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handoutMasterIdLst>
    <p:handoutMasterId r:id="rId26"/>
  </p:handoutMasterIdLst>
  <p:sldIdLst>
    <p:sldId id="256" r:id="rId2"/>
    <p:sldId id="265" r:id="rId3"/>
    <p:sldId id="266" r:id="rId4"/>
    <p:sldId id="267" r:id="rId5"/>
    <p:sldId id="280" r:id="rId6"/>
    <p:sldId id="261" r:id="rId7"/>
    <p:sldId id="281" r:id="rId8"/>
    <p:sldId id="282" r:id="rId9"/>
    <p:sldId id="286" r:id="rId10"/>
    <p:sldId id="270" r:id="rId11"/>
    <p:sldId id="258" r:id="rId12"/>
    <p:sldId id="259" r:id="rId13"/>
    <p:sldId id="260" r:id="rId14"/>
    <p:sldId id="263" r:id="rId15"/>
    <p:sldId id="271" r:id="rId16"/>
    <p:sldId id="276" r:id="rId17"/>
    <p:sldId id="277" r:id="rId18"/>
    <p:sldId id="272" r:id="rId19"/>
    <p:sldId id="290" r:id="rId20"/>
    <p:sldId id="284" r:id="rId21"/>
    <p:sldId id="285" r:id="rId22"/>
    <p:sldId id="287" r:id="rId23"/>
    <p:sldId id="288" r:id="rId24"/>
    <p:sldId id="289" r:id="rId25"/>
  </p:sldIdLst>
  <p:sldSz cx="9144000" cy="6858000" type="screen4x3"/>
  <p:notesSz cx="9926638" cy="679767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0" autoAdjust="0"/>
    <p:restoredTop sz="92262" autoAdjust="0"/>
  </p:normalViewPr>
  <p:slideViewPr>
    <p:cSldViewPr>
      <p:cViewPr>
        <p:scale>
          <a:sx n="50" d="100"/>
          <a:sy n="50" d="100"/>
        </p:scale>
        <p:origin x="-1334" y="-72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0" d="100"/>
          <a:sy n="110" d="100"/>
        </p:scale>
        <p:origin x="-1506" y="-90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dianummer 7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6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30522-B953-4BF6-94C8-CA06D443BC41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6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9751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9" name="Ondertitel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 smtClean="0"/>
              <a:t>Klik om het opmaakprofiel van de modelondertitel te bewerken</a:t>
            </a:r>
            <a:endParaRPr kumimoji="0" lang="en-US"/>
          </a:p>
        </p:txBody>
      </p:sp>
      <p:sp>
        <p:nvSpPr>
          <p:cNvPr id="28" name="Tijdelijke aanduiding voor datum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0DF4EC83-A5DB-4085-8B48-6EDC00932274}" type="datetimeFigureOut">
              <a:rPr lang="nl-BE" smtClean="0"/>
              <a:pPr/>
              <a:t>27/05/2014</a:t>
            </a:fld>
            <a:endParaRPr lang="nl-BE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29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1098C2F4-A97E-4820-8908-4791FCD567E4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hthoek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hthoek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hthoek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EC83-A5DB-4085-8B48-6EDC00932274}" type="datetimeFigureOut">
              <a:rPr lang="nl-BE" smtClean="0"/>
              <a:pPr/>
              <a:t>27/05/2014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8C2F4-A97E-4820-8908-4791FCD567E4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8" name="Tijdelijke aanduiding voor inhoud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DF4EC83-A5DB-4085-8B48-6EDC00932274}" type="datetimeFigureOut">
              <a:rPr lang="nl-BE" smtClean="0"/>
              <a:pPr/>
              <a:t>27/05/2014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1098C2F4-A97E-4820-8908-4791FCD567E4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hoek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EC83-A5DB-4085-8B48-6EDC00932274}" type="datetimeFigureOut">
              <a:rPr lang="nl-BE" smtClean="0"/>
              <a:pPr/>
              <a:t>27/05/2014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8C2F4-A97E-4820-8908-4791FCD567E4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1" name="Tijdelijke aanduiding voor inhoud 10"/>
          <p:cNvSpPr>
            <a:spLocks noGrp="1"/>
          </p:cNvSpPr>
          <p:nvPr>
            <p:ph sz="quarter" idx="2"/>
          </p:nvPr>
        </p:nvSpPr>
        <p:spPr>
          <a:xfrm>
            <a:off x="4632199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2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48203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EC83-A5DB-4085-8B48-6EDC00932274}" type="datetimeFigureOut">
              <a:rPr lang="nl-BE" smtClean="0"/>
              <a:pPr/>
              <a:t>27/05/2014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8C2F4-A97E-4820-8908-4791FCD567E4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1" name="Tijdelijke aanduiding voor inhoud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13" name="Tijdelijke aanduiding voor inhoud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EC83-A5DB-4085-8B48-6EDC00932274}" type="datetimeFigureOut">
              <a:rPr lang="nl-BE" smtClean="0"/>
              <a:pPr/>
              <a:t>27/05/2014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8C2F4-A97E-4820-8908-4791FCD567E4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6" name="Gelijkbenige driehoek 5"/>
          <p:cNvSpPr>
            <a:spLocks noChangeAspect="1"/>
          </p:cNvSpPr>
          <p:nvPr/>
        </p:nvSpPr>
        <p:spPr>
          <a:xfrm rot="5400000">
            <a:off x="419102" y="6467474"/>
            <a:ext cx="190849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EC83-A5DB-4085-8B48-6EDC00932274}" type="datetimeFigureOut">
              <a:rPr lang="nl-BE" smtClean="0"/>
              <a:pPr/>
              <a:t>27/05/2014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8C2F4-A97E-4820-8908-4791FCD567E4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Gelijkbenige driehoek 5"/>
          <p:cNvSpPr>
            <a:spLocks noChangeAspect="1"/>
          </p:cNvSpPr>
          <p:nvPr/>
        </p:nvSpPr>
        <p:spPr>
          <a:xfrm rot="5400000">
            <a:off x="419102" y="6467474"/>
            <a:ext cx="190849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6324600" y="1219202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EC83-A5DB-4085-8B48-6EDC00932274}" type="datetimeFigureOut">
              <a:rPr lang="nl-BE" smtClean="0"/>
              <a:pPr/>
              <a:t>27/05/2014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8C2F4-A97E-4820-8908-4791FCD567E4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hte verbindingslijn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Gelijkbenige driehoek 8"/>
          <p:cNvSpPr>
            <a:spLocks noChangeAspect="1"/>
          </p:cNvSpPr>
          <p:nvPr/>
        </p:nvSpPr>
        <p:spPr>
          <a:xfrm rot="5400000">
            <a:off x="419102" y="6467474"/>
            <a:ext cx="190849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ijdelijke aanduiding voor inhoud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nl-NL" smtClean="0"/>
              <a:t>Klik op het pictogram als u een afbeelding wilt toevoegen</a:t>
            </a:r>
            <a:endParaRPr kumimoji="0"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EC83-A5DB-4085-8B48-6EDC00932274}" type="datetimeFigureOut">
              <a:rPr lang="nl-BE" smtClean="0"/>
              <a:pPr/>
              <a:t>27/05/2014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8C2F4-A97E-4820-8908-4791FCD567E4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8" name="Rechte verbindingslijn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Gelijkbenige driehoek 8"/>
          <p:cNvSpPr>
            <a:spLocks noChangeAspect="1"/>
          </p:cNvSpPr>
          <p:nvPr/>
        </p:nvSpPr>
        <p:spPr>
          <a:xfrm rot="5400000">
            <a:off x="419102" y="6467474"/>
            <a:ext cx="190849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hoek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EC83-A5DB-4085-8B48-6EDC00932274}" type="datetimeFigureOut">
              <a:rPr lang="nl-BE" smtClean="0"/>
              <a:pPr/>
              <a:t>27/05/2014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8C2F4-A97E-4820-8908-4791FCD567E4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nl-NL" smtClean="0"/>
              <a:t>Klik om de modelstijlen te bewerken</a:t>
            </a:r>
          </a:p>
          <a:p>
            <a:pPr lvl="1" eaLnBrk="1" latinLnBrk="0" hangingPunct="1"/>
            <a:r>
              <a:rPr lang="nl-NL" smtClean="0"/>
              <a:t>Tweede niveau</a:t>
            </a:r>
          </a:p>
          <a:p>
            <a:pPr lvl="2" eaLnBrk="1" latinLnBrk="0" hangingPunct="1"/>
            <a:r>
              <a:rPr lang="nl-NL" smtClean="0"/>
              <a:t>Derde niveau</a:t>
            </a:r>
          </a:p>
          <a:p>
            <a:pPr lvl="3" eaLnBrk="1" latinLnBrk="0" hangingPunct="1"/>
            <a:r>
              <a:rPr lang="nl-NL" smtClean="0"/>
              <a:t>Vierde niveau</a:t>
            </a:r>
          </a:p>
          <a:p>
            <a:pPr lvl="4" eaLnBrk="1" latinLnBrk="0" hangingPunct="1"/>
            <a:r>
              <a:rPr lang="nl-NL" smtClean="0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4EC83-A5DB-4085-8B48-6EDC00932274}" type="datetimeFigureOut">
              <a:rPr lang="nl-BE" smtClean="0"/>
              <a:pPr/>
              <a:t>27/05/2014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8C2F4-A97E-4820-8908-4791FCD567E4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7" name="Rechte verbindingslijn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Gelijkbenige driehoek 7"/>
          <p:cNvSpPr>
            <a:spLocks noChangeAspect="1"/>
          </p:cNvSpPr>
          <p:nvPr/>
        </p:nvSpPr>
        <p:spPr>
          <a:xfrm rot="5400000">
            <a:off x="419102" y="6467474"/>
            <a:ext cx="190849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 verbindingslijn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jdelijke aanduiding voor titel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nl-NL" smtClean="0"/>
              <a:t>Klik om de stijl te bewerken</a:t>
            </a:r>
            <a:endParaRPr kumimoji="0" lang="en-US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 smtClean="0"/>
              <a:t>Klik om de modelstijlen te bewerken</a:t>
            </a:r>
          </a:p>
          <a:p>
            <a:pPr lvl="1" eaLnBrk="1" latinLnBrk="0" hangingPunct="1"/>
            <a:r>
              <a:rPr kumimoji="0" lang="nl-NL" smtClean="0"/>
              <a:t>Tweede niveau</a:t>
            </a:r>
          </a:p>
          <a:p>
            <a:pPr lvl="2" eaLnBrk="1" latinLnBrk="0" hangingPunct="1"/>
            <a:r>
              <a:rPr kumimoji="0" lang="nl-NL" smtClean="0"/>
              <a:t>Derde niveau</a:t>
            </a:r>
          </a:p>
          <a:p>
            <a:pPr lvl="3" eaLnBrk="1" latinLnBrk="0" hangingPunct="1"/>
            <a:r>
              <a:rPr kumimoji="0" lang="nl-NL" smtClean="0"/>
              <a:t>Vierde niveau</a:t>
            </a:r>
          </a:p>
          <a:p>
            <a:pPr lvl="4" eaLnBrk="1" latinLnBrk="0" hangingPunct="1"/>
            <a:r>
              <a:rPr kumimoji="0" lang="nl-NL" smtClean="0"/>
              <a:t>Vijfde niveau</a:t>
            </a:r>
            <a:endParaRPr kumimoji="0" lang="en-US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DF4EC83-A5DB-4085-8B48-6EDC00932274}" type="datetimeFigureOut">
              <a:rPr lang="nl-BE" smtClean="0"/>
              <a:pPr/>
              <a:t>27/05/2014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nl-BE"/>
          </a:p>
        </p:txBody>
      </p:sp>
      <p:sp>
        <p:nvSpPr>
          <p:cNvPr id="23" name="Tijdelijke aanduiding voor dianumm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098C2F4-A97E-4820-8908-4791FCD567E4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8" name="Rechte verbindingslijn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Rechte verbindingslijn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Gelijkbenige driehoek 9"/>
          <p:cNvSpPr>
            <a:spLocks noChangeAspect="1"/>
          </p:cNvSpPr>
          <p:nvPr/>
        </p:nvSpPr>
        <p:spPr>
          <a:xfrm rot="5400000">
            <a:off x="419102" y="6467474"/>
            <a:ext cx="190849" cy="12031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928661" y="1928802"/>
            <a:ext cx="56436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OMGAAN MET GELD</a:t>
            </a:r>
            <a:endParaRPr lang="nl-BE" sz="4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500167" y="4071944"/>
            <a:ext cx="6643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400" dirty="0" smtClean="0">
                <a:latin typeface="+mj-lt"/>
              </a:rPr>
              <a:t>Alles wat met geld - schulden – financiën te maken heeft </a:t>
            </a:r>
            <a:endParaRPr lang="nl-BE" sz="2400" dirty="0">
              <a:latin typeface="+mj-lt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857226" y="5000637"/>
            <a:ext cx="7500991" cy="785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857226" y="5214951"/>
            <a:ext cx="928695" cy="7858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1928795" y="5214951"/>
            <a:ext cx="928695" cy="7858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3000366" y="5214951"/>
            <a:ext cx="928695" cy="7858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4071935" y="5214951"/>
            <a:ext cx="928695" cy="7858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6215075" y="5214951"/>
            <a:ext cx="928695" cy="7858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5143506" y="5214951"/>
            <a:ext cx="928695" cy="7858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/>
          <p:cNvSpPr/>
          <p:nvPr/>
        </p:nvSpPr>
        <p:spPr>
          <a:xfrm>
            <a:off x="7286646" y="5214951"/>
            <a:ext cx="928695" cy="7858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1472" y="3857629"/>
            <a:ext cx="8229600" cy="2214578"/>
          </a:xfrm>
        </p:spPr>
        <p:txBody>
          <a:bodyPr>
            <a:normAutofit/>
          </a:bodyPr>
          <a:lstStyle/>
          <a:p>
            <a:pPr algn="r"/>
            <a:r>
              <a:rPr lang="nl-BE" sz="4000" b="1" dirty="0" smtClean="0"/>
              <a:t>Het Openbaar Centrum </a:t>
            </a:r>
            <a:br>
              <a:rPr lang="nl-BE" sz="4000" b="1" dirty="0" smtClean="0"/>
            </a:br>
            <a:r>
              <a:rPr lang="nl-BE" sz="4000" b="1" dirty="0" smtClean="0"/>
              <a:t>voor Maatschappelijk </a:t>
            </a:r>
            <a:br>
              <a:rPr lang="nl-BE" sz="4000" b="1" dirty="0" smtClean="0"/>
            </a:br>
            <a:r>
              <a:rPr lang="nl-BE" sz="4000" b="1" dirty="0" smtClean="0"/>
              <a:t>Welzijn </a:t>
            </a:r>
            <a:endParaRPr lang="nl-BE" sz="4000" b="1" dirty="0"/>
          </a:p>
        </p:txBody>
      </p:sp>
      <p:sp>
        <p:nvSpPr>
          <p:cNvPr id="13" name="Rechthoek 12"/>
          <p:cNvSpPr/>
          <p:nvPr/>
        </p:nvSpPr>
        <p:spPr>
          <a:xfrm>
            <a:off x="0" y="6072207"/>
            <a:ext cx="9144000" cy="785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0" y="857232"/>
            <a:ext cx="9144000" cy="785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9765" r="63763" b="58985"/>
          <a:stretch>
            <a:fillRect/>
          </a:stretch>
        </p:blipFill>
        <p:spPr bwMode="auto">
          <a:xfrm>
            <a:off x="5000630" y="285730"/>
            <a:ext cx="3571868" cy="1731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hthoek 14"/>
          <p:cNvSpPr/>
          <p:nvPr/>
        </p:nvSpPr>
        <p:spPr>
          <a:xfrm>
            <a:off x="357159" y="214290"/>
            <a:ext cx="928695" cy="7858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Rechthoek 15"/>
          <p:cNvSpPr/>
          <p:nvPr/>
        </p:nvSpPr>
        <p:spPr>
          <a:xfrm>
            <a:off x="357159" y="1142985"/>
            <a:ext cx="928695" cy="7858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Rechthoek 16"/>
          <p:cNvSpPr/>
          <p:nvPr/>
        </p:nvSpPr>
        <p:spPr>
          <a:xfrm>
            <a:off x="357159" y="2071680"/>
            <a:ext cx="928695" cy="7858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 17"/>
          <p:cNvSpPr/>
          <p:nvPr/>
        </p:nvSpPr>
        <p:spPr>
          <a:xfrm>
            <a:off x="357159" y="3000372"/>
            <a:ext cx="928695" cy="7858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357159" y="4857762"/>
            <a:ext cx="928695" cy="7858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357159" y="3929067"/>
            <a:ext cx="928695" cy="7858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357159" y="5786454"/>
            <a:ext cx="928695" cy="7858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61887" y="16908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142978" y="357168"/>
            <a:ext cx="6929487" cy="508000"/>
          </a:xfrm>
          <a:prstGeom prst="rect">
            <a:avLst/>
          </a:prstGeom>
          <a:solidFill>
            <a:srgbClr val="84E53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Raad voor maatschappelijk welzijn</a:t>
            </a:r>
            <a:endParaRPr kumimoji="0" lang="nl-BE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" name="Rechte verbindingslijn 48"/>
          <p:cNvCxnSpPr/>
          <p:nvPr/>
        </p:nvCxnSpPr>
        <p:spPr>
          <a:xfrm flipV="1">
            <a:off x="3995939" y="4365105"/>
            <a:ext cx="712063" cy="5760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chte verbindingslijn 59"/>
          <p:cNvCxnSpPr/>
          <p:nvPr/>
        </p:nvCxnSpPr>
        <p:spPr>
          <a:xfrm rot="10800000" flipH="1" flipV="1">
            <a:off x="4565889" y="4365105"/>
            <a:ext cx="712063" cy="5760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429257" y="1142986"/>
            <a:ext cx="3490939" cy="500066"/>
          </a:xfrm>
          <a:prstGeom prst="rect">
            <a:avLst/>
          </a:prstGeom>
          <a:solidFill>
            <a:srgbClr val="84E53B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Bijzonder </a:t>
            </a:r>
            <a:r>
              <a:rPr lang="nl-BE" sz="2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omité</a:t>
            </a:r>
            <a:endParaRPr kumimoji="0" lang="nl-B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643305" y="1928802"/>
            <a:ext cx="1933579" cy="423864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Voorzitter</a:t>
            </a:r>
            <a:endParaRPr kumimoji="0" lang="nl-B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642704" y="4140106"/>
            <a:ext cx="1928827" cy="4286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Secretaris </a:t>
            </a:r>
            <a:endParaRPr kumimoji="0" lang="nl-B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853699" y="4810563"/>
            <a:ext cx="2357455" cy="428628"/>
          </a:xfrm>
          <a:prstGeom prst="rect">
            <a:avLst/>
          </a:prstGeom>
          <a:solidFill>
            <a:srgbClr val="A5A5A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Secretariaat</a:t>
            </a:r>
            <a:endParaRPr kumimoji="0" lang="nl-BE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5073298" y="4810563"/>
            <a:ext cx="2849580" cy="428628"/>
          </a:xfrm>
          <a:prstGeom prst="rect">
            <a:avLst/>
          </a:prstGeom>
          <a:solidFill>
            <a:srgbClr val="A5A5A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Financiële dienst</a:t>
            </a:r>
            <a:endParaRPr kumimoji="0" lang="nl-BE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251522" y="6237312"/>
            <a:ext cx="2416207" cy="432048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Sociale dienst </a:t>
            </a:r>
            <a:endParaRPr kumimoji="0" lang="nl-BE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3334103" y="6237312"/>
            <a:ext cx="2416207" cy="432048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Polikliniek</a:t>
            </a:r>
            <a:endParaRPr kumimoji="0" lang="nl-BE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6673050" y="6219433"/>
            <a:ext cx="2416207" cy="432048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Thuisdiensten</a:t>
            </a:r>
            <a:endParaRPr kumimoji="0" lang="nl-BE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Rechte verbindingslijn met pijl 19"/>
          <p:cNvCxnSpPr>
            <a:stCxn id="2050" idx="2"/>
            <a:endCxn id="2052" idx="0"/>
          </p:cNvCxnSpPr>
          <p:nvPr/>
        </p:nvCxnSpPr>
        <p:spPr>
          <a:xfrm rot="16200000" flipH="1">
            <a:off x="4077091" y="1395796"/>
            <a:ext cx="1063636" cy="23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echte verbindingslijn met pijl 25"/>
          <p:cNvCxnSpPr>
            <a:stCxn id="2052" idx="2"/>
            <a:endCxn id="2053" idx="0"/>
          </p:cNvCxnSpPr>
          <p:nvPr/>
        </p:nvCxnSpPr>
        <p:spPr>
          <a:xfrm flipH="1">
            <a:off x="4607117" y="2352666"/>
            <a:ext cx="2979" cy="17874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chte verbindingslijn 35"/>
          <p:cNvCxnSpPr>
            <a:stCxn id="7" idx="0"/>
          </p:cNvCxnSpPr>
          <p:nvPr/>
        </p:nvCxnSpPr>
        <p:spPr>
          <a:xfrm rot="16200000" flipV="1">
            <a:off x="7016373" y="984629"/>
            <a:ext cx="285752" cy="3095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chte verbindingslijn 37"/>
          <p:cNvCxnSpPr>
            <a:endCxn id="7" idx="1"/>
          </p:cNvCxnSpPr>
          <p:nvPr/>
        </p:nvCxnSpPr>
        <p:spPr>
          <a:xfrm flipV="1">
            <a:off x="4633885" y="1393019"/>
            <a:ext cx="795371" cy="396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chte verbindingslijn 42"/>
          <p:cNvCxnSpPr/>
          <p:nvPr/>
        </p:nvCxnSpPr>
        <p:spPr>
          <a:xfrm>
            <a:off x="4542207" y="5572934"/>
            <a:ext cx="2820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chte verbindingslijn 45"/>
          <p:cNvCxnSpPr/>
          <p:nvPr/>
        </p:nvCxnSpPr>
        <p:spPr>
          <a:xfrm>
            <a:off x="1459623" y="5572934"/>
            <a:ext cx="649675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chte verbindingslijn met pijl 50"/>
          <p:cNvCxnSpPr/>
          <p:nvPr/>
        </p:nvCxnSpPr>
        <p:spPr>
          <a:xfrm flipH="1">
            <a:off x="1458035" y="5572936"/>
            <a:ext cx="1588" cy="6792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Rechte verbindingslijn met pijl 54"/>
          <p:cNvCxnSpPr/>
          <p:nvPr/>
        </p:nvCxnSpPr>
        <p:spPr>
          <a:xfrm flipH="1">
            <a:off x="4568824" y="5572934"/>
            <a:ext cx="3176" cy="66574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chte verbindingslijn met pijl 55"/>
          <p:cNvCxnSpPr/>
          <p:nvPr/>
        </p:nvCxnSpPr>
        <p:spPr>
          <a:xfrm flipH="1">
            <a:off x="3030838" y="5239193"/>
            <a:ext cx="1588" cy="33374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echte verbindingslijn met pijl 56"/>
          <p:cNvCxnSpPr/>
          <p:nvPr/>
        </p:nvCxnSpPr>
        <p:spPr>
          <a:xfrm>
            <a:off x="6454773" y="5239191"/>
            <a:ext cx="0" cy="2980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Rechte verbindingslijn met pijl 58"/>
          <p:cNvCxnSpPr/>
          <p:nvPr/>
        </p:nvCxnSpPr>
        <p:spPr>
          <a:xfrm flipH="1">
            <a:off x="7904803" y="5563981"/>
            <a:ext cx="1588" cy="6643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 Box 4"/>
          <p:cNvSpPr txBox="1">
            <a:spLocks noChangeArrowheads="1"/>
          </p:cNvSpPr>
          <p:nvPr/>
        </p:nvSpPr>
        <p:spPr bwMode="auto">
          <a:xfrm>
            <a:off x="5419628" y="2943228"/>
            <a:ext cx="3528392" cy="42386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Management Team</a:t>
            </a:r>
            <a:endParaRPr kumimoji="0" lang="nl-B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5" name="Ovaal 2064"/>
          <p:cNvSpPr/>
          <p:nvPr/>
        </p:nvSpPr>
        <p:spPr>
          <a:xfrm>
            <a:off x="1" y="5896170"/>
            <a:ext cx="2843523" cy="103804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75" name="Rechte verbindingslijn 74"/>
          <p:cNvCxnSpPr/>
          <p:nvPr/>
        </p:nvCxnSpPr>
        <p:spPr>
          <a:xfrm flipV="1">
            <a:off x="4612465" y="3146099"/>
            <a:ext cx="795371" cy="396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50" grpId="0" animBg="1"/>
      <p:bldP spid="7" grpId="0" animBg="1"/>
      <p:bldP spid="2052" grpId="0" animBg="1"/>
      <p:bldP spid="2053" grpId="0" animBg="1"/>
      <p:bldP spid="2055" grpId="0" animBg="1"/>
      <p:bldP spid="2056" grpId="0" animBg="1"/>
      <p:bldP spid="2057" grpId="0" animBg="1"/>
      <p:bldP spid="14" grpId="0" animBg="1"/>
      <p:bldP spid="15" grpId="0" animBg="1"/>
      <p:bldP spid="61" grpId="0" animBg="1"/>
      <p:bldP spid="206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2571737" y="357166"/>
            <a:ext cx="3929091" cy="928694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Sociale </a:t>
            </a:r>
            <a:br>
              <a:rPr kumimoji="0" lang="nl-BE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nl-BE" sz="28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dienst </a:t>
            </a:r>
            <a:endParaRPr kumimoji="0" lang="nl-BE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 rot="1766111">
            <a:off x="677413" y="2248712"/>
            <a:ext cx="927136" cy="30003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Dienst schuldbemiddeling</a:t>
            </a:r>
            <a:endParaRPr kumimoji="0" lang="nl-BE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 Box 9"/>
          <p:cNvSpPr txBox="1">
            <a:spLocks noChangeArrowheads="1"/>
          </p:cNvSpPr>
          <p:nvPr/>
        </p:nvSpPr>
        <p:spPr bwMode="auto">
          <a:xfrm rot="1766111">
            <a:off x="2177580" y="2248712"/>
            <a:ext cx="927136" cy="30003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Financiële hulpverlening</a:t>
            </a:r>
            <a:endParaRPr kumimoji="0" lang="nl-BE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 rot="1766111">
            <a:off x="3534903" y="2320150"/>
            <a:ext cx="927136" cy="30003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nl-BE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Juridische</a:t>
            </a:r>
            <a:br>
              <a:rPr lang="nl-BE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nl-BE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bijstand</a:t>
            </a:r>
            <a:endParaRPr kumimoji="0" lang="nl-BE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 rot="1766111">
            <a:off x="4963661" y="2320150"/>
            <a:ext cx="927136" cy="30003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nl-BE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Arbeidstraject begeleiding</a:t>
            </a:r>
            <a:endParaRPr kumimoji="0" lang="nl-BE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 rot="1766111">
            <a:off x="6320985" y="2320150"/>
            <a:ext cx="927136" cy="30003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Lokaal Opvang Initiatief</a:t>
            </a:r>
            <a:endParaRPr kumimoji="0" lang="nl-BE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9"/>
          <p:cNvSpPr txBox="1">
            <a:spLocks noChangeArrowheads="1"/>
          </p:cNvSpPr>
          <p:nvPr/>
        </p:nvSpPr>
        <p:spPr bwMode="auto">
          <a:xfrm rot="1766111">
            <a:off x="7678307" y="2320150"/>
            <a:ext cx="927136" cy="30003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nl-BE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Andere</a:t>
            </a:r>
          </a:p>
        </p:txBody>
      </p:sp>
      <p:sp>
        <p:nvSpPr>
          <p:cNvPr id="31" name="Ovaal 30"/>
          <p:cNvSpPr/>
          <p:nvPr/>
        </p:nvSpPr>
        <p:spPr>
          <a:xfrm rot="1529716">
            <a:off x="244460" y="1623599"/>
            <a:ext cx="1858277" cy="4211875"/>
          </a:xfrm>
          <a:prstGeom prst="ellips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2911" y="2071678"/>
            <a:ext cx="8229600" cy="2214578"/>
          </a:xfrm>
        </p:spPr>
        <p:txBody>
          <a:bodyPr>
            <a:normAutofit/>
          </a:bodyPr>
          <a:lstStyle/>
          <a:p>
            <a:pPr algn="r"/>
            <a:r>
              <a:rPr lang="nl-BE" sz="4000" b="1" dirty="0" smtClean="0"/>
              <a:t>Inleiding in de </a:t>
            </a:r>
            <a:br>
              <a:rPr lang="nl-BE" sz="4000" b="1" dirty="0" smtClean="0"/>
            </a:br>
            <a:r>
              <a:rPr lang="nl-BE" sz="4000" b="1" dirty="0" smtClean="0"/>
              <a:t>schulden</a:t>
            </a:r>
            <a:endParaRPr lang="nl-BE" sz="4000" b="1" dirty="0"/>
          </a:p>
        </p:txBody>
      </p:sp>
      <p:sp>
        <p:nvSpPr>
          <p:cNvPr id="13" name="Rechthoek 12"/>
          <p:cNvSpPr/>
          <p:nvPr/>
        </p:nvSpPr>
        <p:spPr>
          <a:xfrm>
            <a:off x="0" y="6072207"/>
            <a:ext cx="9144000" cy="785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0" y="857232"/>
            <a:ext cx="9144000" cy="785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357159" y="214290"/>
            <a:ext cx="928695" cy="7858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Rechthoek 15"/>
          <p:cNvSpPr/>
          <p:nvPr/>
        </p:nvSpPr>
        <p:spPr>
          <a:xfrm>
            <a:off x="357159" y="1142985"/>
            <a:ext cx="928695" cy="7858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Rechthoek 16"/>
          <p:cNvSpPr/>
          <p:nvPr/>
        </p:nvSpPr>
        <p:spPr>
          <a:xfrm>
            <a:off x="357159" y="2071680"/>
            <a:ext cx="928695" cy="7858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 17"/>
          <p:cNvSpPr/>
          <p:nvPr/>
        </p:nvSpPr>
        <p:spPr>
          <a:xfrm>
            <a:off x="357159" y="3000372"/>
            <a:ext cx="928695" cy="7858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357159" y="4857762"/>
            <a:ext cx="928695" cy="7858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357159" y="3929067"/>
            <a:ext cx="928695" cy="7858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357159" y="5786454"/>
            <a:ext cx="928695" cy="7858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90600"/>
          </a:xfrm>
        </p:spPr>
        <p:txBody>
          <a:bodyPr>
            <a:normAutofit/>
          </a:bodyPr>
          <a:lstStyle/>
          <a:p>
            <a:pPr algn="r"/>
            <a:r>
              <a:rPr lang="nl-BE" sz="3600" b="1" dirty="0" smtClean="0"/>
              <a:t>Schulden</a:t>
            </a:r>
            <a:endParaRPr lang="nl-BE" sz="36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57224" y="1142985"/>
            <a:ext cx="7829576" cy="5013976"/>
          </a:xfrm>
        </p:spPr>
        <p:txBody>
          <a:bodyPr/>
          <a:lstStyle/>
          <a:p>
            <a:endParaRPr lang="nl-BE" dirty="0" smtClean="0">
              <a:latin typeface="+mj-lt"/>
            </a:endParaRPr>
          </a:p>
          <a:p>
            <a:r>
              <a:rPr lang="nl-BE" dirty="0" smtClean="0">
                <a:latin typeface="+mj-lt"/>
              </a:rPr>
              <a:t>Een relatie tussen schuldeiser en schuldenaar.</a:t>
            </a:r>
          </a:p>
          <a:p>
            <a:r>
              <a:rPr lang="nl-BE" dirty="0" smtClean="0">
                <a:latin typeface="+mj-lt"/>
              </a:rPr>
              <a:t>Wanneer je niet meer aan je betalingsverplichtingen kan voldoen.</a:t>
            </a:r>
          </a:p>
          <a:p>
            <a:r>
              <a:rPr lang="nl-BE" dirty="0" smtClean="0">
                <a:latin typeface="+mj-lt"/>
              </a:rPr>
              <a:t>Schuldenlast: de som van alle schulden.</a:t>
            </a:r>
          </a:p>
          <a:p>
            <a:r>
              <a:rPr lang="nl-BE" dirty="0" smtClean="0">
                <a:latin typeface="+mj-lt"/>
              </a:rPr>
              <a:t>Schuldoverlast: als er structureel schulden gemaakt worden, niet terugbetaald worden en de betalingsmoeilijkheden </a:t>
            </a:r>
            <a:br>
              <a:rPr lang="nl-BE" dirty="0" smtClean="0">
                <a:latin typeface="+mj-lt"/>
              </a:rPr>
            </a:br>
            <a:r>
              <a:rPr lang="nl-BE" dirty="0" smtClean="0">
                <a:latin typeface="+mj-lt"/>
              </a:rPr>
              <a:t>blijven bestaan.</a:t>
            </a:r>
            <a:endParaRPr lang="nl-BE" dirty="0">
              <a:latin typeface="+mj-lt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14281" y="1285860"/>
            <a:ext cx="500067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214281" y="2071678"/>
            <a:ext cx="500067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214281" y="2857496"/>
            <a:ext cx="500067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214281" y="3643314"/>
            <a:ext cx="500067" cy="428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214281" y="5072074"/>
            <a:ext cx="500067" cy="4286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14281" y="4357694"/>
            <a:ext cx="500067" cy="4286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214281" y="5786454"/>
            <a:ext cx="500067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266" name="Picture 2" descr="http://www.joop.nl/uploads/pics/Flickr_spaarvarken_krukken_Kenteegardin_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90" y="4715371"/>
            <a:ext cx="2714612" cy="19364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90600"/>
          </a:xfrm>
        </p:spPr>
        <p:txBody>
          <a:bodyPr>
            <a:normAutofit/>
          </a:bodyPr>
          <a:lstStyle/>
          <a:p>
            <a:pPr algn="r"/>
            <a:r>
              <a:rPr lang="nl-BE" sz="3600" b="1" dirty="0" smtClean="0"/>
              <a:t>Oorzaken van schulden</a:t>
            </a:r>
            <a:endParaRPr lang="nl-BE" sz="36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57224" y="1219200"/>
            <a:ext cx="7829576" cy="4937760"/>
          </a:xfrm>
        </p:spPr>
        <p:txBody>
          <a:bodyPr/>
          <a:lstStyle/>
          <a:p>
            <a:endParaRPr lang="nl-BE" dirty="0" smtClean="0">
              <a:latin typeface="+mj-lt"/>
            </a:endParaRPr>
          </a:p>
          <a:p>
            <a:pPr>
              <a:buNone/>
            </a:pPr>
            <a:endParaRPr lang="nl-BE" dirty="0" smtClean="0">
              <a:latin typeface="+mj-lt"/>
            </a:endParaRPr>
          </a:p>
          <a:p>
            <a:r>
              <a:rPr lang="nl-BE" dirty="0" smtClean="0">
                <a:latin typeface="+mj-lt"/>
              </a:rPr>
              <a:t>Geen controle over koopgedrag</a:t>
            </a:r>
          </a:p>
          <a:p>
            <a:r>
              <a:rPr lang="nl-BE" dirty="0" smtClean="0">
                <a:latin typeface="+mj-lt"/>
              </a:rPr>
              <a:t>Te weinig kennis over financiën</a:t>
            </a:r>
          </a:p>
          <a:p>
            <a:r>
              <a:rPr lang="nl-BE" dirty="0" smtClean="0">
                <a:latin typeface="+mj-lt"/>
              </a:rPr>
              <a:t>Pech</a:t>
            </a:r>
          </a:p>
          <a:p>
            <a:r>
              <a:rPr lang="nl-BE" dirty="0" smtClean="0">
                <a:latin typeface="+mj-lt"/>
              </a:rPr>
              <a:t>Te laag inkomen</a:t>
            </a:r>
          </a:p>
          <a:p>
            <a:r>
              <a:rPr lang="nl-BE" dirty="0" smtClean="0">
                <a:latin typeface="+mj-lt"/>
              </a:rPr>
              <a:t>Verslavingen aan drugs, </a:t>
            </a:r>
            <a:r>
              <a:rPr lang="nl-BE" smtClean="0">
                <a:latin typeface="+mj-lt"/>
              </a:rPr>
              <a:t>sigaretten en/of </a:t>
            </a:r>
            <a:r>
              <a:rPr lang="nl-BE" dirty="0" smtClean="0">
                <a:latin typeface="+mj-lt"/>
              </a:rPr>
              <a:t>alcohol</a:t>
            </a:r>
          </a:p>
          <a:p>
            <a:pPr>
              <a:buNone/>
            </a:pPr>
            <a:endParaRPr lang="nl-BE" dirty="0" smtClean="0">
              <a:latin typeface="+mj-lt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14281" y="1285860"/>
            <a:ext cx="500067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214281" y="2071678"/>
            <a:ext cx="500067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214281" y="2857496"/>
            <a:ext cx="500067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214281" y="3643314"/>
            <a:ext cx="500067" cy="428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214281" y="5072074"/>
            <a:ext cx="500067" cy="4286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14281" y="4357694"/>
            <a:ext cx="500067" cy="4286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214281" y="5786454"/>
            <a:ext cx="500067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7" y="214290"/>
            <a:ext cx="8215371" cy="990600"/>
          </a:xfrm>
        </p:spPr>
        <p:txBody>
          <a:bodyPr>
            <a:normAutofit/>
          </a:bodyPr>
          <a:lstStyle/>
          <a:p>
            <a:pPr algn="r"/>
            <a:r>
              <a:rPr lang="nl-BE" sz="3600" b="1" dirty="0" smtClean="0"/>
              <a:t>Soorten schulden</a:t>
            </a:r>
            <a:endParaRPr lang="nl-BE" sz="36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57224" y="1219200"/>
            <a:ext cx="7829576" cy="4937760"/>
          </a:xfrm>
        </p:spPr>
        <p:txBody>
          <a:bodyPr/>
          <a:lstStyle/>
          <a:p>
            <a:endParaRPr lang="nl-BE" dirty="0" smtClean="0">
              <a:latin typeface="+mj-lt"/>
            </a:endParaRPr>
          </a:p>
          <a:p>
            <a:endParaRPr lang="nl-BE" dirty="0" smtClean="0">
              <a:latin typeface="+mj-lt"/>
            </a:endParaRPr>
          </a:p>
          <a:p>
            <a:r>
              <a:rPr lang="nl-BE" dirty="0" smtClean="0">
                <a:latin typeface="+mj-lt"/>
              </a:rPr>
              <a:t>Overlevingsschulden</a:t>
            </a:r>
          </a:p>
          <a:p>
            <a:r>
              <a:rPr lang="nl-BE" dirty="0" smtClean="0">
                <a:latin typeface="+mj-lt"/>
              </a:rPr>
              <a:t>Overbestedingschulden</a:t>
            </a:r>
          </a:p>
          <a:p>
            <a:r>
              <a:rPr lang="nl-BE" dirty="0" smtClean="0">
                <a:latin typeface="+mj-lt"/>
              </a:rPr>
              <a:t>Aanpassingsschulden</a:t>
            </a:r>
          </a:p>
          <a:p>
            <a:r>
              <a:rPr lang="nl-BE" dirty="0" smtClean="0">
                <a:latin typeface="+mj-lt"/>
              </a:rPr>
              <a:t>Compensatieschulden</a:t>
            </a:r>
          </a:p>
          <a:p>
            <a:r>
              <a:rPr lang="nl-BE" dirty="0" smtClean="0">
                <a:latin typeface="+mj-lt"/>
              </a:rPr>
              <a:t>Afgeleide schulden </a:t>
            </a:r>
          </a:p>
        </p:txBody>
      </p:sp>
      <p:sp>
        <p:nvSpPr>
          <p:cNvPr id="6" name="Rechthoek 5"/>
          <p:cNvSpPr/>
          <p:nvPr/>
        </p:nvSpPr>
        <p:spPr>
          <a:xfrm>
            <a:off x="214281" y="1285860"/>
            <a:ext cx="500067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214281" y="2071678"/>
            <a:ext cx="500067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214281" y="2857496"/>
            <a:ext cx="500067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214281" y="3643314"/>
            <a:ext cx="500067" cy="428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214281" y="5072074"/>
            <a:ext cx="500067" cy="4286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14281" y="4357694"/>
            <a:ext cx="500067" cy="4286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214281" y="5786454"/>
            <a:ext cx="500067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90600"/>
          </a:xfrm>
        </p:spPr>
        <p:txBody>
          <a:bodyPr>
            <a:normAutofit/>
          </a:bodyPr>
          <a:lstStyle/>
          <a:p>
            <a:pPr algn="r"/>
            <a:r>
              <a:rPr lang="nl-BE" sz="3600" b="1" dirty="0" smtClean="0"/>
              <a:t>Gevolgen van schulden</a:t>
            </a:r>
            <a:endParaRPr lang="nl-BE" sz="36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57224" y="1219200"/>
            <a:ext cx="7829576" cy="4937760"/>
          </a:xfrm>
        </p:spPr>
        <p:txBody>
          <a:bodyPr/>
          <a:lstStyle/>
          <a:p>
            <a:endParaRPr lang="nl-BE" dirty="0" smtClean="0">
              <a:latin typeface="+mj-lt"/>
            </a:endParaRPr>
          </a:p>
          <a:p>
            <a:pPr>
              <a:buNone/>
            </a:pPr>
            <a:endParaRPr lang="nl-BE" dirty="0" smtClean="0">
              <a:latin typeface="+mj-lt"/>
            </a:endParaRPr>
          </a:p>
          <a:p>
            <a:r>
              <a:rPr lang="nl-BE" dirty="0" smtClean="0">
                <a:latin typeface="+mj-lt"/>
              </a:rPr>
              <a:t>Sociaal isolement</a:t>
            </a:r>
          </a:p>
          <a:p>
            <a:r>
              <a:rPr lang="nl-BE" dirty="0" smtClean="0">
                <a:latin typeface="+mj-lt"/>
              </a:rPr>
              <a:t>Geen ontspanning en extra’s meer</a:t>
            </a:r>
          </a:p>
          <a:p>
            <a:r>
              <a:rPr lang="nl-BE" dirty="0" smtClean="0">
                <a:latin typeface="+mj-lt"/>
              </a:rPr>
              <a:t>Gerechtsdeurwaarders</a:t>
            </a:r>
          </a:p>
          <a:p>
            <a:r>
              <a:rPr lang="nl-BE" dirty="0" smtClean="0">
                <a:latin typeface="+mj-lt"/>
              </a:rPr>
              <a:t>Advocaten</a:t>
            </a:r>
          </a:p>
          <a:p>
            <a:r>
              <a:rPr lang="nl-BE" dirty="0" smtClean="0">
                <a:latin typeface="+mj-lt"/>
              </a:rPr>
              <a:t>Incassobureaus </a:t>
            </a:r>
          </a:p>
          <a:p>
            <a:r>
              <a:rPr lang="nl-BE" dirty="0" smtClean="0">
                <a:latin typeface="+mj-lt"/>
              </a:rPr>
              <a:t>Geen lening kunnen aangaan bij een bank</a:t>
            </a:r>
          </a:p>
          <a:p>
            <a:r>
              <a:rPr lang="nl-BE" dirty="0" smtClean="0">
                <a:latin typeface="+mj-lt"/>
              </a:rPr>
              <a:t>Je wordt geregistreerd als wanbetaler</a:t>
            </a:r>
          </a:p>
          <a:p>
            <a:pPr>
              <a:buNone/>
            </a:pPr>
            <a:endParaRPr lang="nl-BE" dirty="0" smtClean="0">
              <a:latin typeface="+mj-lt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14281" y="1285860"/>
            <a:ext cx="500067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214281" y="2071678"/>
            <a:ext cx="500067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214281" y="2857496"/>
            <a:ext cx="500067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214281" y="3643314"/>
            <a:ext cx="500067" cy="428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214281" y="5072074"/>
            <a:ext cx="500067" cy="4286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14281" y="4357694"/>
            <a:ext cx="500067" cy="4286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214281" y="5786454"/>
            <a:ext cx="500067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1472" y="3857629"/>
            <a:ext cx="8229600" cy="2214578"/>
          </a:xfrm>
        </p:spPr>
        <p:txBody>
          <a:bodyPr>
            <a:normAutofit fontScale="90000"/>
          </a:bodyPr>
          <a:lstStyle/>
          <a:p>
            <a:pPr algn="r"/>
            <a:r>
              <a:rPr lang="nl-BE" sz="4400" b="1" dirty="0" smtClean="0"/>
              <a:t>Soorten</a:t>
            </a:r>
            <a:br>
              <a:rPr lang="nl-BE" sz="4400" b="1" dirty="0" smtClean="0"/>
            </a:br>
            <a:r>
              <a:rPr lang="nl-BE" sz="4400" b="1" dirty="0" smtClean="0"/>
              <a:t> schuldenregelingen</a:t>
            </a:r>
            <a:r>
              <a:rPr lang="nl-BE" sz="5400" dirty="0" smtClean="0"/>
              <a:t/>
            </a:r>
            <a:br>
              <a:rPr lang="nl-BE" sz="5400" dirty="0" smtClean="0"/>
            </a:br>
            <a:r>
              <a:rPr lang="nl-BE" sz="5400" dirty="0" smtClean="0"/>
              <a:t/>
            </a:r>
            <a:br>
              <a:rPr lang="nl-BE" sz="5400" dirty="0" smtClean="0"/>
            </a:br>
            <a:r>
              <a:rPr lang="nl-BE" sz="3100" dirty="0" smtClean="0"/>
              <a:t>Budgetbegeleiding</a:t>
            </a:r>
            <a:br>
              <a:rPr lang="nl-BE" sz="3100" dirty="0" smtClean="0"/>
            </a:br>
            <a:r>
              <a:rPr lang="nl-BE" sz="3100" dirty="0" smtClean="0"/>
              <a:t>Budgetbeheer</a:t>
            </a:r>
            <a:br>
              <a:rPr lang="nl-BE" sz="3100" dirty="0" smtClean="0"/>
            </a:br>
            <a:r>
              <a:rPr lang="nl-BE" sz="3100" dirty="0" smtClean="0"/>
              <a:t>Schuldbemiddeling</a:t>
            </a:r>
            <a:br>
              <a:rPr lang="nl-BE" sz="3100" dirty="0" smtClean="0"/>
            </a:br>
            <a:r>
              <a:rPr lang="nl-BE" sz="3100" dirty="0" smtClean="0"/>
              <a:t>Collectieve schuldenregeling</a:t>
            </a:r>
            <a:endParaRPr lang="nl-BE" sz="3100" b="1" dirty="0"/>
          </a:p>
        </p:txBody>
      </p:sp>
      <p:sp>
        <p:nvSpPr>
          <p:cNvPr id="13" name="Rechthoek 12"/>
          <p:cNvSpPr/>
          <p:nvPr/>
        </p:nvSpPr>
        <p:spPr>
          <a:xfrm>
            <a:off x="0" y="6072207"/>
            <a:ext cx="9144000" cy="785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0" y="857232"/>
            <a:ext cx="9144000" cy="785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357159" y="214290"/>
            <a:ext cx="928695" cy="7858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Rechthoek 15"/>
          <p:cNvSpPr/>
          <p:nvPr/>
        </p:nvSpPr>
        <p:spPr>
          <a:xfrm>
            <a:off x="357159" y="1142985"/>
            <a:ext cx="928695" cy="7858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Rechthoek 16"/>
          <p:cNvSpPr/>
          <p:nvPr/>
        </p:nvSpPr>
        <p:spPr>
          <a:xfrm>
            <a:off x="357159" y="2071680"/>
            <a:ext cx="928695" cy="7858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 17"/>
          <p:cNvSpPr/>
          <p:nvPr/>
        </p:nvSpPr>
        <p:spPr>
          <a:xfrm>
            <a:off x="357159" y="3000372"/>
            <a:ext cx="928695" cy="7858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357159" y="4857762"/>
            <a:ext cx="928695" cy="7858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357159" y="3929067"/>
            <a:ext cx="928695" cy="7858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357159" y="5786454"/>
            <a:ext cx="928695" cy="7858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90600"/>
          </a:xfrm>
        </p:spPr>
        <p:txBody>
          <a:bodyPr>
            <a:normAutofit/>
          </a:bodyPr>
          <a:lstStyle/>
          <a:p>
            <a:pPr algn="r"/>
            <a:r>
              <a:rPr lang="nl-BE" sz="3600" b="1" dirty="0" smtClean="0"/>
              <a:t>Budgetbegeleiding</a:t>
            </a:r>
            <a:endParaRPr lang="nl-BE" sz="36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57224" y="1219200"/>
            <a:ext cx="7829576" cy="5210196"/>
          </a:xfrm>
        </p:spPr>
        <p:txBody>
          <a:bodyPr>
            <a:normAutofit/>
          </a:bodyPr>
          <a:lstStyle/>
          <a:p>
            <a:endParaRPr lang="nl-BE" dirty="0" smtClean="0">
              <a:latin typeface="+mj-lt"/>
            </a:endParaRPr>
          </a:p>
          <a:p>
            <a:r>
              <a:rPr lang="nl-BE" dirty="0" smtClean="0">
                <a:latin typeface="+mj-lt"/>
              </a:rPr>
              <a:t>Begeleider maakt een schets van de inkomsten en uitgaven</a:t>
            </a:r>
          </a:p>
          <a:p>
            <a:pPr marL="989013" lvl="1" indent="-273050"/>
            <a:r>
              <a:rPr lang="nl-BE" dirty="0" smtClean="0">
                <a:latin typeface="+mj-lt"/>
              </a:rPr>
              <a:t>Vaste maandelijkse kosten</a:t>
            </a:r>
          </a:p>
          <a:p>
            <a:pPr marL="989013" lvl="1" indent="-273050"/>
            <a:r>
              <a:rPr lang="nl-BE" dirty="0" smtClean="0">
                <a:latin typeface="+mj-lt"/>
              </a:rPr>
              <a:t>Jaarlijkse vaste kosten</a:t>
            </a:r>
          </a:p>
          <a:p>
            <a:pPr marL="989013" lvl="1" indent="-273050"/>
            <a:r>
              <a:rPr lang="nl-BE" dirty="0" smtClean="0">
                <a:latin typeface="+mj-lt"/>
              </a:rPr>
              <a:t>Variabele kosten </a:t>
            </a:r>
          </a:p>
          <a:p>
            <a:r>
              <a:rPr lang="nl-BE" dirty="0" smtClean="0">
                <a:latin typeface="+mj-lt"/>
              </a:rPr>
              <a:t>Uitgaven plannen naar de toekomst toe</a:t>
            </a:r>
          </a:p>
          <a:p>
            <a:r>
              <a:rPr lang="nl-BE" dirty="0" smtClean="0">
                <a:latin typeface="+mj-lt"/>
              </a:rPr>
              <a:t>Begeleider stelt een budgetplan op </a:t>
            </a:r>
          </a:p>
          <a:p>
            <a:r>
              <a:rPr lang="nl-BE" dirty="0" smtClean="0">
                <a:latin typeface="+mj-lt"/>
              </a:rPr>
              <a:t>Cliënt blijft eigen budget beheren</a:t>
            </a:r>
          </a:p>
          <a:p>
            <a:endParaRPr lang="nl-BE" dirty="0" smtClean="0">
              <a:latin typeface="+mj-lt"/>
            </a:endParaRPr>
          </a:p>
          <a:p>
            <a:pPr>
              <a:buNone/>
            </a:pPr>
            <a:r>
              <a:rPr lang="nl-BE" dirty="0" smtClean="0">
                <a:solidFill>
                  <a:schemeClr val="accent1"/>
                </a:solidFill>
                <a:latin typeface="+mj-lt"/>
                <a:sym typeface="Wingdings" pitchFamily="2" charset="2"/>
              </a:rPr>
              <a:t></a:t>
            </a:r>
            <a:r>
              <a:rPr lang="nl-BE" dirty="0" smtClean="0">
                <a:latin typeface="+mj-lt"/>
                <a:sym typeface="Wingdings" pitchFamily="2" charset="2"/>
              </a:rPr>
              <a:t> Leren met je budget om te gaan </a:t>
            </a:r>
            <a:endParaRPr lang="nl-BE" dirty="0" smtClean="0">
              <a:latin typeface="+mj-lt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14281" y="1285860"/>
            <a:ext cx="500067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214281" y="2071678"/>
            <a:ext cx="500067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214281" y="2857496"/>
            <a:ext cx="500067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214281" y="3643314"/>
            <a:ext cx="500067" cy="428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214281" y="5072074"/>
            <a:ext cx="500067" cy="4286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14281" y="4357694"/>
            <a:ext cx="500067" cy="4286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214281" y="5786454"/>
            <a:ext cx="500067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90600"/>
          </a:xfrm>
        </p:spPr>
        <p:txBody>
          <a:bodyPr>
            <a:normAutofit/>
          </a:bodyPr>
          <a:lstStyle/>
          <a:p>
            <a:pPr algn="r"/>
            <a:r>
              <a:rPr lang="nl-BE" sz="3600" b="1" dirty="0" smtClean="0"/>
              <a:t>Budgetbeheer</a:t>
            </a:r>
            <a:endParaRPr lang="nl-BE" sz="36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57224" y="1219200"/>
            <a:ext cx="7829576" cy="5210196"/>
          </a:xfrm>
        </p:spPr>
        <p:txBody>
          <a:bodyPr>
            <a:normAutofit/>
          </a:bodyPr>
          <a:lstStyle/>
          <a:p>
            <a:endParaRPr lang="nl-BE" dirty="0" smtClean="0">
              <a:latin typeface="+mj-lt"/>
            </a:endParaRPr>
          </a:p>
          <a:p>
            <a:r>
              <a:rPr lang="nl-BE" dirty="0" smtClean="0">
                <a:latin typeface="+mj-lt"/>
              </a:rPr>
              <a:t>Ongeveer zoals budgetbegeleiding</a:t>
            </a:r>
          </a:p>
          <a:p>
            <a:r>
              <a:rPr lang="nl-BE" dirty="0" smtClean="0">
                <a:latin typeface="+mj-lt"/>
              </a:rPr>
              <a:t>OCMW neemt beheer van het geld over</a:t>
            </a:r>
          </a:p>
          <a:p>
            <a:r>
              <a:rPr lang="nl-BE" dirty="0" smtClean="0">
                <a:latin typeface="+mj-lt"/>
              </a:rPr>
              <a:t>3 rekeningen:	- budgetrekening</a:t>
            </a:r>
            <a:br>
              <a:rPr lang="nl-BE" dirty="0" smtClean="0">
                <a:latin typeface="+mj-lt"/>
              </a:rPr>
            </a:br>
            <a:r>
              <a:rPr lang="nl-BE" dirty="0" smtClean="0">
                <a:latin typeface="+mj-lt"/>
              </a:rPr>
              <a:t> 			- budgetspaarrekening</a:t>
            </a:r>
            <a:br>
              <a:rPr lang="nl-BE" dirty="0" smtClean="0">
                <a:latin typeface="+mj-lt"/>
              </a:rPr>
            </a:br>
            <a:r>
              <a:rPr lang="nl-BE" dirty="0" smtClean="0">
                <a:latin typeface="+mj-lt"/>
              </a:rPr>
              <a:t> 			- afnamerekening</a:t>
            </a:r>
          </a:p>
          <a:p>
            <a:r>
              <a:rPr lang="nl-BE" dirty="0" smtClean="0">
                <a:latin typeface="+mj-lt"/>
              </a:rPr>
              <a:t>Budgetbeheerder betaalt de rekeningen en eventuele afbetalingen van schulden</a:t>
            </a:r>
          </a:p>
          <a:p>
            <a:r>
              <a:rPr lang="nl-BE" dirty="0" smtClean="0">
                <a:latin typeface="+mj-lt"/>
              </a:rPr>
              <a:t>Maandelijks bespreken van budget</a:t>
            </a:r>
          </a:p>
          <a:p>
            <a:endParaRPr lang="nl-BE" dirty="0" smtClean="0">
              <a:latin typeface="+mj-lt"/>
            </a:endParaRPr>
          </a:p>
          <a:p>
            <a:pPr>
              <a:buNone/>
            </a:pPr>
            <a:r>
              <a:rPr lang="nl-BE" dirty="0" smtClean="0">
                <a:solidFill>
                  <a:schemeClr val="accent1"/>
                </a:solidFill>
                <a:latin typeface="+mj-lt"/>
                <a:sym typeface="Wingdings" pitchFamily="2" charset="2"/>
              </a:rPr>
              <a:t></a:t>
            </a:r>
            <a:r>
              <a:rPr lang="nl-BE" dirty="0" smtClean="0">
                <a:latin typeface="+mj-lt"/>
                <a:sym typeface="Wingdings" pitchFamily="2" charset="2"/>
              </a:rPr>
              <a:t> </a:t>
            </a:r>
            <a:r>
              <a:rPr lang="nl-BE" dirty="0" smtClean="0">
                <a:latin typeface="+mj-lt"/>
              </a:rPr>
              <a:t>Leren om zelfstandig je budget te beheren</a:t>
            </a:r>
            <a:endParaRPr lang="nl-BE" dirty="0">
              <a:latin typeface="+mj-lt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14281" y="1285860"/>
            <a:ext cx="500067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214281" y="2071678"/>
            <a:ext cx="500067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214281" y="2857496"/>
            <a:ext cx="500067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214281" y="3643314"/>
            <a:ext cx="500067" cy="428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214281" y="5072074"/>
            <a:ext cx="500067" cy="4286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14281" y="4357694"/>
            <a:ext cx="500067" cy="4286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214281" y="5786454"/>
            <a:ext cx="500067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90600"/>
          </a:xfrm>
        </p:spPr>
        <p:txBody>
          <a:bodyPr>
            <a:normAutofit/>
          </a:bodyPr>
          <a:lstStyle/>
          <a:p>
            <a:pPr algn="r"/>
            <a:r>
              <a:rPr lang="nl-BE" sz="3600" b="1" dirty="0" smtClean="0"/>
              <a:t>Schuldbemiddeling</a:t>
            </a:r>
            <a:endParaRPr lang="nl-BE" sz="36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57224" y="1219200"/>
            <a:ext cx="7829576" cy="4937760"/>
          </a:xfrm>
        </p:spPr>
        <p:txBody>
          <a:bodyPr/>
          <a:lstStyle/>
          <a:p>
            <a:endParaRPr lang="nl-BE" dirty="0" smtClean="0">
              <a:latin typeface="+mj-lt"/>
            </a:endParaRPr>
          </a:p>
          <a:p>
            <a:r>
              <a:rPr lang="nl-BE" dirty="0" smtClean="0">
                <a:latin typeface="+mj-lt"/>
              </a:rPr>
              <a:t>Bemiddelaar probeert een regeling te treffen</a:t>
            </a:r>
          </a:p>
          <a:p>
            <a:r>
              <a:rPr lang="nl-BE" dirty="0" smtClean="0">
                <a:latin typeface="+mj-lt"/>
              </a:rPr>
              <a:t>Bemiddelaar maakt afbetalingsplan dat haalbaar is</a:t>
            </a:r>
          </a:p>
          <a:p>
            <a:r>
              <a:rPr lang="nl-BE" dirty="0" smtClean="0">
                <a:latin typeface="+mj-lt"/>
              </a:rPr>
              <a:t>Cliënt volgt het afbetalingsplan zelf op en betaalt zelf zijn schulden af</a:t>
            </a:r>
            <a:endParaRPr lang="nl-BE" dirty="0">
              <a:latin typeface="+mj-lt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14281" y="1285860"/>
            <a:ext cx="500067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214281" y="2071678"/>
            <a:ext cx="500067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214281" y="2857496"/>
            <a:ext cx="500067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214281" y="3643314"/>
            <a:ext cx="500067" cy="428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214281" y="5072074"/>
            <a:ext cx="500067" cy="4286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14281" y="4357694"/>
            <a:ext cx="500067" cy="4286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214281" y="5786454"/>
            <a:ext cx="500067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90600"/>
          </a:xfrm>
        </p:spPr>
        <p:txBody>
          <a:bodyPr>
            <a:normAutofit/>
          </a:bodyPr>
          <a:lstStyle/>
          <a:p>
            <a:pPr algn="r"/>
            <a:r>
              <a:rPr lang="nl-BE" sz="3600" b="1" dirty="0" smtClean="0"/>
              <a:t>Collectieve schuldenregeling</a:t>
            </a:r>
            <a:endParaRPr lang="nl-BE" sz="36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57224" y="1219200"/>
            <a:ext cx="7829576" cy="4937760"/>
          </a:xfrm>
        </p:spPr>
        <p:txBody>
          <a:bodyPr/>
          <a:lstStyle/>
          <a:p>
            <a:endParaRPr lang="nl-BE" dirty="0" smtClean="0">
              <a:latin typeface="+mj-lt"/>
            </a:endParaRPr>
          </a:p>
          <a:p>
            <a:r>
              <a:rPr lang="nl-BE" dirty="0" smtClean="0">
                <a:latin typeface="+mj-lt"/>
              </a:rPr>
              <a:t>Gerechtelijke procedure</a:t>
            </a:r>
          </a:p>
          <a:p>
            <a:r>
              <a:rPr lang="nl-BE" dirty="0" smtClean="0">
                <a:latin typeface="+mj-lt"/>
              </a:rPr>
              <a:t>Aanvragen bij de arbeidsrechtbank </a:t>
            </a:r>
          </a:p>
          <a:p>
            <a:r>
              <a:rPr lang="nl-BE" dirty="0" smtClean="0">
                <a:latin typeface="+mj-lt"/>
              </a:rPr>
              <a:t>Cliënt krijgt collectieve schuldbemiddelaar aangewezen </a:t>
            </a:r>
          </a:p>
          <a:p>
            <a:r>
              <a:rPr lang="nl-BE" dirty="0" smtClean="0">
                <a:latin typeface="+mj-lt"/>
              </a:rPr>
              <a:t>Schuldbemiddelaar ontvangt het inkomen (cliënt krijgt ‘leefgeld’)</a:t>
            </a:r>
          </a:p>
          <a:p>
            <a:r>
              <a:rPr lang="nl-BE" dirty="0" smtClean="0">
                <a:latin typeface="+mj-lt"/>
              </a:rPr>
              <a:t>Schuldbemiddelaar betaalt de schulden stelsel matig af </a:t>
            </a:r>
            <a:endParaRPr lang="nl-BE" dirty="0">
              <a:latin typeface="+mj-lt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14281" y="1285860"/>
            <a:ext cx="500067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214281" y="2071678"/>
            <a:ext cx="500067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214281" y="2857496"/>
            <a:ext cx="500067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214281" y="3643314"/>
            <a:ext cx="500067" cy="428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214281" y="5072074"/>
            <a:ext cx="500067" cy="4286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14281" y="4357694"/>
            <a:ext cx="500067" cy="4286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214281" y="5786454"/>
            <a:ext cx="500067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122" name="Picture 2" descr="http://www.rechtsvordering.nl/images/pro-deo-advoca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5" y="5072049"/>
            <a:ext cx="2381271" cy="17859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2911" y="2071678"/>
            <a:ext cx="8229600" cy="2214578"/>
          </a:xfrm>
        </p:spPr>
        <p:txBody>
          <a:bodyPr>
            <a:normAutofit/>
          </a:bodyPr>
          <a:lstStyle/>
          <a:p>
            <a:pPr algn="r"/>
            <a:r>
              <a:rPr lang="nl-BE" sz="4000" b="1" dirty="0" smtClean="0"/>
              <a:t>Energie en</a:t>
            </a:r>
            <a:br>
              <a:rPr lang="nl-BE" sz="4000" b="1" dirty="0" smtClean="0"/>
            </a:br>
            <a:r>
              <a:rPr lang="nl-BE" sz="4000" b="1" dirty="0" smtClean="0"/>
              <a:t>besparende maatregelen  </a:t>
            </a:r>
            <a:endParaRPr lang="nl-BE" sz="4000" b="1" dirty="0"/>
          </a:p>
        </p:txBody>
      </p:sp>
      <p:sp>
        <p:nvSpPr>
          <p:cNvPr id="13" name="Rechthoek 12"/>
          <p:cNvSpPr/>
          <p:nvPr/>
        </p:nvSpPr>
        <p:spPr>
          <a:xfrm>
            <a:off x="0" y="6072207"/>
            <a:ext cx="9144000" cy="785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0" y="857232"/>
            <a:ext cx="9144000" cy="785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357159" y="214290"/>
            <a:ext cx="928695" cy="7858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Rechthoek 15"/>
          <p:cNvSpPr/>
          <p:nvPr/>
        </p:nvSpPr>
        <p:spPr>
          <a:xfrm>
            <a:off x="357159" y="1142985"/>
            <a:ext cx="928695" cy="7858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Rechthoek 16"/>
          <p:cNvSpPr/>
          <p:nvPr/>
        </p:nvSpPr>
        <p:spPr>
          <a:xfrm>
            <a:off x="357159" y="2071680"/>
            <a:ext cx="928695" cy="7858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 17"/>
          <p:cNvSpPr/>
          <p:nvPr/>
        </p:nvSpPr>
        <p:spPr>
          <a:xfrm>
            <a:off x="357159" y="3000372"/>
            <a:ext cx="928695" cy="7858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357159" y="4857762"/>
            <a:ext cx="928695" cy="7858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357159" y="3929067"/>
            <a:ext cx="928695" cy="7858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357159" y="5786454"/>
            <a:ext cx="928695" cy="7858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90600"/>
          </a:xfrm>
        </p:spPr>
        <p:txBody>
          <a:bodyPr>
            <a:normAutofit/>
          </a:bodyPr>
          <a:lstStyle/>
          <a:p>
            <a:pPr algn="r"/>
            <a:r>
              <a:rPr lang="nl-BE" sz="3600" b="1" dirty="0" smtClean="0"/>
              <a:t>Energie</a:t>
            </a:r>
            <a:endParaRPr lang="nl-BE" sz="36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57224" y="1219200"/>
            <a:ext cx="7829576" cy="4937760"/>
          </a:xfrm>
        </p:spPr>
        <p:txBody>
          <a:bodyPr/>
          <a:lstStyle/>
          <a:p>
            <a:endParaRPr lang="nl-BE" dirty="0" smtClean="0">
              <a:latin typeface="+mj-lt"/>
            </a:endParaRPr>
          </a:p>
          <a:p>
            <a:endParaRPr lang="nl-BE" dirty="0" smtClean="0">
              <a:latin typeface="+mj-lt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14281" y="1285860"/>
            <a:ext cx="500067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214281" y="2071678"/>
            <a:ext cx="500067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214281" y="2857496"/>
            <a:ext cx="500067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214281" y="3643314"/>
            <a:ext cx="500067" cy="428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214281" y="5072074"/>
            <a:ext cx="500067" cy="4286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14281" y="4357694"/>
            <a:ext cx="500067" cy="4286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214281" y="5786454"/>
            <a:ext cx="500067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ijdelijke aanduiding voor inhoud 2"/>
          <p:cNvSpPr txBox="1">
            <a:spLocks/>
          </p:cNvSpPr>
          <p:nvPr/>
        </p:nvSpPr>
        <p:spPr>
          <a:xfrm>
            <a:off x="857224" y="1219200"/>
            <a:ext cx="7829576" cy="521019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nl-BE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nl-BE" sz="2600" baseline="0" dirty="0" smtClean="0">
                <a:latin typeface="+mj-lt"/>
              </a:rPr>
              <a:t>L.A.C.</a:t>
            </a:r>
            <a:r>
              <a:rPr lang="nl-BE" sz="2600" dirty="0" smtClean="0">
                <a:latin typeface="+mj-lt"/>
              </a:rPr>
              <a:t> (Lokale Advies Commissie)</a:t>
            </a:r>
            <a:endParaRPr kumimoji="0" lang="nl-BE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989013" marR="0" lvl="1" indent="-2730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6000"/>
              <a:buFont typeface="Wingdings 3"/>
              <a:buChar char=""/>
              <a:tabLst/>
              <a:defRPr/>
            </a:pPr>
            <a:r>
              <a:rPr lang="nl-BE" sz="2300" dirty="0" smtClean="0">
                <a:solidFill>
                  <a:schemeClr val="tx2"/>
                </a:solidFill>
                <a:latin typeface="+mj-lt"/>
              </a:rPr>
              <a:t>Netbeheerder dient een verzoek om iemand af te sluiten van het net</a:t>
            </a:r>
            <a:endParaRPr kumimoji="0" lang="nl-BE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989013" marR="0" lvl="1" indent="-2730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6000"/>
              <a:buFont typeface="Wingdings 3"/>
              <a:buChar char=""/>
              <a:tabLst/>
              <a:defRPr/>
            </a:pPr>
            <a:r>
              <a:rPr lang="nl-BE" sz="2300" dirty="0" smtClean="0">
                <a:solidFill>
                  <a:schemeClr val="tx2"/>
                </a:solidFill>
                <a:latin typeface="+mj-lt"/>
              </a:rPr>
              <a:t>Die persoon wordt uitgenodigd op de L.A.C. zitting en eventueel vooraf  </a:t>
            </a:r>
            <a:endParaRPr kumimoji="0" lang="nl-BE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989013" marR="0" lvl="1" indent="-2730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6000"/>
              <a:buFont typeface="Wingdings 3"/>
              <a:buChar char=""/>
              <a:tabLst/>
              <a:defRPr/>
            </a:pPr>
            <a:r>
              <a:rPr lang="nl-BE" sz="2300" dirty="0" smtClean="0">
                <a:solidFill>
                  <a:schemeClr val="tx2"/>
                </a:solidFill>
                <a:latin typeface="+mj-lt"/>
              </a:rPr>
              <a:t>Er worden andere mogelijke oplossingen gezocht</a:t>
            </a:r>
          </a:p>
          <a:p>
            <a:pPr marL="989013" marR="0" lvl="1" indent="-2730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6000"/>
              <a:buFont typeface="Wingdings 3"/>
              <a:buChar char=""/>
              <a:tabLst/>
              <a:defRPr/>
            </a:pPr>
            <a:r>
              <a:rPr lang="nl-BE" sz="2300" dirty="0" smtClean="0">
                <a:solidFill>
                  <a:schemeClr val="tx2"/>
                </a:solidFill>
                <a:latin typeface="+mj-lt"/>
              </a:rPr>
              <a:t>Afsluiten gebeurt eerder uitzonderlijk</a:t>
            </a:r>
            <a:endParaRPr kumimoji="0" lang="nl-BE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://ldsearthstewardship.org/wp-content/uploads/2011/11/water-drople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3"/>
            <a:ext cx="9144000" cy="7269531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90600"/>
          </a:xfrm>
        </p:spPr>
        <p:txBody>
          <a:bodyPr>
            <a:normAutofit/>
          </a:bodyPr>
          <a:lstStyle/>
          <a:p>
            <a:pPr algn="r"/>
            <a:r>
              <a:rPr lang="nl-BE" sz="3600" b="1" dirty="0" smtClean="0"/>
              <a:t>Energiebesparende maatregelen</a:t>
            </a:r>
            <a:endParaRPr lang="nl-BE" sz="36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57224" y="1219200"/>
            <a:ext cx="7829576" cy="5138758"/>
          </a:xfrm>
        </p:spPr>
        <p:txBody>
          <a:bodyPr>
            <a:normAutofit/>
          </a:bodyPr>
          <a:lstStyle/>
          <a:p>
            <a:r>
              <a:rPr lang="nl-BE" dirty="0" smtClean="0">
                <a:latin typeface="+mj-lt"/>
              </a:rPr>
              <a:t>Water</a:t>
            </a:r>
          </a:p>
          <a:p>
            <a:pPr marL="1081088" lvl="1" indent="-273050"/>
            <a:r>
              <a:rPr lang="nl-BE" sz="2000" dirty="0" smtClean="0">
                <a:latin typeface="+mj-lt"/>
              </a:rPr>
              <a:t>Neem korte douches</a:t>
            </a:r>
          </a:p>
          <a:p>
            <a:pPr marL="1081088" lvl="1" indent="-273050"/>
            <a:r>
              <a:rPr lang="nl-BE" sz="2000" dirty="0" smtClean="0">
                <a:latin typeface="+mj-lt"/>
              </a:rPr>
              <a:t>Geen water laten lopen tijdens het tandenpoetsen</a:t>
            </a:r>
          </a:p>
          <a:p>
            <a:pPr marL="1081088" lvl="1" indent="-273050"/>
            <a:r>
              <a:rPr lang="nl-BE" sz="2000" dirty="0" smtClean="0">
                <a:latin typeface="+mj-lt"/>
              </a:rPr>
              <a:t>Gebruik de spoelstop van het toilet</a:t>
            </a:r>
          </a:p>
          <a:p>
            <a:r>
              <a:rPr lang="nl-BE" dirty="0" smtClean="0">
                <a:latin typeface="+mj-lt"/>
              </a:rPr>
              <a:t>Verwarming</a:t>
            </a:r>
          </a:p>
          <a:p>
            <a:pPr marL="1081088" lvl="1" indent="-273050"/>
            <a:r>
              <a:rPr lang="nl-BE" sz="2000" dirty="0" smtClean="0">
                <a:latin typeface="+mj-lt"/>
              </a:rPr>
              <a:t>Doe er een graadje af in de winter</a:t>
            </a:r>
          </a:p>
          <a:p>
            <a:pPr marL="1081088" lvl="1" indent="-273050"/>
            <a:r>
              <a:rPr lang="nl-BE" sz="2000" dirty="0" smtClean="0">
                <a:latin typeface="+mj-lt"/>
              </a:rPr>
              <a:t>Hou radiators vrij</a:t>
            </a:r>
          </a:p>
          <a:p>
            <a:pPr marL="1081088" lvl="1" indent="-273050"/>
            <a:r>
              <a:rPr lang="nl-BE" sz="2000" dirty="0" smtClean="0">
                <a:latin typeface="+mj-lt"/>
              </a:rPr>
              <a:t>Isoleer leidingen</a:t>
            </a:r>
          </a:p>
          <a:p>
            <a:pPr marL="1081088" lvl="1" indent="-273050"/>
            <a:r>
              <a:rPr lang="nl-BE" sz="2000" dirty="0" smtClean="0">
                <a:latin typeface="+mj-lt"/>
              </a:rPr>
              <a:t>Verlucht regelmatig met de verwarming af</a:t>
            </a:r>
          </a:p>
          <a:p>
            <a:r>
              <a:rPr lang="nl-BE" dirty="0" smtClean="0">
                <a:latin typeface="+mj-lt"/>
              </a:rPr>
              <a:t>Verlichting</a:t>
            </a:r>
          </a:p>
          <a:p>
            <a:pPr marL="1081088" lvl="1" indent="-273050"/>
            <a:r>
              <a:rPr lang="nl-BE" sz="2000" dirty="0" smtClean="0">
                <a:latin typeface="+mj-lt"/>
              </a:rPr>
              <a:t>Gebruik spaarlampen</a:t>
            </a:r>
          </a:p>
          <a:p>
            <a:pPr marL="1081088" lvl="1" indent="-273050"/>
            <a:r>
              <a:rPr lang="nl-BE" sz="2000" dirty="0" smtClean="0">
                <a:latin typeface="+mj-lt"/>
              </a:rPr>
              <a:t>Profiteer van de zon en het daglicht</a:t>
            </a:r>
          </a:p>
          <a:p>
            <a:pPr marL="1081088" lvl="1" indent="-273050"/>
            <a:r>
              <a:rPr lang="nl-BE" sz="2000" dirty="0" smtClean="0">
                <a:latin typeface="+mj-lt"/>
              </a:rPr>
              <a:t>Doe het licht uit als je de kamer verlaat</a:t>
            </a:r>
          </a:p>
          <a:p>
            <a:pPr>
              <a:buNone/>
            </a:pPr>
            <a:endParaRPr lang="nl-BE" dirty="0" smtClean="0">
              <a:latin typeface="+mj-lt"/>
            </a:endParaRPr>
          </a:p>
          <a:p>
            <a:endParaRPr lang="nl-BE" dirty="0" smtClean="0">
              <a:latin typeface="+mj-lt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14281" y="1285860"/>
            <a:ext cx="500067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214281" y="2071678"/>
            <a:ext cx="500067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214281" y="2857496"/>
            <a:ext cx="500067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214281" y="3643314"/>
            <a:ext cx="500067" cy="428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214281" y="5072074"/>
            <a:ext cx="500067" cy="4286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14281" y="4357694"/>
            <a:ext cx="500067" cy="4286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214281" y="5786454"/>
            <a:ext cx="500067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1500167" y="4071944"/>
            <a:ext cx="6643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400" dirty="0" smtClean="0">
                <a:latin typeface="+mj-lt"/>
              </a:rPr>
              <a:t>Alles wat met geld - schulden – financiën te maken heeft </a:t>
            </a:r>
            <a:endParaRPr lang="nl-BE" sz="2400" dirty="0">
              <a:latin typeface="+mj-lt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857226" y="5000637"/>
            <a:ext cx="7500991" cy="785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857226" y="5214951"/>
            <a:ext cx="928695" cy="7858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1928795" y="5214951"/>
            <a:ext cx="928695" cy="7858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3000366" y="5214951"/>
            <a:ext cx="928695" cy="7858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4071935" y="5214951"/>
            <a:ext cx="928695" cy="7858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6215075" y="5214951"/>
            <a:ext cx="928695" cy="7858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5143506" y="5214951"/>
            <a:ext cx="928695" cy="7858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/>
          <p:cNvSpPr/>
          <p:nvPr/>
        </p:nvSpPr>
        <p:spPr>
          <a:xfrm>
            <a:off x="7286646" y="5214951"/>
            <a:ext cx="928695" cy="7858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500033" y="3286126"/>
            <a:ext cx="7929619" cy="1785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/>
          <p:cNvSpPr txBox="1"/>
          <p:nvPr/>
        </p:nvSpPr>
        <p:spPr>
          <a:xfrm>
            <a:off x="928661" y="2714620"/>
            <a:ext cx="56436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PLAN ZELF JE BUDGET EENS</a:t>
            </a:r>
            <a:endParaRPr lang="nl-BE" sz="4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/>
        </p:nvSpPr>
        <p:spPr>
          <a:xfrm>
            <a:off x="0" y="6072207"/>
            <a:ext cx="9144000" cy="785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0" y="857232"/>
            <a:ext cx="9144000" cy="785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2" name="Picture 2" descr="https://scontent-b-ams.xx.fbcdn.net/hphotos-ash4/t1.0-9/10345559_10152244405496840_817753178321230463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714358"/>
            <a:ext cx="8179579" cy="54530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2911" y="2071678"/>
            <a:ext cx="8229600" cy="2214578"/>
          </a:xfrm>
        </p:spPr>
        <p:txBody>
          <a:bodyPr>
            <a:normAutofit/>
          </a:bodyPr>
          <a:lstStyle/>
          <a:p>
            <a:pPr algn="r"/>
            <a:r>
              <a:rPr lang="nl-BE" sz="4000" b="1" dirty="0" smtClean="0"/>
              <a:t>En hoe doe je </a:t>
            </a:r>
            <a:br>
              <a:rPr lang="nl-BE" sz="4000" b="1" dirty="0" smtClean="0"/>
            </a:br>
            <a:r>
              <a:rPr lang="nl-BE" sz="4000" b="1" dirty="0" smtClean="0"/>
              <a:t>het na school? </a:t>
            </a:r>
            <a:endParaRPr lang="nl-BE" sz="4000" b="1" dirty="0"/>
          </a:p>
        </p:txBody>
      </p:sp>
      <p:sp>
        <p:nvSpPr>
          <p:cNvPr id="13" name="Rechthoek 12"/>
          <p:cNvSpPr/>
          <p:nvPr/>
        </p:nvSpPr>
        <p:spPr>
          <a:xfrm>
            <a:off x="0" y="6072207"/>
            <a:ext cx="9144000" cy="785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0" y="857232"/>
            <a:ext cx="9144000" cy="785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/>
          <p:cNvSpPr/>
          <p:nvPr/>
        </p:nvSpPr>
        <p:spPr>
          <a:xfrm>
            <a:off x="357159" y="214290"/>
            <a:ext cx="928695" cy="7858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Rechthoek 15"/>
          <p:cNvSpPr/>
          <p:nvPr/>
        </p:nvSpPr>
        <p:spPr>
          <a:xfrm>
            <a:off x="357159" y="1142985"/>
            <a:ext cx="928695" cy="7858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Rechthoek 16"/>
          <p:cNvSpPr/>
          <p:nvPr/>
        </p:nvSpPr>
        <p:spPr>
          <a:xfrm>
            <a:off x="357159" y="2071680"/>
            <a:ext cx="928695" cy="7858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 17"/>
          <p:cNvSpPr/>
          <p:nvPr/>
        </p:nvSpPr>
        <p:spPr>
          <a:xfrm>
            <a:off x="357159" y="3000372"/>
            <a:ext cx="928695" cy="7858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Rechthoek 18"/>
          <p:cNvSpPr/>
          <p:nvPr/>
        </p:nvSpPr>
        <p:spPr>
          <a:xfrm>
            <a:off x="357159" y="4857762"/>
            <a:ext cx="928695" cy="7858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Rechthoek 19"/>
          <p:cNvSpPr/>
          <p:nvPr/>
        </p:nvSpPr>
        <p:spPr>
          <a:xfrm>
            <a:off x="357159" y="3929067"/>
            <a:ext cx="928695" cy="7858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Rechthoek 20"/>
          <p:cNvSpPr/>
          <p:nvPr/>
        </p:nvSpPr>
        <p:spPr>
          <a:xfrm>
            <a:off x="357159" y="5786454"/>
            <a:ext cx="928695" cy="7858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90600"/>
          </a:xfrm>
        </p:spPr>
        <p:txBody>
          <a:bodyPr>
            <a:normAutofit/>
          </a:bodyPr>
          <a:lstStyle/>
          <a:p>
            <a:pPr algn="r"/>
            <a:r>
              <a:rPr lang="nl-BE" sz="3600" b="1" dirty="0" smtClean="0"/>
              <a:t>Budget plannen </a:t>
            </a:r>
            <a:endParaRPr lang="nl-BE" sz="36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57224" y="1219200"/>
            <a:ext cx="7829576" cy="4937760"/>
          </a:xfrm>
        </p:spPr>
        <p:txBody>
          <a:bodyPr/>
          <a:lstStyle/>
          <a:p>
            <a:r>
              <a:rPr lang="nl-BE" dirty="0" smtClean="0">
                <a:latin typeface="+mj-lt"/>
              </a:rPr>
              <a:t>Per maand</a:t>
            </a:r>
          </a:p>
          <a:p>
            <a:pPr>
              <a:buNone/>
            </a:pPr>
            <a:endParaRPr lang="nl-BE" dirty="0" smtClean="0">
              <a:latin typeface="+mj-lt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214281" y="1285860"/>
            <a:ext cx="500067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214281" y="2071678"/>
            <a:ext cx="500067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214281" y="2857496"/>
            <a:ext cx="500067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214281" y="3643314"/>
            <a:ext cx="500067" cy="428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214281" y="5072074"/>
            <a:ext cx="500067" cy="4286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14281" y="4357694"/>
            <a:ext cx="500067" cy="4286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214281" y="5786454"/>
            <a:ext cx="500067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ijdelijke aanduiding voor inhoud 2"/>
          <p:cNvSpPr txBox="1">
            <a:spLocks/>
          </p:cNvSpPr>
          <p:nvPr/>
        </p:nvSpPr>
        <p:spPr>
          <a:xfrm>
            <a:off x="857224" y="1219200"/>
            <a:ext cx="7829576" cy="521019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nl-BE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nl-BE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13" name="Tabel 12"/>
          <p:cNvGraphicFramePr>
            <a:graphicFrameLocks noGrp="1"/>
          </p:cNvGraphicFramePr>
          <p:nvPr/>
        </p:nvGraphicFramePr>
        <p:xfrm>
          <a:off x="1000100" y="1785926"/>
          <a:ext cx="7715304" cy="4395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68"/>
                <a:gridCol w="2571768"/>
                <a:gridCol w="2571768"/>
              </a:tblGrid>
              <a:tr h="418938"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INKOMSTEN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UITGAVEN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SPAREN  VOOR</a:t>
                      </a:r>
                      <a:r>
                        <a:rPr lang="nl-BE" sz="1600" baseline="0" dirty="0" smtClean="0"/>
                        <a:t> </a:t>
                      </a:r>
                      <a:endParaRPr lang="nl-B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Loon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Huur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Belastingen</a:t>
                      </a:r>
                      <a:endParaRPr lang="nl-BE" sz="1600" dirty="0"/>
                    </a:p>
                  </a:txBody>
                  <a:tcPr/>
                </a:tc>
              </a:tr>
              <a:tr h="416130"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Maaltijdcheques</a:t>
                      </a:r>
                      <a:r>
                        <a:rPr lang="nl-BE" sz="1600" baseline="0" dirty="0" smtClean="0"/>
                        <a:t> 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600" dirty="0" smtClean="0"/>
                        <a:t>Water/gas/elektriciteit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Vakantie</a:t>
                      </a:r>
                      <a:endParaRPr lang="nl-BE" sz="16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Kinderbijslag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Verzekeringen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Onvoorziene omstandigheden</a:t>
                      </a:r>
                      <a:r>
                        <a:rPr lang="nl-BE" sz="1600" baseline="0" dirty="0" smtClean="0"/>
                        <a:t> </a:t>
                      </a:r>
                      <a:endParaRPr lang="nl-BE" sz="1600" dirty="0"/>
                    </a:p>
                  </a:txBody>
                  <a:tcPr/>
                </a:tc>
              </a:tr>
              <a:tr h="428992"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Uitkering 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Eten en drinken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Pensioen sparen </a:t>
                      </a:r>
                      <a:endParaRPr lang="nl-BE" sz="16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Vakantiegeld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Lichaamsverzorging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Onkosten vergoeding 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Kuisproducten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Andere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Huisdieren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</a:tr>
              <a:tr h="349240"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Dokter en apotheek 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Belastingen 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600" dirty="0" smtClean="0"/>
                        <a:t>Kinderen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90600"/>
          </a:xfrm>
        </p:spPr>
        <p:txBody>
          <a:bodyPr>
            <a:normAutofit/>
          </a:bodyPr>
          <a:lstStyle/>
          <a:p>
            <a:pPr algn="r"/>
            <a:r>
              <a:rPr lang="nl-BE" sz="3600" b="1" dirty="0" smtClean="0"/>
              <a:t>Budget plannen </a:t>
            </a:r>
            <a:endParaRPr lang="nl-BE" sz="36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57224" y="1219200"/>
            <a:ext cx="7829576" cy="4937760"/>
          </a:xfrm>
        </p:spPr>
        <p:txBody>
          <a:bodyPr/>
          <a:lstStyle/>
          <a:p>
            <a:r>
              <a:rPr lang="nl-BE" dirty="0" smtClean="0">
                <a:latin typeface="+mj-lt"/>
              </a:rPr>
              <a:t>Per jaar</a:t>
            </a:r>
          </a:p>
          <a:p>
            <a:pPr>
              <a:buNone/>
            </a:pPr>
            <a:r>
              <a:rPr lang="nl-BE" dirty="0" smtClean="0">
                <a:latin typeface="+mj-lt"/>
              </a:rPr>
              <a:t> </a:t>
            </a:r>
          </a:p>
          <a:p>
            <a:endParaRPr lang="nl-BE" dirty="0" smtClean="0">
              <a:latin typeface="+mj-lt"/>
            </a:endParaRPr>
          </a:p>
          <a:p>
            <a:pPr>
              <a:buNone/>
            </a:pPr>
            <a:endParaRPr lang="nl-BE" dirty="0" smtClean="0">
              <a:latin typeface="+mj-lt"/>
            </a:endParaRPr>
          </a:p>
        </p:txBody>
      </p:sp>
      <p:sp>
        <p:nvSpPr>
          <p:cNvPr id="14" name="Tijdelijke aanduiding voor inhoud 2"/>
          <p:cNvSpPr txBox="1">
            <a:spLocks/>
          </p:cNvSpPr>
          <p:nvPr/>
        </p:nvSpPr>
        <p:spPr>
          <a:xfrm>
            <a:off x="857224" y="1219200"/>
            <a:ext cx="7829576" cy="521019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nl-BE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nl-BE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16" name="Tabe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679948"/>
              </p:ext>
            </p:extLst>
          </p:nvPr>
        </p:nvGraphicFramePr>
        <p:xfrm>
          <a:off x="467548" y="1700809"/>
          <a:ext cx="8352927" cy="4914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6993"/>
                <a:gridCol w="698797"/>
                <a:gridCol w="768677"/>
                <a:gridCol w="698797"/>
                <a:gridCol w="698797"/>
                <a:gridCol w="752065"/>
                <a:gridCol w="791584"/>
                <a:gridCol w="2197217"/>
              </a:tblGrid>
              <a:tr h="432047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kosten</a:t>
                      </a:r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JAN</a:t>
                      </a:r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FEB</a:t>
                      </a:r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MRT</a:t>
                      </a:r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APR</a:t>
                      </a:r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MEI</a:t>
                      </a:r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JUN</a:t>
                      </a:r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…</a:t>
                      </a:r>
                      <a:endParaRPr lang="nl-BE" sz="1800" dirty="0"/>
                    </a:p>
                  </a:txBody>
                  <a:tcPr/>
                </a:tc>
              </a:tr>
              <a:tr h="144016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Huur</a:t>
                      </a:r>
                      <a:endParaRPr lang="nl-BE" sz="1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</a:tr>
              <a:tr h="196893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Verzekeringen</a:t>
                      </a:r>
                      <a:endParaRPr lang="nl-BE" sz="1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</a:tr>
              <a:tr h="119165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Lidgeld</a:t>
                      </a:r>
                      <a:r>
                        <a:rPr lang="nl-BE" sz="1800" baseline="0" dirty="0" smtClean="0"/>
                        <a:t> vakbond</a:t>
                      </a:r>
                      <a:endParaRPr lang="nl-BE" sz="1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Schoolkosten</a:t>
                      </a:r>
                      <a:endParaRPr lang="nl-BE" sz="1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Dokter</a:t>
                      </a:r>
                      <a:endParaRPr lang="nl-BE" sz="1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</a:tr>
              <a:tr h="121136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Apotheek </a:t>
                      </a:r>
                      <a:endParaRPr lang="nl-BE" sz="1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/>
                    </a:p>
                  </a:txBody>
                  <a:tcPr/>
                </a:tc>
              </a:tr>
              <a:tr h="379171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GSM</a:t>
                      </a:r>
                      <a:endParaRPr lang="nl-BE" sz="1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Aankopen </a:t>
                      </a:r>
                      <a:endParaRPr lang="nl-BE" sz="1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Vakantie</a:t>
                      </a:r>
                      <a:endParaRPr lang="nl-BE" sz="1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Ontspanning</a:t>
                      </a:r>
                      <a:endParaRPr lang="nl-BE" sz="1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</a:tr>
              <a:tr h="151133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Kleding</a:t>
                      </a:r>
                      <a:endParaRPr lang="nl-BE" sz="1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</a:tr>
              <a:tr h="379171">
                <a:tc>
                  <a:txBody>
                    <a:bodyPr/>
                    <a:lstStyle/>
                    <a:p>
                      <a:r>
                        <a:rPr lang="nl-BE" sz="1800" dirty="0" smtClean="0"/>
                        <a:t>…</a:t>
                      </a:r>
                      <a:endParaRPr lang="nl-BE" sz="18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90600"/>
          </a:xfrm>
        </p:spPr>
        <p:txBody>
          <a:bodyPr>
            <a:normAutofit/>
          </a:bodyPr>
          <a:lstStyle/>
          <a:p>
            <a:pPr algn="r"/>
            <a:r>
              <a:rPr lang="nl-BE" sz="3600" b="1" dirty="0" smtClean="0"/>
              <a:t>Budget plannen </a:t>
            </a:r>
            <a:endParaRPr lang="nl-BE" sz="36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857224" y="1219200"/>
            <a:ext cx="7829576" cy="4937760"/>
          </a:xfrm>
        </p:spPr>
        <p:txBody>
          <a:bodyPr/>
          <a:lstStyle/>
          <a:p>
            <a:r>
              <a:rPr lang="nl-BE" dirty="0" smtClean="0">
                <a:latin typeface="+mj-lt"/>
              </a:rPr>
              <a:t>Een aantal uitgaven die er voor iedereen zijn maar die niet iedereen kent:</a:t>
            </a:r>
          </a:p>
          <a:p>
            <a:pPr marL="890588" lvl="1" indent="-273050"/>
            <a:r>
              <a:rPr lang="nl-BE" dirty="0" smtClean="0">
                <a:latin typeface="+mj-lt"/>
              </a:rPr>
              <a:t>Bijdrage zorgverzekering</a:t>
            </a:r>
          </a:p>
          <a:p>
            <a:pPr marL="890588" lvl="1" indent="-273050"/>
            <a:r>
              <a:rPr lang="nl-BE" dirty="0" smtClean="0">
                <a:latin typeface="+mj-lt"/>
              </a:rPr>
              <a:t>Provinciebelasting</a:t>
            </a:r>
          </a:p>
          <a:p>
            <a:pPr marL="617538" lvl="1" indent="0">
              <a:buNone/>
            </a:pPr>
            <a:endParaRPr lang="nl-BE" dirty="0" smtClean="0">
              <a:latin typeface="+mj-lt"/>
            </a:endParaRPr>
          </a:p>
          <a:p>
            <a:r>
              <a:rPr lang="nl-BE" dirty="0" smtClean="0">
                <a:latin typeface="+mj-lt"/>
              </a:rPr>
              <a:t>Roep op tijd hulp in </a:t>
            </a:r>
          </a:p>
          <a:p>
            <a:pPr marL="890588" lvl="1" indent="-273050"/>
            <a:r>
              <a:rPr lang="nl-BE" dirty="0" smtClean="0">
                <a:latin typeface="+mj-lt"/>
              </a:rPr>
              <a:t>Als je administratie niet goed verloopt vraag hier dan hulp bij</a:t>
            </a:r>
          </a:p>
          <a:p>
            <a:pPr marL="890588" lvl="1" indent="-273050"/>
            <a:r>
              <a:rPr lang="nl-BE" dirty="0" smtClean="0">
                <a:latin typeface="+mj-lt"/>
              </a:rPr>
              <a:t>Hulp vragen is niet erg! Probeer er op tijd bij te zijn en een grote schuldenlast te voorkomen </a:t>
            </a:r>
          </a:p>
        </p:txBody>
      </p:sp>
      <p:sp>
        <p:nvSpPr>
          <p:cNvPr id="6" name="Rechthoek 5"/>
          <p:cNvSpPr/>
          <p:nvPr/>
        </p:nvSpPr>
        <p:spPr>
          <a:xfrm>
            <a:off x="214281" y="1285860"/>
            <a:ext cx="500067" cy="4286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214281" y="2071678"/>
            <a:ext cx="500067" cy="4286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214281" y="2857496"/>
            <a:ext cx="500067" cy="4286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214281" y="3643314"/>
            <a:ext cx="500067" cy="4286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214281" y="5072074"/>
            <a:ext cx="500067" cy="42862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214281" y="4357694"/>
            <a:ext cx="500067" cy="4286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214281" y="5786454"/>
            <a:ext cx="500067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ijdelijke aanduiding voor inhoud 2"/>
          <p:cNvSpPr txBox="1">
            <a:spLocks/>
          </p:cNvSpPr>
          <p:nvPr/>
        </p:nvSpPr>
        <p:spPr>
          <a:xfrm>
            <a:off x="857224" y="1219200"/>
            <a:ext cx="7829576" cy="521019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nl-BE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nl-BE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1500167" y="4071944"/>
            <a:ext cx="6643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2400" dirty="0" smtClean="0">
                <a:latin typeface="+mj-lt"/>
              </a:rPr>
              <a:t>Alles wat met geld - schulden – financiën te maken heeft </a:t>
            </a:r>
            <a:endParaRPr lang="nl-BE" sz="2400" dirty="0">
              <a:latin typeface="+mj-lt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857226" y="5000637"/>
            <a:ext cx="7500991" cy="785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857226" y="5214951"/>
            <a:ext cx="928695" cy="7858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1928795" y="5214951"/>
            <a:ext cx="928695" cy="7858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/>
          <p:cNvSpPr/>
          <p:nvPr/>
        </p:nvSpPr>
        <p:spPr>
          <a:xfrm>
            <a:off x="3000366" y="5214951"/>
            <a:ext cx="928695" cy="7858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 9"/>
          <p:cNvSpPr/>
          <p:nvPr/>
        </p:nvSpPr>
        <p:spPr>
          <a:xfrm>
            <a:off x="4071935" y="5214951"/>
            <a:ext cx="928695" cy="7858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 10"/>
          <p:cNvSpPr/>
          <p:nvPr/>
        </p:nvSpPr>
        <p:spPr>
          <a:xfrm>
            <a:off x="6215075" y="5214951"/>
            <a:ext cx="928695" cy="78581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Rechthoek 11"/>
          <p:cNvSpPr/>
          <p:nvPr/>
        </p:nvSpPr>
        <p:spPr>
          <a:xfrm>
            <a:off x="5143506" y="5214951"/>
            <a:ext cx="928695" cy="7858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/>
          <p:cNvSpPr/>
          <p:nvPr/>
        </p:nvSpPr>
        <p:spPr>
          <a:xfrm>
            <a:off x="7286646" y="5214951"/>
            <a:ext cx="928695" cy="7858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/>
          <p:cNvSpPr/>
          <p:nvPr/>
        </p:nvSpPr>
        <p:spPr>
          <a:xfrm>
            <a:off x="500033" y="3286126"/>
            <a:ext cx="7929619" cy="1785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/>
          <p:cNvSpPr txBox="1"/>
          <p:nvPr/>
        </p:nvSpPr>
        <p:spPr>
          <a:xfrm>
            <a:off x="928663" y="2714620"/>
            <a:ext cx="60007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 NU MOET JE HET ZELF KUNNEN</a:t>
            </a:r>
            <a:endParaRPr lang="nl-BE" sz="4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orsprong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orsprong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orsprong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514</Words>
  <Application>Microsoft Office PowerPoint</Application>
  <PresentationFormat>Diavoorstelling (4:3)</PresentationFormat>
  <Paragraphs>170</Paragraphs>
  <Slides>24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25" baseType="lpstr">
      <vt:lpstr>Oorsprong</vt:lpstr>
      <vt:lpstr>PowerPoint-presentatie</vt:lpstr>
      <vt:lpstr>Het Openbaar Centrum  voor Maatschappelijk  Welzijn </vt:lpstr>
      <vt:lpstr>PowerPoint-presentatie</vt:lpstr>
      <vt:lpstr>PowerPoint-presentatie</vt:lpstr>
      <vt:lpstr>Inleiding in de  schulden</vt:lpstr>
      <vt:lpstr>Schulden</vt:lpstr>
      <vt:lpstr>Oorzaken van schulden</vt:lpstr>
      <vt:lpstr>Soorten schulden</vt:lpstr>
      <vt:lpstr>Gevolgen van schulden</vt:lpstr>
      <vt:lpstr>Soorten  schuldenregelingen  Budgetbegeleiding Budgetbeheer Schuldbemiddeling Collectieve schuldenregeling</vt:lpstr>
      <vt:lpstr>Budgetbegeleiding</vt:lpstr>
      <vt:lpstr>Budgetbeheer</vt:lpstr>
      <vt:lpstr>Schuldbemiddeling</vt:lpstr>
      <vt:lpstr>Collectieve schuldenregeling</vt:lpstr>
      <vt:lpstr>Energie en besparende maatregelen  </vt:lpstr>
      <vt:lpstr>Energie</vt:lpstr>
      <vt:lpstr>Energiebesparende maatregelen</vt:lpstr>
      <vt:lpstr>PowerPoint-presentatie</vt:lpstr>
      <vt:lpstr>PowerPoint-presentatie</vt:lpstr>
      <vt:lpstr>En hoe doe je  het na school? </vt:lpstr>
      <vt:lpstr>Budget plannen </vt:lpstr>
      <vt:lpstr>Budget plannen </vt:lpstr>
      <vt:lpstr>Budget plannen </vt:lpstr>
      <vt:lpstr>PowerPoint-presentatie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Kristel</dc:creator>
  <cp:lastModifiedBy>OCMW Essen</cp:lastModifiedBy>
  <cp:revision>50</cp:revision>
  <cp:lastPrinted>2014-05-22T07:08:20Z</cp:lastPrinted>
  <dcterms:created xsi:type="dcterms:W3CDTF">2014-03-21T16:06:53Z</dcterms:created>
  <dcterms:modified xsi:type="dcterms:W3CDTF">2014-05-27T14:08:17Z</dcterms:modified>
</cp:coreProperties>
</file>