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7" r:id="rId3"/>
    <p:sldId id="256" r:id="rId4"/>
    <p:sldId id="269" r:id="rId5"/>
    <p:sldId id="268" r:id="rId6"/>
    <p:sldId id="257" r:id="rId7"/>
    <p:sldId id="262" r:id="rId8"/>
    <p:sldId id="260" r:id="rId9"/>
    <p:sldId id="261" r:id="rId10"/>
    <p:sldId id="263" r:id="rId11"/>
    <p:sldId id="264" r:id="rId12"/>
    <p:sldId id="265" r:id="rId13"/>
    <p:sldId id="266" r:id="rId14"/>
    <p:sldId id="270" r:id="rId15"/>
    <p:sldId id="271" r:id="rId1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B18"/>
    <a:srgbClr val="B7C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7"/>
  </p:normalViewPr>
  <p:slideViewPr>
    <p:cSldViewPr snapToGrid="0" snapToObjects="1">
      <p:cViewPr varScale="1">
        <p:scale>
          <a:sx n="154" d="100"/>
          <a:sy n="154" d="100"/>
        </p:scale>
        <p:origin x="27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C4D56-77C1-714E-B13B-BBF475B55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87EA14-DEB7-454C-A223-9E37EAB38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5A1C46-C920-D343-ABCA-7BDFB210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880CB6-6906-4648-8E79-897D25C5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37DD95-39DD-A144-B3FF-007DDA5F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573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FA5CC-2A0F-1F4C-B108-ACFF7199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7FA09-199C-A84A-BEAA-5317EEB8B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DEE9A2-57E6-074F-B32E-DD286781A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6616EC-07F4-8049-9018-F44A1245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F09C70-A34E-1E41-A65F-32F5AD6F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573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E5649-B059-904E-998F-8C798092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7D4E8B-5D33-3448-9F08-3EDC22540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E4F017-1595-304E-A200-59B0B7A2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3EEBE0-9DC9-8447-988E-F78A56C2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F39F20-7318-644B-A028-1235383E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332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9F03-B997-D244-99C7-A8F11A8B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FD05A0-8D78-E847-AA85-B0028584A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F9B36FD-DFDA-5548-A530-8FF0A6379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C57AFE-6CC8-6747-865C-D96335A7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A54689-DD09-3845-91B7-C8FA487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C58BC0-0EF8-4D49-848B-D471A824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51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912BB-EB61-7D42-AAF6-99CD05BD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E12E16-8803-C446-9281-F2FF0F72A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7A2ED5-15AB-1146-9DC6-FC548C4DB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23C9CA1-6AEE-B74A-AC2C-061B87ACB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24B1BC-7428-8743-85DE-BD5AFB36D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BF0C3A-601E-5A47-BE80-1651DFD4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DACCE89-594D-A849-B4C9-1BE997A8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E8CEFE-C8DB-A64F-8E18-E66CB11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782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A28-0586-CA49-8C25-B2E584B5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169A3A-FC35-A645-A952-17AF98A1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7311D5-DA81-FD4B-A9A7-E07C7481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283179-2B08-C14D-9DCE-5361E0E7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41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36975F-2865-8540-8378-F83DA611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F55B69-C53F-7148-ADC9-8B352EB5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63043-23C0-0343-8C5E-3C5D38F5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875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7DC6F0-C129-2A49-B6D6-2C9D4CD4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673E79-DDDD-8946-A607-49C2316D5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C41F01-9820-0D4A-816B-4E642376C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4AF0A-0D7E-2740-B239-08FAD33E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954E33-0681-874D-A6DA-FBABBEAB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4980F6-21B1-2546-8505-A6244E6D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782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4115F-6D29-2A46-A50F-D969B525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CED9F7-8C55-AD47-9D33-C2BC7B9A3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6D5AE7-905B-1648-BD00-1C2AE770D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CD9DEF-5347-EA44-8870-8E5D9EBC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83057-4CC8-DA40-9C0D-7C7D3BBC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CA58FF-4830-D642-8E4F-F66B4FFB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51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88BC1-BB48-984A-9FB6-40EFA20B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8B0DC4-5707-A24B-9C9E-E25A2F454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1D1760-9913-0C42-8181-BA7B34975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A399C-CB89-DF4D-B7E8-8841046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FC0A72-C8AD-8343-A7AB-52B5F896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99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2B2E47-7BAD-C744-AEFB-5F43744D3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B24598-58CD-A24F-A69A-71D89CF57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6DC54A-6C12-ED4A-A88D-129645F5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B5925F-2DE6-1D45-B2BF-77EC0359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7BF0D-9ABF-DC41-85DF-0771AA27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35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0D4D344-8229-FC45-AC07-93BFBFA9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3C3FE0-9EA7-9146-BAB5-BF9F487DE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8911D1-E880-C043-B72E-63170AEEA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F86D7-11B5-4747-A567-EDAE110C3032}" type="datetimeFigureOut">
              <a:rPr lang="nl-BE" smtClean="0"/>
              <a:t>25/10/2023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DC5CE7-E7CD-5A4A-A3C5-384FB03A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246464-3D85-B447-AD1A-C45870676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558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10221456" cy="1777248"/>
          </a:xfrm>
        </p:spPr>
        <p:txBody>
          <a:bodyPr>
            <a:normAutofit fontScale="90000"/>
          </a:bodyPr>
          <a:lstStyle/>
          <a:p>
            <a:pPr algn="l"/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Gemeenteraadscommissie bestuur, beleid en beheer </a:t>
            </a:r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10 oktober 2023</a:t>
            </a:r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endParaRPr lang="nl-BE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179093" y="24020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79093" y="535885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BE" sz="30000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7590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10221456" cy="1777248"/>
          </a:xfrm>
        </p:spPr>
        <p:txBody>
          <a:bodyPr>
            <a:normAutofit fontScale="90000"/>
          </a:bodyPr>
          <a:lstStyle/>
          <a:p>
            <a:pPr algn="l"/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Taken, bevoegdheden en verplichtingen van de gemeenten ten opzichte van erediensten - kerkbesturen</a:t>
            </a:r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endParaRPr lang="nl-BE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010651" y="1318846"/>
            <a:ext cx="1056706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65395" y="5443264"/>
            <a:ext cx="10412316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l-BE" sz="30000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00966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450383"/>
            <a:ext cx="7972926" cy="1551456"/>
          </a:xfrm>
        </p:spPr>
        <p:txBody>
          <a:bodyPr>
            <a:normAutofit/>
          </a:bodyPr>
          <a:lstStyle/>
          <a:p>
            <a:pPr algn="l"/>
            <a:r>
              <a:rPr lang="nl-NL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Belangrijk onderscheid</a:t>
            </a:r>
            <a:br>
              <a:rPr lang="nl-NL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1544" y="2454442"/>
            <a:ext cx="7856622" cy="5733877"/>
          </a:xfrm>
        </p:spPr>
        <p:txBody>
          <a:bodyPr>
            <a:spAutoFit/>
          </a:bodyPr>
          <a:lstStyle/>
          <a:p>
            <a:pPr algn="l"/>
            <a:r>
              <a:rPr lang="nl-NL" sz="4000" dirty="0">
                <a:solidFill>
                  <a:srgbClr val="DD6B18"/>
                </a:solidFill>
                <a:latin typeface="Scala Sans Offc" panose="020B0504030101020102" pitchFamily="34" charset="77"/>
              </a:rPr>
              <a:t>Kerkelijke structuur</a:t>
            </a:r>
          </a:p>
          <a:p>
            <a:pPr marL="342900" indent="-342900" algn="l">
              <a:buFont typeface="Wingdings" panose="05000000000000000000" pitchFamily="2" charset="2"/>
              <a:buChar char="à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Bisdom – Vicariaat – Dekenaat – Pastorale Eenheid – parochies</a:t>
            </a:r>
          </a:p>
          <a:p>
            <a:pPr marL="342900" indent="-342900" algn="l">
              <a:buFont typeface="Wingdings" panose="05000000000000000000" pitchFamily="2" charset="2"/>
              <a:buChar char="à"/>
            </a:pPr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  <a:sym typeface="Wingdings" panose="05000000000000000000" pitchFamily="2" charset="2"/>
            </a:endParaRPr>
          </a:p>
          <a:p>
            <a:pPr algn="l"/>
            <a:r>
              <a:rPr lang="nl-NL" sz="4000" dirty="0">
                <a:solidFill>
                  <a:srgbClr val="DD6B18"/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Burgerlijke structuur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Provincie – Stichting &amp; Dekenale vzw – kerkfabrieken – CKB - gemeente</a:t>
            </a:r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1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8F3C84C-C5F2-7579-A440-303791614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28" y="228600"/>
            <a:ext cx="725714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85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450383"/>
            <a:ext cx="7972926" cy="1551456"/>
          </a:xfrm>
        </p:spPr>
        <p:txBody>
          <a:bodyPr>
            <a:normAutofit/>
          </a:bodyPr>
          <a:lstStyle/>
          <a:p>
            <a:pPr algn="l"/>
            <a:r>
              <a:rPr lang="nl-NL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Wetgeving</a:t>
            </a:r>
            <a:br>
              <a:rPr lang="nl-NL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2599686"/>
          </a:xfrm>
        </p:spPr>
        <p:txBody>
          <a:bodyPr>
            <a:spAutoFit/>
          </a:bodyPr>
          <a:lstStyle/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Wetgeving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tot 2007 : Keizerlijk decreet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Decreet van 7 mei 2004 m.b.t. de materiële organisatie en werking van erkende erediensten (6 erkende erediensten)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</a:t>
            </a:r>
            <a:r>
              <a:rPr lang="nl-NL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Decreetswijziging</a:t>
            </a: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van 6 juli 2012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9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ORGANISATIE en </a:t>
            </a:r>
            <a:b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WERKING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334122"/>
            <a:ext cx="5498432" cy="4317079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de kerkfabriek: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zorg voor de materiële voorwaarden die de uitoefening van de eredienst en het behoud van de waardigheid mogelijk maken. 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een openbare instelling met rechtspersoonlijkheid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zetel wordt bepaald door de kerkraad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de kerkraad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- 5 verkozen leden en een lid van rechtswege (aangestelde van de parochie)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vergaderen minstens 1 x per kwartaal – niet openbaar</a:t>
            </a:r>
          </a:p>
          <a:p>
            <a:pPr lvl="1"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alles wat de kerkfabriek aanbelangt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A0C6EB2-3DE2-E5A2-58C8-4AEB2E467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770" y="1345094"/>
            <a:ext cx="3419483" cy="51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9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ORGANISATIE en </a:t>
            </a:r>
            <a:b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WERKING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334122"/>
            <a:ext cx="5498432" cy="2675604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Onderhevig aan wetgeving overheidsopdrachten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verrichtingen inzake beheer en beschikking onderhevig aan administratief toezicht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verplichtingen inzake notuleren, beraadslagingen, archivering</a:t>
            </a:r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08A619D-6D20-BA30-EC82-789306E6E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011" y="1723940"/>
            <a:ext cx="5515029" cy="41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8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047574"/>
          </a:xfrm>
        </p:spPr>
        <p:txBody>
          <a:bodyPr>
            <a:normAutofit/>
          </a:bodyPr>
          <a:lstStyle/>
          <a:p>
            <a:pPr algn="l"/>
            <a:r>
              <a:rPr lang="nl-BE" sz="24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CENTRAAL KERKBESTUUR (CKB)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1579156"/>
            <a:ext cx="9396664" cy="4232441"/>
          </a:xfr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Samenstelling: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Vertegenwoordiger aangesteld door het erkend representatief orgaan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Verkozen leden, afgevaardigden van de kerkraden (3 voor ESSEN)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Aangesteld expert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Bevoegdheden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Gecoördineerd indienen van een MJP, budgetten en budgetwijzigingen  bij gemeenteoverheid (bij gebrek hieraan stelt CKB zich in de plaats)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Gezamenlijk indienen van de jaarrekeningen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Vaststellen van de bijdrage in de werkingskosten van CKB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Aanwerven personeel,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</a:rPr>
              <a:t>admin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 en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</a:rPr>
              <a:t>techn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 ondersteuning kerkfabrieken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Coördinatie van beleid van de kerkfabrieken – roerend en onroerend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</a:rPr>
              <a:t>patr</a:t>
            </a:r>
            <a:endParaRPr lang="nl-BE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In eerste plaats een </a:t>
            </a:r>
            <a:r>
              <a:rPr lang="nl-BE" b="1" dirty="0">
                <a:solidFill>
                  <a:schemeClr val="bg2">
                    <a:lumMod val="50000"/>
                  </a:schemeClr>
                </a:solidFill>
              </a:rPr>
              <a:t>overlegorgaan</a:t>
            </a:r>
            <a:endParaRPr lang="nl-BE" b="1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1266335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8D35CD16-115A-0642-8C95-E0E74A3F0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95" t="2356" r="947" b="81258"/>
          <a:stretch/>
        </p:blipFill>
        <p:spPr>
          <a:xfrm>
            <a:off x="6665858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Afspraken tussen CKB en Gemeente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1678408"/>
          </a:xfrm>
        </p:spPr>
        <p:txBody>
          <a:bodyPr>
            <a:spAutoFit/>
          </a:bodyPr>
          <a:lstStyle/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Bindende afspraken voor elke kerkfabriek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Communicatiekanaal in beide richtingen </a:t>
            </a:r>
            <a:r>
              <a:rPr lang="nl-NL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tss</a:t>
            </a: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kerkfabrieken en gemeente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B7FB6D6-BD41-0D79-0F83-ECEB058CB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572" y="3928813"/>
            <a:ext cx="3929807" cy="26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554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Afspraken tussen CKB en Gemeente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2803844"/>
          </a:xfrm>
        </p:spPr>
        <p:txBody>
          <a:bodyPr>
            <a:spAutoFit/>
          </a:bodyPr>
          <a:lstStyle/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Georganiseerd </a:t>
            </a:r>
            <a:r>
              <a:rPr lang="nl-NL" b="1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overleg</a:t>
            </a: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</a:t>
            </a:r>
            <a:r>
              <a:rPr lang="nl-NL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tss</a:t>
            </a: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CKB en gemeente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</a:t>
            </a: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meer greep op financieel beheer en CBS oefent algemeen administratief toezicht uit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- Gemeente is overheid die in eerste instantie toeziet op de werking van de kerkbesturen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- MINSTENS 2 x per jaar overleg gemeente –CKB, verplicht voor indiening budgetten, MJP</a:t>
            </a:r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6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FINANCIEEL BEHEER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334122"/>
            <a:ext cx="7972926" cy="6436634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Bijpassen van tekorten door de gemeente (voor zover de tekorten voortvloeien uit de decretaal opgelegde uitgaven)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bijpassen voor de tekorten van de </a:t>
            </a:r>
            <a:r>
              <a:rPr lang="nl-BE" b="1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exploitatie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 en 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bijdragen in de </a:t>
            </a:r>
            <a:r>
              <a:rPr lang="nl-BE" b="1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investeringen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 in de gebouwen van de eredienst (mits voorwaarden) – verplichtingen voor de gemeente zijn hiertoe beperkt, maar de gemeente kan afwijken. 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Eredienstbestuur kan met gemeente afspreken om zelf in te staan voor gehele of gedeeltelijke financiering van werken aan het hoofdgebouw indien er voldoende reserves zijn. 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- Indienen financiële beleidsrapporten bij de gemeente voor advies naar gemeenteraad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864824" y="0"/>
            <a:ext cx="5311134" cy="201554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115CE6C-591E-48D4-9778-A2835A13A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867"/>
          <a:stretch/>
        </p:blipFill>
        <p:spPr>
          <a:xfrm>
            <a:off x="8458383" y="2328366"/>
            <a:ext cx="3537999" cy="317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1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 fontScale="90000"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Verplichting t.o.v. bedienaar eredienst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3596882"/>
          </a:xfrm>
        </p:spPr>
        <p:txBody>
          <a:bodyPr>
            <a:spAutoFit/>
          </a:bodyPr>
          <a:lstStyle/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RESIDERENDE bedienaar</a:t>
            </a:r>
          </a:p>
          <a:p>
            <a:pPr marL="342900" indent="-342900" algn="l">
              <a:buFont typeface="Wingdings" panose="05000000000000000000" pitchFamily="2" charset="2"/>
              <a:buChar char="à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De gemeente stelt een pastorie ter beschikking, verschaft een woning of woonstvergoeding</a:t>
            </a:r>
          </a:p>
          <a:p>
            <a:pPr marL="342900" indent="-342900" algn="l">
              <a:buFont typeface="Wingdings" panose="05000000000000000000" pitchFamily="2" charset="2"/>
              <a:buChar char="à"/>
            </a:pPr>
            <a:endParaRPr lang="nl-NL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  <a:sym typeface="Wingdings" panose="05000000000000000000" pitchFamily="2" charset="2"/>
            </a:endParaRP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- GEEN RESIDERENDE bedienaar</a:t>
            </a:r>
          </a:p>
          <a:p>
            <a:pPr algn="l"/>
            <a:r>
              <a:rPr lang="nl-NL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  <a:sym typeface="Wingdings" panose="05000000000000000000" pitchFamily="2" charset="2"/>
              </a:rPr>
              <a:t> De gemeente stelt aan de kerkfabriek een ruimte ter beschikking waar de gelovigen ontvangen kunnen worden, de kerkraad kan vergaderen en waar het archief van de kerkfabriek bewaard kan worden. </a:t>
            </a:r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4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Essen  - CKB-gemeente</a:t>
            </a:r>
            <a:b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334122"/>
            <a:ext cx="5498432" cy="2932085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- Afsprakennota 2020-2025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</a:rPr>
              <a:t>mbt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</a:rPr>
              <a:t> meerjarenplannen van de kerkfabrieken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 jaarlijkse overlegmomenten met verslaggeving aan CBS (9/3 en 26/9/2023)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04253A4-73D5-59F0-5854-1C0C6567B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48" y="2334123"/>
            <a:ext cx="5464972" cy="363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C086C-5D92-192C-1A5A-2E92C3732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D6B18"/>
                </a:solidFill>
                <a:latin typeface="Aptos ExtraBold" panose="020F0502020204030204" pitchFamily="34" charset="0"/>
              </a:rPr>
              <a:t>SAMENGEVAT ….</a:t>
            </a:r>
            <a:endParaRPr lang="nl-BE" dirty="0">
              <a:solidFill>
                <a:srgbClr val="DD6B18"/>
              </a:solidFill>
              <a:latin typeface="Aptos ExtraBold" panose="020F0502020204030204" pitchFamily="34" charset="0"/>
            </a:endParaRP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C13E9EFB-5BE8-2F0F-CF0F-E24A50DC9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1488" y="1184922"/>
            <a:ext cx="3975990" cy="5304105"/>
          </a:xfrm>
        </p:spPr>
      </p:pic>
    </p:spTree>
    <p:extLst>
      <p:ext uri="{BB962C8B-B14F-4D97-AF65-F5344CB8AC3E}">
        <p14:creationId xmlns:p14="http://schemas.microsoft.com/office/powerpoint/2010/main" val="115654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b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3472639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A0C6EB2-3DE2-E5A2-58C8-4AEB2E467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770" y="1345094"/>
            <a:ext cx="3419483" cy="513856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5C63672-310A-B4AB-56D4-046C68E72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824" y="3428999"/>
            <a:ext cx="2619375" cy="17430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EE1B0DB-FFAC-B070-3DE4-77B25D8FC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2" y="2557462"/>
            <a:ext cx="2619375" cy="174307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4F4B07E-007D-6CB6-5BF4-343FB38E3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2" y="2557462"/>
            <a:ext cx="2619375" cy="1743075"/>
          </a:xfrm>
          <a:prstGeom prst="rect">
            <a:avLst/>
          </a:prstGeom>
        </p:spPr>
      </p:pic>
      <p:sp>
        <p:nvSpPr>
          <p:cNvPr id="7" name="Ondertitel 6">
            <a:extLst>
              <a:ext uri="{FF2B5EF4-FFF2-40B4-BE49-F238E27FC236}">
                <a16:creationId xmlns:a16="http://schemas.microsoft.com/office/drawing/2014/main" id="{86C4C7C8-94DE-42B2-3F3D-A61C6F6ED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388358"/>
            <a:ext cx="10006264" cy="2869442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08372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</Words>
  <Application>Microsoft Office PowerPoint</Application>
  <PresentationFormat>Breedbeeld</PresentationFormat>
  <Paragraphs>69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2" baseType="lpstr">
      <vt:lpstr>Aptos ExtraBold</vt:lpstr>
      <vt:lpstr>Arial</vt:lpstr>
      <vt:lpstr>Calibri</vt:lpstr>
      <vt:lpstr>Calibri Light</vt:lpstr>
      <vt:lpstr>Scala Sans Offc</vt:lpstr>
      <vt:lpstr>Wingdings</vt:lpstr>
      <vt:lpstr>Kantoorthema</vt:lpstr>
      <vt:lpstr>Gemeenteraadscommissie bestuur, beleid en beheer  10 oktober 2023 </vt:lpstr>
      <vt:lpstr> Taken, bevoegdheden en verplichtingen van de gemeenten ten opzichte van erediensten - kerkbesturen </vt:lpstr>
      <vt:lpstr>Belangrijk onderscheid </vt:lpstr>
      <vt:lpstr>PowerPoint-presentatie</vt:lpstr>
      <vt:lpstr>Wetgeving </vt:lpstr>
      <vt:lpstr>ORGANISATIE en  WERKING</vt:lpstr>
      <vt:lpstr>ORGANISATIE en  WERKING</vt:lpstr>
      <vt:lpstr>CENTRAAL KERKBESTUUR (CKB)</vt:lpstr>
      <vt:lpstr>Afspraken tussen CKB en Gemeente</vt:lpstr>
      <vt:lpstr>Afspraken tussen CKB en Gemeente</vt:lpstr>
      <vt:lpstr>FINANCIEEL BEHEER</vt:lpstr>
      <vt:lpstr>Verplichting t.o.v. bedienaar eredienst</vt:lpstr>
      <vt:lpstr>Essen  - CKB-gemeente </vt:lpstr>
      <vt:lpstr>SAMENGEVAT ….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VOOR TITEL</dc:title>
  <dc:creator>Michel Arteel</dc:creator>
  <cp:lastModifiedBy>Griet Ribbens</cp:lastModifiedBy>
  <cp:revision>10</cp:revision>
  <dcterms:created xsi:type="dcterms:W3CDTF">2018-09-04T09:29:20Z</dcterms:created>
  <dcterms:modified xsi:type="dcterms:W3CDTF">2023-10-25T10:21:08Z</dcterms:modified>
</cp:coreProperties>
</file>