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8" r:id="rId2"/>
    <p:sldId id="259" r:id="rId3"/>
    <p:sldId id="256" r:id="rId4"/>
    <p:sldId id="257" r:id="rId5"/>
    <p:sldId id="270" r:id="rId6"/>
    <p:sldId id="261" r:id="rId7"/>
    <p:sldId id="260" r:id="rId8"/>
    <p:sldId id="263" r:id="rId9"/>
    <p:sldId id="262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6B18"/>
    <a:srgbClr val="B7C7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47"/>
  </p:normalViewPr>
  <p:slideViewPr>
    <p:cSldViewPr snapToGrid="0" snapToObjects="1">
      <p:cViewPr varScale="1">
        <p:scale>
          <a:sx n="90" d="100"/>
          <a:sy n="90" d="100"/>
        </p:scale>
        <p:origin x="12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11E752-D4F9-4E3E-BE2C-C08B1E7BD945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B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47F131-BD47-4B94-A4DE-9FAE05E241DC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7610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7F131-BD47-4B94-A4DE-9FAE05E241D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840600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-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7F131-BD47-4B94-A4DE-9FAE05E241DC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5899237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-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47F131-BD47-4B94-A4DE-9FAE05E241DC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20841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2BC4D56-77C1-714E-B13B-BBF475B552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987EA14-DEB7-454C-A223-9E37EAB387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25A1C46-C920-D343-ABCA-7BDFB210FB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4880CB6-6906-4648-8E79-897D25C5E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BA37DD95-39DD-A144-B3FF-007DDA5F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55738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FA5CC-2A0F-1F4C-B108-ACFF71993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5C7FA09-199C-A84A-BEAA-5317EEB8BA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DEE9A2-57E6-074F-B32E-DD286781A9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1B6616EC-07F4-8049-9018-F44A12457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DF09C70-A34E-1E41-A65F-32F5AD6FAF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857359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BE5649-B059-904E-998F-8C798092E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377D4E8B-5D33-3448-9F08-3EDC22540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BE4F017-1595-304E-A200-59B0B7A21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93EEBE0-9DC9-8447-988E-F78A56C23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9F39F20-7318-644B-A028-1235383EB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63321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5DA9F03-B997-D244-99C7-A8F11A8B7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BFD05A0-8D78-E847-AA85-B0028584A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1F9B36FD-DFDA-5548-A530-8FF0A63794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61C57AFE-6CC8-6747-865C-D96335A7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4A54689-DD09-3845-91B7-C8FA4872F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A3C58BC0-0EF8-4D49-848B-D471A8241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0518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F3912BB-EB61-7D42-AAF6-99CD05BD8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7E12E16-8803-C446-9281-F2FF0F72A3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B77A2ED5-15AB-1146-9DC6-FC548C4DB4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423C9CA1-6AEE-B74A-AC2C-061B87ACBA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6E24B1BC-7428-8743-85DE-BD5AFB36D9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FDBF0C3A-601E-5A47-BE80-1651DFD41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2DACCE89-594D-A849-B4C9-1BE997A80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4FE8CEFE-C8DB-A64F-8E18-E66CB117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7827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A37A28-0586-CA49-8C25-B2E584B5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D1169A3A-FC35-A645-A952-17AF98A16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9B7311D5-DA81-FD4B-A9A7-E07C748190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2283179-2B08-C14D-9DCE-5361E0E70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4151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6E36975F-2865-8540-8378-F83DA6116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4F55B69-C53F-7148-ADC9-8B352EB56A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4E63043-23C0-0343-8C5E-3C5D38F54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78750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87DC6F0-C129-2A49-B6D6-2C9D4CD42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F673E79-DDDD-8946-A607-49C2316D5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CFC41F01-9820-0D4A-816B-4E642376C8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304AF0A-0D7E-2740-B239-08FAD33E7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8954E33-0681-874D-A6DA-FBABBEABC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5B4980F6-21B1-2546-8505-A6244E6DB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827827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34115F-6D29-2A46-A50F-D969B525D1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EDCED9F7-8C55-AD47-9D33-C2BC7B9A3A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46D5AE7-905B-1648-BD00-1C2AE770D0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8CCD9DEF-5347-EA44-8870-8E5D9EBCF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78583057-4CC8-DA40-9C0D-7C7D3BBC7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CCA58FF-4830-D642-8E4F-F66B4FFB2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05197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288BC1-BB48-984A-9FB6-40EFA20B9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AB8B0DC4-5707-A24B-9C9E-E25A2F4540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71D1760-9913-0C42-8181-BA7B34975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3B8A399C-CB89-DF4D-B7E8-8841046CA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FFC0A72-C8AD-8343-A7AB-52B5F8963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8998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622B2E47-7BAD-C744-AEFB-5F43744D3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49B24598-58CD-A24F-A69A-71D89CF575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66DC54A-6C12-ED4A-A88D-129645F5A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71B5925F-2DE6-1D45-B2BF-77EC03592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6F7BF0D-9ABF-DC41-85DF-0771AA27F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0354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90D4D344-8229-FC45-AC07-93BFBFA9D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43C3FE0-9EA7-9146-BAB5-BF9F487DE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nl-NL"/>
              <a:t>Tekststijl van het model bewerken
Tweede niveau
Derde niveau
Vierde niveau
Vijfde niveau</a:t>
            </a:r>
            <a:endParaRPr lang="nl-BE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58911D1-E880-C043-B72E-63170AEEA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BF86D7-11B5-4747-A567-EDAE110C3032}" type="datetimeFigureOut">
              <a:rPr lang="nl-BE" smtClean="0"/>
              <a:t>11/06/2024</a:t>
            </a:fld>
            <a:endParaRPr lang="nl-BE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5CDC5CE7-E7CD-5A4A-A3C5-384FB03AC3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A246464-3D85-B447-AD1A-C458706760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25661-D0F0-F244-9527-9ADC9D4496D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445583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96187" y="3429000"/>
            <a:ext cx="9930564" cy="1255354"/>
          </a:xfrm>
        </p:spPr>
        <p:txBody>
          <a:bodyPr>
            <a:noAutofit/>
          </a:bodyPr>
          <a:lstStyle/>
          <a:p>
            <a:pPr algn="l"/>
            <a:r>
              <a:rPr lang="nl-BE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JUMELAGES / STEDENBANDEN</a:t>
            </a:r>
            <a:br>
              <a:rPr lang="nl-BE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r>
              <a:rPr lang="nl-BE" sz="40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Stand van zaken</a:t>
            </a:r>
            <a:endParaRPr lang="nl-BE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596187" y="4838700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Afbeelding 6">
            <a:extLst>
              <a:ext uri="{FF2B5EF4-FFF2-40B4-BE49-F238E27FC236}">
                <a16:creationId xmlns:a16="http://schemas.microsoft.com/office/drawing/2014/main" id="{8F6989DA-3E35-5144-A998-29397EA89C1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0483" r="40618"/>
          <a:stretch/>
        </p:blipFill>
        <p:spPr>
          <a:xfrm>
            <a:off x="-151682" y="0"/>
            <a:ext cx="4786574" cy="1705333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729CDC97-016C-264C-9D3B-42D2DEE32A5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95" t="2356" r="947" b="81258"/>
          <a:stretch/>
        </p:blipFill>
        <p:spPr>
          <a:xfrm>
            <a:off x="6693571" y="5426244"/>
            <a:ext cx="5582653" cy="1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557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6521117" cy="1777248"/>
          </a:xfrm>
        </p:spPr>
        <p:txBody>
          <a:bodyPr>
            <a:normAutofit/>
          </a:bodyPr>
          <a:lstStyle/>
          <a:p>
            <a:pPr algn="l"/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STEDENBAND</a:t>
            </a:r>
            <a:b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</a:br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WITZENBERG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179093" y="36816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F6DEF23-8686-2942-A855-A5F6A7750BFB}"/>
              </a:ext>
            </a:extLst>
          </p:cNvPr>
          <p:cNvCxnSpPr>
            <a:cxnSpLocks/>
          </p:cNvCxnSpPr>
          <p:nvPr/>
        </p:nvCxnSpPr>
        <p:spPr>
          <a:xfrm>
            <a:off x="1179093" y="590749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AF1AB2F8-DBA6-6049-A8F3-177285A2C1A6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0000" b="1" dirty="0">
                <a:solidFill>
                  <a:schemeClr val="bg1"/>
                </a:solidFill>
                <a:latin typeface="Scala Sans Offc" panose="020B0504030101020102" pitchFamily="34" charset="77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5759038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Vlaams programma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2727926"/>
          </a:xfrm>
        </p:spPr>
        <p:txBody>
          <a:bodyPr>
            <a:spAutoFit/>
          </a:bodyPr>
          <a:lstStyle/>
          <a:p>
            <a:pPr algn="l"/>
            <a:r>
              <a:rPr lang="nl-BE" dirty="0" err="1"/>
              <a:t>Youth</a:t>
            </a:r>
            <a:r>
              <a:rPr lang="nl-BE" dirty="0"/>
              <a:t> job placement </a:t>
            </a:r>
            <a:r>
              <a:rPr lang="nl-BE" dirty="0" err="1"/>
              <a:t>programme</a:t>
            </a:r>
            <a:r>
              <a:rPr lang="nl-BE" dirty="0"/>
              <a:t> (2021-2023)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Technisch opleiden kwetsbare jongeren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5 jongeren gestart in opleidingscyclus 2023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2 jongeren opleidingscyclus 2023 doorlopen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Aan de slag op TD Witzenberg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2A51851-EA10-F5E5-4686-EF8FCFA21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2900" y="4936445"/>
            <a:ext cx="42291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9192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Project </a:t>
            </a:r>
            <a:b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</a:br>
            <a:r>
              <a:rPr lang="nl-BE" sz="4200" b="1" dirty="0" err="1">
                <a:solidFill>
                  <a:srgbClr val="DD6B18"/>
                </a:solidFill>
                <a:latin typeface="Scala Sans Offc" panose="020B0504030101020102" pitchFamily="34" charset="77"/>
              </a:rPr>
              <a:t>Youth</a:t>
            </a:r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 Sports </a:t>
            </a:r>
            <a:r>
              <a:rPr lang="nl-BE" sz="4200" b="1" dirty="0" err="1">
                <a:solidFill>
                  <a:srgbClr val="DD6B18"/>
                </a:solidFill>
                <a:latin typeface="Scala Sans Offc" panose="020B0504030101020102" pitchFamily="34" charset="77"/>
              </a:rPr>
              <a:t>Programme</a:t>
            </a: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3166880"/>
            <a:ext cx="6958264" cy="1806648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latin typeface="Scala Sans Offc" panose="020B0504030101020102" pitchFamily="34" charset="77"/>
              </a:rPr>
              <a:t>Buitenschoolse activiteiten voor kwetsbare jongeren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Introductie sportactiviteiten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Voornamelijk competitieve insteek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Voorlopig on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hold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tot nieuwe coördinator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858CBDEB-3DE7-16CB-0239-859EC928A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858" y="4924425"/>
            <a:ext cx="42291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4090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6D4909-80A2-2CAE-3A44-5489613A5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10" name="Tijdelijke aanduiding voor inhoud 9" descr="Afbeelding met buitenshuis, gras, sport, atletiekwedstrijd&#10;&#10;Automatisch gegenereerde beschrijving">
            <a:extLst>
              <a:ext uri="{FF2B5EF4-FFF2-40B4-BE49-F238E27FC236}">
                <a16:creationId xmlns:a16="http://schemas.microsoft.com/office/drawing/2014/main" id="{3993A5BB-D8C6-AA48-BBBA-8AFCEB9230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8897" r="9264"/>
          <a:stretch/>
        </p:blipFill>
        <p:spPr>
          <a:xfrm>
            <a:off x="-1011136" y="0"/>
            <a:ext cx="13203136" cy="7451478"/>
          </a:xfrm>
        </p:spPr>
      </p:pic>
    </p:spTree>
    <p:extLst>
      <p:ext uri="{BB962C8B-B14F-4D97-AF65-F5344CB8AC3E}">
        <p14:creationId xmlns:p14="http://schemas.microsoft.com/office/powerpoint/2010/main" val="17201116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Federaal programma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2" y="2454442"/>
            <a:ext cx="10106527" cy="3456844"/>
          </a:xfrm>
        </p:spPr>
        <p:txBody>
          <a:bodyPr wrap="square">
            <a:spAutoFit/>
          </a:bodyPr>
          <a:lstStyle/>
          <a:p>
            <a:pPr algn="l"/>
            <a:r>
              <a:rPr lang="nl-BE" dirty="0"/>
              <a:t>Waste management (v.a. 2017)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Urgentie en noodzaak thema afvalbeheer doorgedrongen: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nl-BE" sz="2400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Salga</a:t>
            </a:r>
            <a:r>
              <a:rPr lang="nl-BE" sz="24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Waste App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Communicatiestrategie “</a:t>
            </a:r>
            <a:r>
              <a:rPr lang="nl-BE" sz="2400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Trash</a:t>
            </a:r>
            <a:r>
              <a:rPr lang="nl-BE" sz="24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</a:t>
            </a:r>
            <a:r>
              <a:rPr lang="nl-BE" sz="2400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for</a:t>
            </a:r>
            <a:r>
              <a:rPr lang="nl-BE" sz="24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cash”</a:t>
            </a:r>
          </a:p>
          <a:p>
            <a:pPr marL="1714500" lvl="3" indent="-342900" algn="l">
              <a:buFont typeface="Arial" panose="020B0604020202020204" pitchFamily="34" charset="0"/>
              <a:buChar char="•"/>
            </a:pPr>
            <a:r>
              <a:rPr lang="nl-BE" sz="24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Financiële duurzaamheid (Partnerschap 2024-2026)</a:t>
            </a:r>
            <a:endParaRPr lang="nl-BE" sz="2000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-&gt; Wederzijds vertrouwen Witzenberg &amp; Essen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	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FCC9340B-08F3-4697-7E36-EC0F839693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680" y="4908440"/>
            <a:ext cx="42291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4414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047574"/>
          </a:xfrm>
        </p:spPr>
        <p:txBody>
          <a:bodyPr>
            <a:normAutofit/>
          </a:bodyPr>
          <a:lstStyle/>
          <a:p>
            <a:pPr algn="l"/>
            <a:r>
              <a:rPr lang="nl-BE" sz="44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Inleefreis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1579156"/>
            <a:ext cx="7535966" cy="4867999"/>
          </a:xfrm>
        </p:spPr>
        <p:txBody>
          <a:bodyPr wrap="square">
            <a:spAutoFit/>
          </a:bodyPr>
          <a:lstStyle/>
          <a:p>
            <a:pPr algn="l"/>
            <a:r>
              <a:rPr lang="nl-BE" sz="3200" dirty="0">
                <a:latin typeface="Scala Sans Offc" panose="020B0504030101020102" pitchFamily="34" charset="77"/>
              </a:rPr>
              <a:t>November 2023</a:t>
            </a:r>
          </a:p>
          <a:p>
            <a:pPr algn="l"/>
            <a:r>
              <a:rPr lang="nl-BE" sz="32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7 deelnemers</a:t>
            </a:r>
          </a:p>
          <a:p>
            <a:pPr algn="l"/>
            <a:r>
              <a:rPr lang="nl-BE" sz="32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Administratieve ondersteuning vanuit de gemeente.</a:t>
            </a:r>
          </a:p>
          <a:p>
            <a:pPr algn="l"/>
            <a:r>
              <a:rPr lang="nl-BE" sz="32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Beperkte financiële ondersteuning</a:t>
            </a:r>
          </a:p>
          <a:p>
            <a:pPr algn="l"/>
            <a:endParaRPr lang="nl-BE" sz="3200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r>
              <a:rPr lang="nl-BE" sz="3200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=&gt; Draagvlak stedenband vergroten</a:t>
            </a:r>
          </a:p>
          <a:p>
            <a:pPr algn="l"/>
            <a:endParaRPr lang="nl-BE" sz="3200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1266335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7187609" y="0"/>
            <a:ext cx="4988349" cy="2317898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8D35CD16-115A-0642-8C95-E0E74A3F0E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9795" t="2356" r="947" b="81258"/>
          <a:stretch/>
        </p:blipFill>
        <p:spPr>
          <a:xfrm>
            <a:off x="6665858" y="5426244"/>
            <a:ext cx="5582653" cy="143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23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Planning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3207943"/>
            <a:ext cx="6958264" cy="1346010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Werkbezoek WIGO – Mooi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Uitsig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oktober 2024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Werkbezoek Witzenberg in Essen: augustus 2024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CBB2C28C-8C71-5ED5-F6EA-3759ACFF5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6858" y="4924425"/>
            <a:ext cx="4229100" cy="1933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4686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6521117" cy="1777248"/>
          </a:xfrm>
        </p:spPr>
        <p:txBody>
          <a:bodyPr>
            <a:normAutofit/>
          </a:bodyPr>
          <a:lstStyle/>
          <a:p>
            <a:pPr algn="l"/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JUMELAGES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179093" y="36816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F6DEF23-8686-2942-A855-A5F6A7750BFB}"/>
              </a:ext>
            </a:extLst>
          </p:cNvPr>
          <p:cNvCxnSpPr>
            <a:cxnSpLocks/>
          </p:cNvCxnSpPr>
          <p:nvPr/>
        </p:nvCxnSpPr>
        <p:spPr>
          <a:xfrm>
            <a:off x="1179093" y="590749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AF1AB2F8-DBA6-6049-A8F3-177285A2C1A6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0000" b="1" dirty="0">
                <a:solidFill>
                  <a:schemeClr val="bg1"/>
                </a:solidFill>
                <a:latin typeface="Scala Sans Offc" panose="020B0504030101020102" pitchFamily="34" charset="77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094813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 err="1">
                <a:solidFill>
                  <a:srgbClr val="DD6B18"/>
                </a:solidFill>
                <a:latin typeface="Scala Sans Offc" panose="020B0504030101020102" pitchFamily="34" charset="77"/>
              </a:rPr>
              <a:t>Hradistko</a:t>
            </a: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1346010"/>
          </a:xfrm>
        </p:spPr>
        <p:txBody>
          <a:bodyPr>
            <a:spAutoFit/>
          </a:bodyPr>
          <a:lstStyle/>
          <a:p>
            <a:pPr algn="l"/>
            <a:r>
              <a:rPr lang="nl-BE" dirty="0"/>
              <a:t>Verbroedering brandweercorpsen (mei 2024)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Ook bestuurlijke verbroedering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49064442-D887-7C3C-BCA9-721B4D66A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4127" y="4579696"/>
            <a:ext cx="2076540" cy="231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259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 err="1">
                <a:solidFill>
                  <a:srgbClr val="DD6B18"/>
                </a:solidFill>
                <a:latin typeface="Scala Sans Offc" panose="020B0504030101020102" pitchFamily="34" charset="77"/>
              </a:rPr>
              <a:t>Zilina</a:t>
            </a: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6" y="2682087"/>
            <a:ext cx="6958264" cy="3853363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latin typeface="Scala Sans Offc" panose="020B0504030101020102" pitchFamily="34" charset="77"/>
              </a:rPr>
              <a:t>Werkbezoek mei 2024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Verkenning mogelijke samenwerkingen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Universiteit </a:t>
            </a:r>
            <a:r>
              <a:rPr lang="nl-BE" dirty="0" err="1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Zilina</a:t>
            </a: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 en Robotland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Daklozenzorg en –opvang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Opvang Oekraïners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Grensproblematieken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Onthardingspolicy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Concretiseren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Europese middelen</a:t>
            </a:r>
          </a:p>
          <a:p>
            <a:pPr lvl="1"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  <p:pic>
        <p:nvPicPr>
          <p:cNvPr id="5" name="Afbeelding 4" descr="Afbeelding met symbool, embleem, vlag&#10;&#10;Automatisch gegenereerde beschrijving">
            <a:extLst>
              <a:ext uri="{FF2B5EF4-FFF2-40B4-BE49-F238E27FC236}">
                <a16:creationId xmlns:a16="http://schemas.microsoft.com/office/drawing/2014/main" id="{7EB90C4E-6C03-92F2-FCA9-86399B8F9C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09846" y="4798619"/>
            <a:ext cx="1688536" cy="1823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0813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Essen Oldenburg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885371"/>
          </a:xfrm>
        </p:spPr>
        <p:txBody>
          <a:bodyPr>
            <a:spAutoFit/>
          </a:bodyPr>
          <a:lstStyle/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Jumelage verder uitdiepen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pic>
        <p:nvPicPr>
          <p:cNvPr id="5" name="Afbeelding 4" descr="Afbeelding met symbool, logo, Karmijn, rood&#10;&#10;Automatisch gegenereerde beschrijving">
            <a:extLst>
              <a:ext uri="{FF2B5EF4-FFF2-40B4-BE49-F238E27FC236}">
                <a16:creationId xmlns:a16="http://schemas.microsoft.com/office/drawing/2014/main" id="{A7A4CB96-8967-81F9-73B5-A7C894E17A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10799" y="4823049"/>
            <a:ext cx="1663030" cy="1825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22819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873" y="1122363"/>
            <a:ext cx="7972926" cy="879475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 err="1">
                <a:solidFill>
                  <a:srgbClr val="DD6B18"/>
                </a:solidFill>
                <a:latin typeface="Scala Sans Offc" panose="020B0504030101020102" pitchFamily="34" charset="77"/>
              </a:rPr>
              <a:t>Bolechiv</a:t>
            </a:r>
            <a:endParaRPr lang="nl-BE" sz="4200" b="1" dirty="0">
              <a:solidFill>
                <a:srgbClr val="DD6B18"/>
              </a:solidFill>
              <a:latin typeface="Scala Sans Offc" panose="020B0504030101020102" pitchFamily="34" charset="77"/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37873" y="2454442"/>
            <a:ext cx="7856622" cy="4499180"/>
          </a:xfrm>
        </p:spPr>
        <p:txBody>
          <a:bodyPr>
            <a:spAutoFit/>
          </a:bodyPr>
          <a:lstStyle/>
          <a:p>
            <a:pPr algn="l"/>
            <a:r>
              <a:rPr lang="nl-BE" dirty="0"/>
              <a:t>N.a.v. Initiatief gemeenteraad 2022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14/10/2023 meeting Kristof Van </a:t>
            </a:r>
            <a:r>
              <a:rPr lang="nl-NL" dirty="0" err="1">
                <a:solidFill>
                  <a:schemeClr val="bg2">
                    <a:lumMod val="50000"/>
                  </a:schemeClr>
                </a:solidFill>
              </a:rPr>
              <a:t>Deyck</a:t>
            </a:r>
            <a:endParaRPr lang="nl-NL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Platform: EU Cities4Cities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7/11/2023 eerste e-meeting vertegenwoordigers gemeenten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12/12/2023 opvolgende meeting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Ondertekening samenwerkingsovereenkomst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Januari 2024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Potentiële samenwerkingsonderwerpen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Onderwijs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Afvalbeheer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Toerisme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nl-NL" dirty="0">
                <a:solidFill>
                  <a:schemeClr val="bg2">
                    <a:lumMod val="50000"/>
                  </a:schemeClr>
                </a:solidFill>
              </a:rPr>
              <a:t>Faciliteiten voor jeugd</a:t>
            </a:r>
          </a:p>
          <a:p>
            <a:pPr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2129588" y="214162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fbeelding 7">
            <a:extLst>
              <a:ext uri="{FF2B5EF4-FFF2-40B4-BE49-F238E27FC236}">
                <a16:creationId xmlns:a16="http://schemas.microsoft.com/office/drawing/2014/main" id="{6CCFBBAA-3195-234F-A09F-EEEFD3C12D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2106" r="64086" b="1"/>
          <a:stretch/>
        </p:blipFill>
        <p:spPr>
          <a:xfrm>
            <a:off x="10081230" y="0"/>
            <a:ext cx="2110770" cy="2414180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34E3C22E-F6FB-7749-B3EC-4D25D90D788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953" t="1486" r="691" b="61878"/>
          <a:stretch/>
        </p:blipFill>
        <p:spPr>
          <a:xfrm>
            <a:off x="0" y="4523876"/>
            <a:ext cx="2136680" cy="233412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71BC467B-54E3-7017-051F-29B348043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7526" y="4443821"/>
            <a:ext cx="1678178" cy="2163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9119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6B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1" y="3961816"/>
            <a:ext cx="6521117" cy="1777248"/>
          </a:xfrm>
        </p:spPr>
        <p:txBody>
          <a:bodyPr>
            <a:normAutofit/>
          </a:bodyPr>
          <a:lstStyle/>
          <a:p>
            <a:pPr algn="l"/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VREDES-</a:t>
            </a:r>
            <a:b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</a:br>
            <a:r>
              <a:rPr lang="nl-BE" b="1" dirty="0">
                <a:solidFill>
                  <a:schemeClr val="bg1"/>
                </a:solidFill>
                <a:latin typeface="Scala Sans Offc" panose="020B0504030101020102" pitchFamily="34" charset="77"/>
              </a:rPr>
              <a:t>CONFERENTIE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1179093" y="3681659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9F6DEF23-8686-2942-A855-A5F6A7750BFB}"/>
              </a:ext>
            </a:extLst>
          </p:cNvPr>
          <p:cNvCxnSpPr>
            <a:cxnSpLocks/>
          </p:cNvCxnSpPr>
          <p:nvPr/>
        </p:nvCxnSpPr>
        <p:spPr>
          <a:xfrm>
            <a:off x="1179093" y="5907498"/>
            <a:ext cx="457200" cy="0"/>
          </a:xfrm>
          <a:prstGeom prst="line">
            <a:avLst/>
          </a:prstGeom>
          <a:ln w="1016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el 1">
            <a:extLst>
              <a:ext uri="{FF2B5EF4-FFF2-40B4-BE49-F238E27FC236}">
                <a16:creationId xmlns:a16="http://schemas.microsoft.com/office/drawing/2014/main" id="{AF1AB2F8-DBA6-6049-A8F3-177285A2C1A6}"/>
              </a:ext>
            </a:extLst>
          </p:cNvPr>
          <p:cNvSpPr txBox="1">
            <a:spLocks/>
          </p:cNvSpPr>
          <p:nvPr/>
        </p:nvSpPr>
        <p:spPr>
          <a:xfrm>
            <a:off x="7255042" y="3681659"/>
            <a:ext cx="7146757" cy="339290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nl-BE" sz="30000" b="1">
                <a:solidFill>
                  <a:schemeClr val="bg1"/>
                </a:solidFill>
                <a:latin typeface="Scala Sans Offc" panose="020B0504030101020102" pitchFamily="34" charset="77"/>
              </a:rPr>
              <a:t>03</a:t>
            </a:r>
            <a:endParaRPr lang="nl-BE" sz="30000" b="1" dirty="0">
              <a:solidFill>
                <a:schemeClr val="bg1"/>
              </a:solidFill>
              <a:latin typeface="Scala Sans Offc" panose="020B0504030101020102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23173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AEB57D-EE94-6243-9701-F7D8BD6FF6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1736" y="51553"/>
            <a:ext cx="7972926" cy="1777248"/>
          </a:xfrm>
        </p:spPr>
        <p:txBody>
          <a:bodyPr>
            <a:normAutofit/>
          </a:bodyPr>
          <a:lstStyle/>
          <a:p>
            <a:pPr algn="l"/>
            <a:r>
              <a:rPr lang="nl-BE" sz="4200" b="1" dirty="0">
                <a:solidFill>
                  <a:srgbClr val="DD6B18"/>
                </a:solidFill>
                <a:latin typeface="Scala Sans Offc" panose="020B0504030101020102" pitchFamily="34" charset="77"/>
              </a:rPr>
              <a:t>Vredesconferentie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2C02E94-8DDE-8247-94E9-A930DB5E9C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1735" y="2682087"/>
            <a:ext cx="8399137" cy="2608406"/>
          </a:xfrm>
        </p:spPr>
        <p:txBody>
          <a:bodyPr wrap="square">
            <a:spAutoFit/>
          </a:bodyPr>
          <a:lstStyle/>
          <a:p>
            <a:pPr algn="l"/>
            <a:r>
              <a:rPr lang="nl-BE" dirty="0">
                <a:latin typeface="Scala Sans Offc" panose="020B0504030101020102" pitchFamily="34" charset="77"/>
              </a:rPr>
              <a:t>N.a.v. 80 jaar bevrijding (</a:t>
            </a:r>
            <a:r>
              <a:rPr lang="nl-BE">
                <a:latin typeface="Scala Sans Offc" panose="020B0504030101020102" pitchFamily="34" charset="77"/>
              </a:rPr>
              <a:t>17-20 oktober 2024)</a:t>
            </a:r>
            <a:endParaRPr lang="nl-BE" dirty="0">
              <a:latin typeface="Scala Sans Offc" panose="020B0504030101020102" pitchFamily="34" charset="77"/>
            </a:endParaRP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Activeren Europese partnerschappen 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Symbolisch: uitdragen internationale vredesboodschap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Uitwerken samenwerkingsprogramma’s</a:t>
            </a:r>
          </a:p>
          <a:p>
            <a:pPr algn="l"/>
            <a:r>
              <a:rPr lang="nl-BE" dirty="0">
                <a:solidFill>
                  <a:schemeClr val="bg2">
                    <a:lumMod val="50000"/>
                  </a:schemeClr>
                </a:solidFill>
                <a:latin typeface="Scala Sans Offc" panose="020B0504030101020102" pitchFamily="34" charset="77"/>
              </a:rPr>
              <a:t>-&gt; Kennismaking Essen</a:t>
            </a:r>
          </a:p>
          <a:p>
            <a:pPr lvl="1" algn="l"/>
            <a:endParaRPr lang="nl-BE" dirty="0">
              <a:solidFill>
                <a:schemeClr val="bg2">
                  <a:lumMod val="50000"/>
                </a:schemeClr>
              </a:solidFill>
              <a:latin typeface="Scala Sans Offc" panose="020B0504030101020102" pitchFamily="34" charset="77"/>
            </a:endParaRP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0E2C1BB5-39E4-A64A-8023-C018F8F9776B}"/>
              </a:ext>
            </a:extLst>
          </p:cNvPr>
          <p:cNvCxnSpPr>
            <a:cxnSpLocks/>
          </p:cNvCxnSpPr>
          <p:nvPr/>
        </p:nvCxnSpPr>
        <p:spPr>
          <a:xfrm>
            <a:off x="553451" y="2021301"/>
            <a:ext cx="457200" cy="0"/>
          </a:xfrm>
          <a:prstGeom prst="line">
            <a:avLst/>
          </a:prstGeom>
          <a:ln w="1016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Vrije vorm 14">
            <a:extLst>
              <a:ext uri="{FF2B5EF4-FFF2-40B4-BE49-F238E27FC236}">
                <a16:creationId xmlns:a16="http://schemas.microsoft.com/office/drawing/2014/main" id="{09544EA2-85E9-AB4F-82FD-BCF9DE72B937}"/>
              </a:ext>
            </a:extLst>
          </p:cNvPr>
          <p:cNvSpPr/>
          <p:nvPr/>
        </p:nvSpPr>
        <p:spPr>
          <a:xfrm>
            <a:off x="6376737" y="0"/>
            <a:ext cx="5799221" cy="2947736"/>
          </a:xfrm>
          <a:custGeom>
            <a:avLst/>
            <a:gdLst>
              <a:gd name="connsiteX0" fmla="*/ 5799221 w 5799221"/>
              <a:gd name="connsiteY0" fmla="*/ 0 h 2947736"/>
              <a:gd name="connsiteX1" fmla="*/ 0 w 5799221"/>
              <a:gd name="connsiteY1" fmla="*/ 0 h 2947736"/>
              <a:gd name="connsiteX2" fmla="*/ 0 w 5799221"/>
              <a:gd name="connsiteY2" fmla="*/ 2947736 h 2947736"/>
              <a:gd name="connsiteX3" fmla="*/ 5799221 w 5799221"/>
              <a:gd name="connsiteY3" fmla="*/ 0 h 2947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99221" h="2947736">
                <a:moveTo>
                  <a:pt x="5799221" y="0"/>
                </a:moveTo>
                <a:lnTo>
                  <a:pt x="0" y="0"/>
                </a:lnTo>
                <a:lnTo>
                  <a:pt x="0" y="2947736"/>
                </a:lnTo>
                <a:lnTo>
                  <a:pt x="5799221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7E96B957-CE92-2342-9280-E22289A6AD4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" t="73749" r="24223" b="1"/>
          <a:stretch/>
        </p:blipFill>
        <p:spPr>
          <a:xfrm>
            <a:off x="6376737" y="0"/>
            <a:ext cx="4453544" cy="167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09226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279</Words>
  <Application>Microsoft Office PowerPoint</Application>
  <PresentationFormat>Breedbeeld</PresentationFormat>
  <Paragraphs>76</Paragraphs>
  <Slides>15</Slides>
  <Notes>3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15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Scala Sans Offc</vt:lpstr>
      <vt:lpstr>Kantoorthema</vt:lpstr>
      <vt:lpstr>JUMELAGES / STEDENBANDEN Stand van zaken</vt:lpstr>
      <vt:lpstr>STEDENBAND WITZENBERG</vt:lpstr>
      <vt:lpstr>Vlaams programma</vt:lpstr>
      <vt:lpstr>Project  Youth Sports Programme</vt:lpstr>
      <vt:lpstr>PowerPoint-presentatie</vt:lpstr>
      <vt:lpstr>Federaal programma</vt:lpstr>
      <vt:lpstr>Inleefreis</vt:lpstr>
      <vt:lpstr>Planning</vt:lpstr>
      <vt:lpstr>JUMELAGES</vt:lpstr>
      <vt:lpstr>Hradistko</vt:lpstr>
      <vt:lpstr>Zilina</vt:lpstr>
      <vt:lpstr>Essen Oldenburg</vt:lpstr>
      <vt:lpstr>Bolechiv</vt:lpstr>
      <vt:lpstr>VREDES- CONFERENTIE</vt:lpstr>
      <vt:lpstr>Vredesconferentie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PLAATS VOOR TITEL</dc:title>
  <dc:creator>Michel Arteel</dc:creator>
  <cp:lastModifiedBy>Wim Schepers</cp:lastModifiedBy>
  <cp:revision>9</cp:revision>
  <dcterms:created xsi:type="dcterms:W3CDTF">2018-09-04T09:29:20Z</dcterms:created>
  <dcterms:modified xsi:type="dcterms:W3CDTF">2024-06-11T11:25:27Z</dcterms:modified>
</cp:coreProperties>
</file>