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3" r:id="rId5"/>
    <p:sldId id="276" r:id="rId6"/>
    <p:sldId id="269" r:id="rId7"/>
    <p:sldId id="265" r:id="rId8"/>
    <p:sldId id="270" r:id="rId9"/>
    <p:sldId id="264" r:id="rId10"/>
    <p:sldId id="266" r:id="rId11"/>
    <p:sldId id="267" r:id="rId12"/>
    <p:sldId id="278" r:id="rId13"/>
    <p:sldId id="271" r:id="rId14"/>
    <p:sldId id="279" r:id="rId15"/>
    <p:sldId id="273" r:id="rId16"/>
    <p:sldId id="277" r:id="rId17"/>
    <p:sldId id="282" r:id="rId18"/>
    <p:sldId id="283" r:id="rId19"/>
    <p:sldId id="280" r:id="rId20"/>
  </p:sldIdLst>
  <p:sldSz cx="12192000" cy="6858000"/>
  <p:notesSz cx="9296400" cy="70104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058E2151-A69D-41CD-98AD-48A98C3E299E}">
          <p14:sldIdLst>
            <p14:sldId id="256"/>
            <p14:sldId id="258"/>
            <p14:sldId id="262"/>
            <p14:sldId id="263"/>
            <p14:sldId id="276"/>
            <p14:sldId id="269"/>
            <p14:sldId id="265"/>
            <p14:sldId id="270"/>
            <p14:sldId id="264"/>
            <p14:sldId id="266"/>
            <p14:sldId id="267"/>
            <p14:sldId id="278"/>
            <p14:sldId id="271"/>
            <p14:sldId id="279"/>
            <p14:sldId id="273"/>
            <p14:sldId id="277"/>
            <p14:sldId id="282"/>
            <p14:sldId id="283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Stijl, licht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236B22-7178-F6AB-7C3A-28EE6ACEBA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D813AA7-FF35-6863-6142-758BD0744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C45FAF5-0FAA-B760-8A21-344F8C16D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5A46-976B-42A1-B9B6-E5953E51EF8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53A384-1ED1-C0B3-924C-CF8A4F225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21AAC1-BC90-862D-8AD7-9EF355AE9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191C0-0E80-4251-B8A8-93A29F080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0955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61538E-ABB6-4DC3-20F1-259226646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1BC8BB-2C1C-CF90-030A-20461E27B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12227F-7918-E663-592F-B7761C791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5A46-976B-42A1-B9B6-E5953E51EF8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9BAFA6A-6F80-93F6-50BD-33DFFAC25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099898-F207-9104-72CF-788EFAF85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191C0-0E80-4251-B8A8-93A29F080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8429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F6524D-A45D-71EE-0228-AD31A278F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2959834-6EF5-C747-C50B-1B7B48BFB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E196CBB-04BC-CDC3-1165-E33E4D6BC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5A46-976B-42A1-B9B6-E5953E51EF8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AB0C77-AB3B-DEE6-FA55-1CE31047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93DA38-5770-01AA-41F1-4DB4560C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191C0-0E80-4251-B8A8-93A29F080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091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EAC86-2C5D-6F16-E1F7-653DAA60C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2275F4-EC53-B6A5-6FCD-98324C769A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3BD92D8-E8F4-F677-DB3E-BA1A7DB3C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94797A4-94E5-8E70-6D7F-DAC5AFA5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5A46-976B-42A1-B9B6-E5953E51EF8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F34EAC3-B259-8019-73BC-0A9D22C2E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2B10B49-D458-3818-6594-61BDE28F1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191C0-0E80-4251-B8A8-93A29F080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622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D7687-BE06-721C-E48E-6B6404C57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C233FD0-EA07-23EB-E455-4AFC730D0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B47668C-1460-BE53-C893-A34CB2A90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FFBA07E-AA78-EC6E-EA5F-D6AAACBEB1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5BB1F86-86D8-D690-9CE5-5ACADC1B58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338A824-74E1-975B-7A44-5665A52D5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5A46-976B-42A1-B9B6-E5953E51EF8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ABAB026-DA24-9CCD-4471-FACBF7CEC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1436937-1BFC-7CEA-FC1C-83EB09C2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191C0-0E80-4251-B8A8-93A29F080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181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289F0D-A8B0-5D32-CD35-1258E0F13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C684294-A3D3-7CFF-49F9-040118401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5A46-976B-42A1-B9B6-E5953E51EF8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C48C2E7-62B1-43EE-ACCE-2AC1DE76C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0A12E65-36AA-9FBE-5195-430839F09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191C0-0E80-4251-B8A8-93A29F080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2890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C6D5895-EA57-A025-D381-C52057E7A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5A46-976B-42A1-B9B6-E5953E51EF8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D15DDBF-9D8E-F4B5-C649-FB1982AAD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126FECD-94B2-0B98-4921-40D6F65F1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191C0-0E80-4251-B8A8-93A29F080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1726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7C2976-5729-437F-3A41-D6FF6E835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660946-D9AB-4013-8767-B16015CB1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A0B4AD-528A-ED7A-5106-572035375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D95DFBC-4251-BFBE-93EC-ECCFE8EA2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5A46-976B-42A1-B9B6-E5953E51EF8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F49B903-227B-BECF-01E7-92DF7E16A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5ED1AF7-1938-ABAE-B29F-4062F1B4E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191C0-0E80-4251-B8A8-93A29F080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0898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F1B8D0-49B6-6A2D-1EE6-9AEEDB483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519CD9F-26CC-E499-45B1-CB97EA8450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EE6EA8A-F221-7FE7-A467-398864912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077AAA6-05F3-9B1D-9D12-1F3C6291E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5A46-976B-42A1-B9B6-E5953E51EF8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8F53CDD-F10E-15BF-2ED8-17AAD2535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CC7066B-729B-97E1-D877-C06D7C4D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191C0-0E80-4251-B8A8-93A29F080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2706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4191DD-7B30-B244-4E49-DA40C8A16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10E3940-C0D3-C696-3491-9B5FEFBB8D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98FF50-8833-E056-8581-FC6312E84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5A46-976B-42A1-B9B6-E5953E51EF8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44ADAF3-54CF-07AA-49D4-FC7CCDD30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8EB8D5-ABEE-DC6B-7874-3755EC9A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191C0-0E80-4251-B8A8-93A29F080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646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7DF941C-AFDC-8EA4-B16E-2454DE10CF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67BBD00-4CCE-545A-D077-20C71CA78C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77A12FF-6E38-D27B-E37A-F8C96AF5D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55A46-976B-42A1-B9B6-E5953E51EF8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AB948F-E672-130A-BD3D-7D40836C1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2DE22F1-EB1E-98EC-4139-FE7F11AD7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191C0-0E80-4251-B8A8-93A29F080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904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A921CA5-F9BD-2642-2093-0CB6CE29E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8BFCD3-47DD-6A9A-A4F9-BE3765DF2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A90D255-1AB8-3495-0CD4-FD3D24798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55A46-976B-42A1-B9B6-E5953E51EF8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9A19FB-71CF-7B9F-ADEE-4DE8CBA43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442918F-8206-541F-6445-CF7B7819B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191C0-0E80-4251-B8A8-93A29F080E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564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A9AF64BF-97B5-F0D8-7EDA-54A08656C6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 descr="Afbeelding met tekst, schermafbeelding, elektronica, scherm&#10;&#10;Automatisch gegenereerde beschrijving">
            <a:extLst>
              <a:ext uri="{FF2B5EF4-FFF2-40B4-BE49-F238E27FC236}">
                <a16:creationId xmlns:a16="http://schemas.microsoft.com/office/drawing/2014/main" id="{F51EF965-36CF-1008-83D0-7329B82BAD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7298" r="13150" b="15000"/>
          <a:stretch/>
        </p:blipFill>
        <p:spPr>
          <a:xfrm>
            <a:off x="-21772" y="-81888"/>
            <a:ext cx="12192000" cy="6090318"/>
          </a:xfrm>
          <a:prstGeom prst="rect">
            <a:avLst/>
          </a:prstGeom>
          <a:ln>
            <a:noFill/>
          </a:ln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2D00250-C48D-334F-1927-A551C630D2B2}"/>
              </a:ext>
            </a:extLst>
          </p:cNvPr>
          <p:cNvSpPr txBox="1"/>
          <p:nvPr/>
        </p:nvSpPr>
        <p:spPr>
          <a:xfrm>
            <a:off x="772886" y="5657671"/>
            <a:ext cx="87123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sz="22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COMMISIE VRIJE TIJD - DECREET BOA</a:t>
            </a:r>
          </a:p>
          <a:p>
            <a:pPr>
              <a:lnSpc>
                <a:spcPct val="150000"/>
              </a:lnSpc>
            </a:pPr>
            <a:r>
              <a:rPr lang="nl-BE" sz="22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JUNI 2024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2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 DE AGENDA 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2543"/>
            <a:ext cx="10515600" cy="385127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nl-BE" sz="20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KORTE HEROPFRISSING VAN HET DECREET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nl-BE" sz="20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VISIE EN HET ACTIEPLAN VAN GEMEENTE ESSEN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nl-BE" sz="20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EVALUATIE VAN HET TESTPROJECT OP WIGO 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nl-BE" sz="20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VERDERZETTING VAN HET TESTPROJECT OP WIGO EN UITBREIDING NAAR VINHO EN MARIABERG CENTRUM</a:t>
            </a:r>
            <a:endParaRPr lang="nl-NL" dirty="0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A174A5DB-0547-F52D-6EB5-C265C919988F}"/>
              </a:ext>
            </a:extLst>
          </p:cNvPr>
          <p:cNvSpPr/>
          <p:nvPr/>
        </p:nvSpPr>
        <p:spPr>
          <a:xfrm>
            <a:off x="7755341" y="1472514"/>
            <a:ext cx="1173707" cy="116005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87AE3829-4A16-CDE0-7387-12560B780736}"/>
              </a:ext>
            </a:extLst>
          </p:cNvPr>
          <p:cNvSpPr/>
          <p:nvPr/>
        </p:nvSpPr>
        <p:spPr>
          <a:xfrm>
            <a:off x="9471545" y="2136158"/>
            <a:ext cx="1173707" cy="189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1E36A43-E35E-2159-4703-16BC8B9F4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35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HEROPFRISSING </a:t>
            </a:r>
            <a:b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 HET DECREET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02E687D-AC8E-8C92-101F-4391B37A5A3A}"/>
              </a:ext>
            </a:extLst>
          </p:cNvPr>
          <p:cNvSpPr/>
          <p:nvPr/>
        </p:nvSpPr>
        <p:spPr>
          <a:xfrm>
            <a:off x="7837714" y="1825625"/>
            <a:ext cx="1001486" cy="856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B142107-406F-341D-6D54-34A323DB7BD8}"/>
              </a:ext>
            </a:extLst>
          </p:cNvPr>
          <p:cNvSpPr/>
          <p:nvPr/>
        </p:nvSpPr>
        <p:spPr>
          <a:xfrm>
            <a:off x="9307284" y="2382155"/>
            <a:ext cx="1132115" cy="300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A8DECE6-1B21-D27A-D025-0659245AC5C5}"/>
              </a:ext>
            </a:extLst>
          </p:cNvPr>
          <p:cNvSpPr txBox="1"/>
          <p:nvPr/>
        </p:nvSpPr>
        <p:spPr>
          <a:xfrm>
            <a:off x="1019033" y="1799695"/>
            <a:ext cx="1015393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sz="20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geven </a:t>
            </a:r>
            <a:r>
              <a:rPr lang="nl-NL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kinderen 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speelmogelijkheden en ontplooiingskansen, maar ook keuzevrijheid en recht op rust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bieden ouders de mogelijkheid om </a:t>
            </a:r>
            <a:r>
              <a:rPr lang="nl-NL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werk, opleiding en gezin 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vlot te combineren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creëren een aanbod buitenschoolse opvang en activiteiten dat </a:t>
            </a:r>
            <a:r>
              <a:rPr lang="nl-NL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toegankelijk en betaalbaar 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voor iedereen, het draagt op die manier bij tot een harmonieuze samenleving</a:t>
            </a:r>
          </a:p>
          <a:p>
            <a:pPr>
              <a:lnSpc>
                <a:spcPct val="150000"/>
              </a:lnSpc>
            </a:pPr>
            <a:endParaRPr lang="nl-NL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0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ROL LOKAAL BESTUUR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Ontwikkelen van een lokaal beleid rond BOA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Beslissen over besteding en verdeling middelen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Laten adviseren door het lokaal samenwerkingsverband</a:t>
            </a:r>
          </a:p>
          <a:p>
            <a:endParaRPr lang="nl-BE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6361041-711F-A415-CA42-CFC839278792}"/>
              </a:ext>
            </a:extLst>
          </p:cNvPr>
          <p:cNvSpPr/>
          <p:nvPr/>
        </p:nvSpPr>
        <p:spPr>
          <a:xfrm>
            <a:off x="7697337" y="1296537"/>
            <a:ext cx="1141863" cy="856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DC3ED3C-865C-4C6D-FA73-DEA0857A1341}"/>
              </a:ext>
            </a:extLst>
          </p:cNvPr>
          <p:cNvSpPr/>
          <p:nvPr/>
        </p:nvSpPr>
        <p:spPr>
          <a:xfrm>
            <a:off x="9307284" y="1866569"/>
            <a:ext cx="1141863" cy="4475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584AB76-B477-E633-3F41-B8F568A42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65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HEROPFRISSING </a:t>
            </a:r>
            <a:b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 HET DECREET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02E687D-AC8E-8C92-101F-4391B37A5A3A}"/>
              </a:ext>
            </a:extLst>
          </p:cNvPr>
          <p:cNvSpPr/>
          <p:nvPr/>
        </p:nvSpPr>
        <p:spPr>
          <a:xfrm>
            <a:off x="7837714" y="1825625"/>
            <a:ext cx="1001486" cy="856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B142107-406F-341D-6D54-34A323DB7BD8}"/>
              </a:ext>
            </a:extLst>
          </p:cNvPr>
          <p:cNvSpPr/>
          <p:nvPr/>
        </p:nvSpPr>
        <p:spPr>
          <a:xfrm>
            <a:off x="9307284" y="2382155"/>
            <a:ext cx="1132115" cy="300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A8DECE6-1B21-D27A-D025-0659245AC5C5}"/>
              </a:ext>
            </a:extLst>
          </p:cNvPr>
          <p:cNvSpPr txBox="1"/>
          <p:nvPr/>
        </p:nvSpPr>
        <p:spPr>
          <a:xfrm>
            <a:off x="907065" y="1825625"/>
            <a:ext cx="1015393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sz="2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SUBSIDIËRING TOT 20226</a:t>
            </a:r>
          </a:p>
          <a:p>
            <a:pPr>
              <a:lnSpc>
                <a:spcPct val="150000"/>
              </a:lnSpc>
            </a:pPr>
            <a:endParaRPr lang="nl-BE" sz="1000" b="1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Essen in het verleden onder gesubsidieerd dus financieel een positief verhaal!</a:t>
            </a:r>
          </a:p>
          <a:p>
            <a:pPr>
              <a:lnSpc>
                <a:spcPct val="150000"/>
              </a:lnSpc>
            </a:pPr>
            <a:endParaRPr lang="nl-NL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 2021: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+/- 70.000 subsidie (</a:t>
            </a:r>
            <a:r>
              <a:rPr lang="nl-N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Felies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+ ongeveer gelijke investering van gemeente voor de </a:t>
            </a:r>
            <a:r>
              <a:rPr lang="nl-N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IBO’s</a:t>
            </a: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50000"/>
              </a:lnSpc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Overgangsperiode van 2021-2025: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Tussentijdse extra subsidies naar gemeente (+/- 50.000 per jaar)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Inzetten voor testprojecten </a:t>
            </a:r>
          </a:p>
          <a:p>
            <a:pPr>
              <a:lnSpc>
                <a:spcPct val="150000"/>
              </a:lnSpc>
            </a:pPr>
            <a:endParaRPr lang="nl-NL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BE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6361041-711F-A415-CA42-CFC839278792}"/>
              </a:ext>
            </a:extLst>
          </p:cNvPr>
          <p:cNvSpPr/>
          <p:nvPr/>
        </p:nvSpPr>
        <p:spPr>
          <a:xfrm>
            <a:off x="7697337" y="1296537"/>
            <a:ext cx="1141863" cy="856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DC3ED3C-865C-4C6D-FA73-DEA0857A1341}"/>
              </a:ext>
            </a:extLst>
          </p:cNvPr>
          <p:cNvSpPr/>
          <p:nvPr/>
        </p:nvSpPr>
        <p:spPr>
          <a:xfrm>
            <a:off x="9307284" y="1866569"/>
            <a:ext cx="1141863" cy="4475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7408659-D030-C05B-D9BF-F83440D2E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80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HEROPFRISSING </a:t>
            </a:r>
            <a:b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 HET DECREET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02E687D-AC8E-8C92-101F-4391B37A5A3A}"/>
              </a:ext>
            </a:extLst>
          </p:cNvPr>
          <p:cNvSpPr/>
          <p:nvPr/>
        </p:nvSpPr>
        <p:spPr>
          <a:xfrm>
            <a:off x="7837714" y="1825625"/>
            <a:ext cx="1001486" cy="856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B142107-406F-341D-6D54-34A323DB7BD8}"/>
              </a:ext>
            </a:extLst>
          </p:cNvPr>
          <p:cNvSpPr/>
          <p:nvPr/>
        </p:nvSpPr>
        <p:spPr>
          <a:xfrm>
            <a:off x="9307284" y="2382155"/>
            <a:ext cx="1132115" cy="300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A8DECE6-1B21-D27A-D025-0659245AC5C5}"/>
              </a:ext>
            </a:extLst>
          </p:cNvPr>
          <p:cNvSpPr txBox="1"/>
          <p:nvPr/>
        </p:nvSpPr>
        <p:spPr>
          <a:xfrm>
            <a:off x="907065" y="1825625"/>
            <a:ext cx="1015393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sz="2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SUBSIDIËRING VANAF 2026</a:t>
            </a:r>
          </a:p>
          <a:p>
            <a:pPr>
              <a:lnSpc>
                <a:spcPct val="150000"/>
              </a:lnSpc>
            </a:pPr>
            <a:r>
              <a:rPr lang="nl-NL" sz="20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BOA subsidie = basisbedrag + toegankelijkheid</a:t>
            </a:r>
          </a:p>
          <a:p>
            <a:pPr>
              <a:lnSpc>
                <a:spcPct val="150000"/>
              </a:lnSpc>
            </a:pPr>
            <a:endParaRPr lang="nl-BE" sz="1000" b="1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Vanaf 2026: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Ongeveer €250.000/jaar op basis van schoolgaande en wonende kinderen in de gemeente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ongekend extra bedrag op basis van kansarmoedepercentage</a:t>
            </a:r>
          </a:p>
          <a:p>
            <a:pPr lvl="1">
              <a:lnSpc>
                <a:spcPct val="150000"/>
              </a:lnSpc>
            </a:pPr>
            <a:endParaRPr lang="nl-NL" b="1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Vanaf 2030: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Ongeveer €250.000/jaar op basis van schoolgaande en wonende kinderen in de gemeente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 ongekend extra bedrag op basis van effectief bereik van kwetsbare gezinnen en gezinnen met een specifieke zorgbehoefte </a:t>
            </a:r>
          </a:p>
          <a:p>
            <a:pPr>
              <a:lnSpc>
                <a:spcPct val="150000"/>
              </a:lnSpc>
            </a:pPr>
            <a:endParaRPr lang="nl-NL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BE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6361041-711F-A415-CA42-CFC839278792}"/>
              </a:ext>
            </a:extLst>
          </p:cNvPr>
          <p:cNvSpPr/>
          <p:nvPr/>
        </p:nvSpPr>
        <p:spPr>
          <a:xfrm>
            <a:off x="7697337" y="1296537"/>
            <a:ext cx="1141863" cy="856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DC3ED3C-865C-4C6D-FA73-DEA0857A1341}"/>
              </a:ext>
            </a:extLst>
          </p:cNvPr>
          <p:cNvSpPr/>
          <p:nvPr/>
        </p:nvSpPr>
        <p:spPr>
          <a:xfrm>
            <a:off x="9307284" y="1866569"/>
            <a:ext cx="1141863" cy="4475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19A6966-DA50-F499-D800-FCF4D6209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ONZE VISIE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027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Essen wil een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</a:t>
            </a: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aanbod</a:t>
            </a: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van Buitenschoolse Opvang en Activiteiten creëren waarbij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elk kind de kans </a:t>
            </a: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heeft om in de vrije tijd na school en tijdens schoolvakanties deze tijd in te vullen zoals het kind wil. We streven naar een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toegankelijk en betaalbaar </a:t>
            </a: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aanbod waarbij alle kinderen die dit willen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kunnen experimenteren en (zichzelf) ontdekken </a:t>
            </a: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alle ouders die dit willen de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combinatie</a:t>
            </a: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werk, opleiding en gezin </a:t>
            </a: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vlot kunnen combineren.</a:t>
            </a:r>
            <a:endParaRPr lang="nl-NL" sz="18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Gemeente Essen bouwt al lange tijd aan een kwaliteitsvol vrijetijdsaanbod voor kinderen. Zowel als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organisator</a:t>
            </a: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van activiteiten, speelpleinen en sportkampen als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regisseur. </a:t>
            </a:r>
            <a:r>
              <a:rPr lang="nl-NL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Hiervoor werkt ze samen met </a:t>
            </a:r>
            <a:r>
              <a:rPr lang="nl-NL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onderwijspartners, verenigingen en zelfstandige aanbieders. </a:t>
            </a:r>
            <a:endParaRPr lang="nl-BE" sz="1800" b="1" dirty="0">
              <a:solidFill>
                <a:schemeClr val="accent2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koesteren en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versterken </a:t>
            </a: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 we door de jaren heen opbouwden en zoeken naar                                                       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kansen en opportuniteiten </a:t>
            </a:r>
            <a:r>
              <a:rPr lang="nl-BE" sz="1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binnen de grenzen van het wettelijke, materiële en financi</a:t>
            </a:r>
            <a:r>
              <a:rPr lang="nl-BE" sz="1800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ële.</a:t>
            </a:r>
            <a:endParaRPr lang="nl-BE" sz="18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7165CCC-16CF-A96D-C8B5-A29B9AFE5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4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ONZE VISIE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7256"/>
            <a:ext cx="10515600" cy="490272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BE" sz="18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LEIDEN ONS DOOR VOLGENDE PRINCIPES:</a:t>
            </a:r>
            <a:endParaRPr lang="nl-NL" sz="1800" b="1" dirty="0">
              <a:solidFill>
                <a:schemeClr val="accent2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nl-BE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luisteren naar en vertrekken vanuit de interesses, leefwereld en noden van kinderen en hun ouders om de</a:t>
            </a:r>
            <a:r>
              <a:rPr lang="nl-BE" sz="1800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kwaliteit </a:t>
            </a:r>
            <a:r>
              <a:rPr lang="nl-BE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 bepalen en te verhogen</a:t>
            </a:r>
            <a:endParaRPr lang="nl-NL" sz="18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nl-BE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ijveren voor een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betaalbaar</a:t>
            </a:r>
            <a:r>
              <a:rPr lang="nl-BE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aanbod voor iedereen, ook voor de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allerkleinsten</a:t>
            </a:r>
            <a:endParaRPr lang="nl-NL" sz="1800" b="1" dirty="0">
              <a:solidFill>
                <a:schemeClr val="accent2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nl-BE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bundelen het aanbod en zorgen voor een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overzichtelijke en duidelijke communicatie </a:t>
            </a:r>
            <a:r>
              <a:rPr lang="nl-BE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wat omschrijft wat ouders en kinderen willen weten</a:t>
            </a:r>
            <a:endParaRPr lang="nl-NL" sz="18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nl-BE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nl-BE" sz="1800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laten</a:t>
            </a:r>
            <a:r>
              <a:rPr lang="nl-BE" sz="1800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BE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kinderen en ouders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kennis maken</a:t>
            </a:r>
            <a:r>
              <a:rPr lang="nl-BE" sz="1800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BE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 verschillende activiteiten                                                    en organisatoren</a:t>
            </a:r>
          </a:p>
          <a:p>
            <a:pPr>
              <a:lnSpc>
                <a:spcPct val="150000"/>
              </a:lnSpc>
            </a:pPr>
            <a:r>
              <a:rPr lang="nl-N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streven naar een </a:t>
            </a:r>
            <a:r>
              <a:rPr lang="nl-NL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inclusief aanbod </a:t>
            </a:r>
            <a:r>
              <a:rPr lang="nl-NL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waarbij alle kinderen, ongeacht hun mogelijkheden of beperkingen kunnen deelnemen aan activiteiten 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nl-BE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ijveren voor een </a:t>
            </a:r>
            <a:r>
              <a:rPr lang="nl-BE" sz="1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gespreid</a:t>
            </a:r>
            <a:r>
              <a:rPr lang="nl-BE" sz="1800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BE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aanbod van activiteiten op het grondgebied</a:t>
            </a:r>
          </a:p>
          <a:p>
            <a:pPr marL="0" indent="0">
              <a:lnSpc>
                <a:spcPct val="150000"/>
              </a:lnSpc>
              <a:spcAft>
                <a:spcPts val="1000"/>
              </a:spcAft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0BD1312-47E1-958D-6ECA-4DD339A53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3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ACTIEPLAN 2024-2025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027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BE" sz="24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VISIE VERTAALT IN 4 STRATEGISCHE DOELSTELLINGEN: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nl-NL" sz="18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Verruimen van het kwalitatief aanbod door in te zetten op testprojecten en scholen te ondersteunen bij het opzetten van een kwalitatieve voor en naschoolse opvang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nl-NL" sz="18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Drempels wegwerken, zowel financieel als communicatief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nl-NL" sz="18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Betrekken van kinderen en ouders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nl-NL" sz="18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Intensere samenwerking stimuleren, zowel intern als extern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nl-NL" sz="1800" b="1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7ECB35F-0029-7E6E-3B38-81A5C4BEC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45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WAT HEBBEN WE AL GEDAAN?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 basis van de beleidsaanbevelingen uit het BOA-rapport een testproject opgezet in gemeentelijke basisschool WIGO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BE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Doel: </a:t>
            </a:r>
          </a:p>
          <a:p>
            <a:pPr lvl="1">
              <a:lnSpc>
                <a:spcPct val="150000"/>
              </a:lnSpc>
            </a:pPr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Uitbreiden betaalbaar en kwalitatief aanbod na school op school</a:t>
            </a:r>
          </a:p>
          <a:p>
            <a:pPr lvl="1">
              <a:lnSpc>
                <a:spcPct val="150000"/>
              </a:lnSpc>
            </a:pPr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Bekendmaken aanbod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BE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Methode:</a:t>
            </a:r>
          </a:p>
          <a:p>
            <a:pPr lvl="1">
              <a:lnSpc>
                <a:spcPct val="150000"/>
              </a:lnSpc>
            </a:pPr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Subsidiereglement</a:t>
            </a:r>
          </a:p>
          <a:p>
            <a:pPr lvl="1">
              <a:lnSpc>
                <a:spcPct val="150000"/>
              </a:lnSpc>
            </a:pPr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Brochure voor ouders </a:t>
            </a:r>
          </a:p>
          <a:p>
            <a:pPr marL="0" indent="0">
              <a:lnSpc>
                <a:spcPct val="150000"/>
              </a:lnSpc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5727116-8CC7-66F2-DE52-F1BC7174D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TESTPROJECT WIGO 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SUBSIDIEREGLEMENT</a:t>
            </a:r>
          </a:p>
          <a:p>
            <a:pPr>
              <a:lnSpc>
                <a:spcPct val="150000"/>
              </a:lnSpc>
            </a:pPr>
            <a:r>
              <a:rPr lang="nl-BE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Wie? </a:t>
            </a:r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Verenigingen/vrijwilligers/zelfstandigen</a:t>
            </a:r>
          </a:p>
          <a:p>
            <a:pPr>
              <a:lnSpc>
                <a:spcPct val="150000"/>
              </a:lnSpc>
            </a:pPr>
            <a:r>
              <a:rPr lang="nl-BE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Wat? </a:t>
            </a:r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 lessenreeks van 10-lessen van één uur</a:t>
            </a:r>
          </a:p>
          <a:p>
            <a:pPr>
              <a:lnSpc>
                <a:spcPct val="150000"/>
              </a:lnSpc>
            </a:pPr>
            <a:r>
              <a:rPr lang="nl-BE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Hoeveel? </a:t>
            </a:r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€400 (tot 2 begeleiders) €500 (vanaf 3 begeleiders)</a:t>
            </a:r>
          </a:p>
          <a:p>
            <a:pPr>
              <a:lnSpc>
                <a:spcPct val="150000"/>
              </a:lnSpc>
            </a:pPr>
            <a:r>
              <a:rPr lang="nl-BE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Voorwaarden?</a:t>
            </a:r>
          </a:p>
          <a:p>
            <a:pPr lvl="1">
              <a:lnSpc>
                <a:spcPct val="150000"/>
              </a:lnSpc>
            </a:pPr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Aansluitend aan schooluren starten</a:t>
            </a:r>
          </a:p>
          <a:p>
            <a:pPr lvl="1">
              <a:lnSpc>
                <a:spcPct val="150000"/>
              </a:lnSpc>
            </a:pPr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Kinderen ophalen en terugbrengen naar naschoolse opvang</a:t>
            </a:r>
          </a:p>
          <a:p>
            <a:pPr lvl="1">
              <a:lnSpc>
                <a:spcPct val="150000"/>
              </a:lnSpc>
            </a:pPr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Werken met Uit-Pas kansentarief (80% korting voor mensen met VT)</a:t>
            </a:r>
          </a:p>
          <a:p>
            <a:pPr lvl="1">
              <a:lnSpc>
                <a:spcPct val="150000"/>
              </a:lnSpc>
            </a:pPr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Activiteit in of rond de school organiseren </a:t>
            </a:r>
          </a:p>
          <a:p>
            <a:pPr marL="0" indent="0">
              <a:lnSpc>
                <a:spcPct val="150000"/>
              </a:lnSpc>
              <a:buNone/>
            </a:pPr>
            <a:endParaRPr lang="nl-BE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7EF8A13-B140-3669-57FD-465A4FA5E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98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TESTPROJECT WIGO 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965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BE" sz="24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BROCHURE</a:t>
            </a:r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BE" sz="24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</a:t>
            </a:r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BE" sz="24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OUDERS</a:t>
            </a:r>
            <a:endParaRPr lang="nl-BE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A9F6796-0983-138F-6E6A-E258FCC48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259" y="2470241"/>
            <a:ext cx="2725289" cy="3872506"/>
          </a:xfrm>
          <a:prstGeom prst="rect">
            <a:avLst/>
          </a:prstGeom>
          <a:ln w="28575">
            <a:solidFill>
              <a:srgbClr val="00757B"/>
            </a:solidFill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F734818-F6ED-688C-2965-A1DA94DF2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878" y="2470241"/>
            <a:ext cx="2685352" cy="3872505"/>
          </a:xfrm>
          <a:prstGeom prst="rect">
            <a:avLst/>
          </a:prstGeom>
          <a:ln w="28575">
            <a:solidFill>
              <a:srgbClr val="00757B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D6D0071-9631-521A-D0E5-8942B351A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578" y="2470242"/>
            <a:ext cx="2750270" cy="3872505"/>
          </a:xfrm>
          <a:prstGeom prst="rect">
            <a:avLst/>
          </a:prstGeom>
          <a:ln w="28575">
            <a:solidFill>
              <a:srgbClr val="00757B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52BB677-6C58-6E57-B12E-FE7ECE2DD3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91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TESTPROJECT WIGO 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BE" sz="2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CIJFERS</a:t>
            </a:r>
          </a:p>
          <a:p>
            <a:pPr marL="0" indent="0">
              <a:lnSpc>
                <a:spcPct val="150000"/>
              </a:lnSpc>
              <a:buNone/>
            </a:pPr>
            <a:endParaRPr lang="nl-BE" sz="2000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sz="2000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nl-NL" dirty="0"/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4CF7DD38-2619-CEE3-D57F-AE8ACCC2C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763613"/>
              </p:ext>
            </p:extLst>
          </p:nvPr>
        </p:nvGraphicFramePr>
        <p:xfrm>
          <a:off x="899160" y="2369129"/>
          <a:ext cx="10247816" cy="399139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561954">
                  <a:extLst>
                    <a:ext uri="{9D8B030D-6E8A-4147-A177-3AD203B41FA5}">
                      <a16:colId xmlns:a16="http://schemas.microsoft.com/office/drawing/2014/main" val="1727570546"/>
                    </a:ext>
                  </a:extLst>
                </a:gridCol>
                <a:gridCol w="2561954">
                  <a:extLst>
                    <a:ext uri="{9D8B030D-6E8A-4147-A177-3AD203B41FA5}">
                      <a16:colId xmlns:a16="http://schemas.microsoft.com/office/drawing/2014/main" val="3060391390"/>
                    </a:ext>
                  </a:extLst>
                </a:gridCol>
                <a:gridCol w="2561954">
                  <a:extLst>
                    <a:ext uri="{9D8B030D-6E8A-4147-A177-3AD203B41FA5}">
                      <a16:colId xmlns:a16="http://schemas.microsoft.com/office/drawing/2014/main" val="2509671380"/>
                    </a:ext>
                  </a:extLst>
                </a:gridCol>
                <a:gridCol w="2561954">
                  <a:extLst>
                    <a:ext uri="{9D8B030D-6E8A-4147-A177-3AD203B41FA5}">
                      <a16:colId xmlns:a16="http://schemas.microsoft.com/office/drawing/2014/main" val="2945541958"/>
                    </a:ext>
                  </a:extLst>
                </a:gridCol>
              </a:tblGrid>
              <a:tr h="53606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Trimester 1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Trimester 2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Trimester 3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200441"/>
                  </a:ext>
                </a:extLst>
              </a:tr>
              <a:tr h="53606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nl-BE" sz="11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Inschrijvingen </a:t>
                      </a:r>
                      <a:endParaRPr lang="nl-NL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81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525271"/>
                  </a:ext>
                </a:extLst>
              </a:tr>
              <a:tr h="53606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nl-BE" sz="1100"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UiTPAS</a:t>
                      </a:r>
                      <a:r>
                        <a:rPr lang="nl-BE" sz="11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kansentarief</a:t>
                      </a:r>
                      <a:endParaRPr lang="nl-NL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 (18%)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(11%)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(6%)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481910"/>
                  </a:ext>
                </a:extLst>
              </a:tr>
              <a:tr h="134382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nl-BE" sz="11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Activiteiten </a:t>
                      </a:r>
                      <a:endParaRPr lang="nl-NL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Alohi-lessen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Voorlezen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Kunst met een kleine K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Kinderkoor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Muziek 2.3.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Typlessen</a:t>
                      </a:r>
                      <a:endParaRPr lang="nl-NL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Ontspanningsmoment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Voorlezen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Kunst met een kleine K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Kinderkoor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Muziek 2.3.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Naaiatelier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Typlessen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Ontspanningsmoment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Voorlezen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Kunst met een kleine K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Kinderkoor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Muziek 2.3.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Naaiatelier</a:t>
                      </a: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Mad </a:t>
                      </a:r>
                      <a:r>
                        <a:rPr lang="nl-NL" sz="11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Science</a:t>
                      </a:r>
                      <a:r>
                        <a:rPr lang="nl-NL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0745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174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TESTPROJECT WIGO 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BE" sz="2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EVALUATIE DOOR OUDERS</a:t>
            </a:r>
          </a:p>
          <a:p>
            <a:pPr>
              <a:lnSpc>
                <a:spcPct val="150000"/>
              </a:lnSpc>
            </a:pPr>
            <a:r>
              <a:rPr lang="nl-NL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Respons van 37 gezinnen </a:t>
            </a:r>
          </a:p>
          <a:p>
            <a:pPr>
              <a:lnSpc>
                <a:spcPct val="150000"/>
              </a:lnSpc>
            </a:pPr>
            <a:r>
              <a:rPr lang="nl-NL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Inschrijvingen verliepen over het algemeen vlot (4,5/5)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sz="11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nl-NL" dirty="0"/>
          </a:p>
        </p:txBody>
      </p:sp>
      <p:sp>
        <p:nvSpPr>
          <p:cNvPr id="5" name="Tekstballon: rechthoek met afgeronde hoeken 4">
            <a:extLst>
              <a:ext uri="{FF2B5EF4-FFF2-40B4-BE49-F238E27FC236}">
                <a16:creationId xmlns:a16="http://schemas.microsoft.com/office/drawing/2014/main" id="{26BD8296-D0A7-7003-F8F5-674E5F04C1D9}"/>
              </a:ext>
            </a:extLst>
          </p:cNvPr>
          <p:cNvSpPr/>
          <p:nvPr/>
        </p:nvSpPr>
        <p:spPr>
          <a:xfrm>
            <a:off x="1026799" y="3461362"/>
            <a:ext cx="2334710" cy="1842158"/>
          </a:xfrm>
          <a:prstGeom prst="wedgeRoundRectCallou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nl-NL" sz="11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Superfijn dat er op deze manier een zinvolle vrijetijdsbesteding is voor mijn kind - heel laagdrempelig en heel handig qua vervoer (andere hobby's zijn vaak in Essen-Centrum)</a:t>
            </a:r>
          </a:p>
        </p:txBody>
      </p:sp>
      <p:sp>
        <p:nvSpPr>
          <p:cNvPr id="6" name="Tekstballon: rechthoek met afgeronde hoeken 5">
            <a:extLst>
              <a:ext uri="{FF2B5EF4-FFF2-40B4-BE49-F238E27FC236}">
                <a16:creationId xmlns:a16="http://schemas.microsoft.com/office/drawing/2014/main" id="{B483B2A2-CF38-CD33-574E-1D35D4B376B1}"/>
              </a:ext>
            </a:extLst>
          </p:cNvPr>
          <p:cNvSpPr/>
          <p:nvPr/>
        </p:nvSpPr>
        <p:spPr>
          <a:xfrm>
            <a:off x="3550108" y="3461362"/>
            <a:ext cx="2334710" cy="1842158"/>
          </a:xfrm>
          <a:prstGeom prst="wedgeRoundRectCallou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nl-NL" sz="11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Mijn zoon heeft genoten, hij is helemaal open gebloeid.</a:t>
            </a:r>
            <a:endParaRPr lang="nl-NL" sz="11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kstballon: rechthoek met afgeronde hoeken 6">
            <a:extLst>
              <a:ext uri="{FF2B5EF4-FFF2-40B4-BE49-F238E27FC236}">
                <a16:creationId xmlns:a16="http://schemas.microsoft.com/office/drawing/2014/main" id="{3F99C488-3FB3-E7C9-C34F-3A646BA6045C}"/>
              </a:ext>
            </a:extLst>
          </p:cNvPr>
          <p:cNvSpPr/>
          <p:nvPr/>
        </p:nvSpPr>
        <p:spPr>
          <a:xfrm>
            <a:off x="6096000" y="3461362"/>
            <a:ext cx="2334710" cy="1842158"/>
          </a:xfrm>
          <a:prstGeom prst="wedgeRoundRectCallou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nl-NL" sz="11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Ik vind dit echt een geweldig initiatief! Het is super leuk voor de kinderen en het maakt de combinatie werk, opvang na school en leuke hobby/vrije tijd besteding echt ideaal!</a:t>
            </a:r>
          </a:p>
        </p:txBody>
      </p:sp>
      <p:sp>
        <p:nvSpPr>
          <p:cNvPr id="8" name="Tekstballon: rechthoek met afgeronde hoeken 7">
            <a:extLst>
              <a:ext uri="{FF2B5EF4-FFF2-40B4-BE49-F238E27FC236}">
                <a16:creationId xmlns:a16="http://schemas.microsoft.com/office/drawing/2014/main" id="{A21322D0-F66D-BBEA-3142-C47E5EC739C2}"/>
              </a:ext>
            </a:extLst>
          </p:cNvPr>
          <p:cNvSpPr/>
          <p:nvPr/>
        </p:nvSpPr>
        <p:spPr>
          <a:xfrm>
            <a:off x="8724900" y="3429000"/>
            <a:ext cx="2334710" cy="1842158"/>
          </a:xfrm>
          <a:prstGeom prst="wedgeRoundRectCallou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nl-NL" sz="11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Mijn kind heeft hier nieuwe vriendjes van andere klassen gemaakt.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D019265-BA82-C178-5891-6E558BFC3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008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TESTPROJECT WIGO 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BE" sz="2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EVALUATIE DOOR OUDERS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Waarom niet ingeschreven voor activiteiten?</a:t>
            </a:r>
          </a:p>
          <a:p>
            <a:pPr>
              <a:lnSpc>
                <a:spcPct val="150000"/>
              </a:lnSpc>
            </a:pPr>
            <a:r>
              <a:rPr lang="nl-NL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activiteiten sloten niet aan bij de interesses van mijn kind (10)</a:t>
            </a:r>
          </a:p>
          <a:p>
            <a:pPr>
              <a:lnSpc>
                <a:spcPct val="150000"/>
              </a:lnSpc>
            </a:pPr>
            <a:r>
              <a:rPr lang="nl-NL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Mijn kind is te moe op het einde van de schooldag om een activiteit te volgen (9)</a:t>
            </a:r>
          </a:p>
          <a:p>
            <a:pPr>
              <a:lnSpc>
                <a:spcPct val="150000"/>
              </a:lnSpc>
            </a:pPr>
            <a:r>
              <a:rPr lang="nl-NL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activiteiten werden niet georganiseerd op de dagen dat ik opvang nodig heb voor mijn kind (8)</a:t>
            </a:r>
          </a:p>
          <a:p>
            <a:pPr marL="0" indent="0">
              <a:lnSpc>
                <a:spcPct val="150000"/>
              </a:lnSpc>
              <a:buNone/>
            </a:pPr>
            <a:endParaRPr lang="nl-NL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nl-NL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1 respondent geeft aan dat de activiteiten te duur zijn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nl-NL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respondenten geven aan dat ze de </a:t>
            </a:r>
            <a:r>
              <a:rPr lang="nl-NL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UiTPAS</a:t>
            </a:r>
            <a:r>
              <a:rPr lang="nl-NL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niet kennen maar hier graag meer info over krijgen </a:t>
            </a:r>
          </a:p>
          <a:p>
            <a:pPr lvl="1">
              <a:lnSpc>
                <a:spcPct val="150000"/>
              </a:lnSpc>
            </a:pPr>
            <a:endParaRPr lang="nl-NL" sz="7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F66310A-3BC1-97A1-AD37-C05A1C0ED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55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SCHOOLJAAR 2024-2025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056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BE" sz="2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VERDERZETTING VAN HET TESTPROJECT OP WIGO EN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BE" sz="2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UITBREIDING NAAR MARIABERG CENTRUM EN VINHO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BE" sz="17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BEVRAGING NAAR NODEN </a:t>
            </a:r>
            <a:endParaRPr lang="nl-BE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nl-NL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4F102212-59F5-8D4D-E01C-370E9F8BC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007968"/>
              </p:ext>
            </p:extLst>
          </p:nvPr>
        </p:nvGraphicFramePr>
        <p:xfrm>
          <a:off x="937127" y="3029718"/>
          <a:ext cx="10829758" cy="282721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490871">
                  <a:extLst>
                    <a:ext uri="{9D8B030D-6E8A-4147-A177-3AD203B41FA5}">
                      <a16:colId xmlns:a16="http://schemas.microsoft.com/office/drawing/2014/main" val="2472920977"/>
                    </a:ext>
                  </a:extLst>
                </a:gridCol>
                <a:gridCol w="2779629">
                  <a:extLst>
                    <a:ext uri="{9D8B030D-6E8A-4147-A177-3AD203B41FA5}">
                      <a16:colId xmlns:a16="http://schemas.microsoft.com/office/drawing/2014/main" val="1496810405"/>
                    </a:ext>
                  </a:extLst>
                </a:gridCol>
                <a:gridCol w="2779629">
                  <a:extLst>
                    <a:ext uri="{9D8B030D-6E8A-4147-A177-3AD203B41FA5}">
                      <a16:colId xmlns:a16="http://schemas.microsoft.com/office/drawing/2014/main" val="1651637268"/>
                    </a:ext>
                  </a:extLst>
                </a:gridCol>
                <a:gridCol w="2779629">
                  <a:extLst>
                    <a:ext uri="{9D8B030D-6E8A-4147-A177-3AD203B41FA5}">
                      <a16:colId xmlns:a16="http://schemas.microsoft.com/office/drawing/2014/main" val="812040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nl-NL" sz="11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WIGO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VINHO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MARIABERG CENTRUM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783765"/>
                  </a:ext>
                </a:extLst>
              </a:tr>
              <a:tr h="3429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l-BE" sz="11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Respons</a:t>
                      </a:r>
                      <a:endParaRPr lang="nl-NL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58 gezinnen 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 gezinnen 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 gezinnen 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08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l-BE" sz="11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Bekendmaking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Digitaal én op papier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Digitaal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Digitaal 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537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l-BE" sz="11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Populairste dag</a:t>
                      </a:r>
                      <a:endParaRPr lang="nl-NL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Dinsdag 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Dinsdag 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Dinsdag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81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l-BE" sz="11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Populairste activiteit </a:t>
                      </a:r>
                      <a:endParaRPr lang="nl-NL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Buiten spelen in </a:t>
                      </a:r>
                      <a:r>
                        <a:rPr lang="nl-BE" sz="11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Wildertnis</a:t>
                      </a:r>
                      <a:endParaRPr lang="nl-BE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Wetenschap en techniek 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Sportlessen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Muziek 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Knutselen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Sportlessen 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98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l-BE" sz="11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Interesse om activiteit te begeleiden </a:t>
                      </a:r>
                      <a:endParaRPr lang="nl-NL" sz="11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nl-BE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nl-BE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nl-BE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BE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nl-NL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389045"/>
                  </a:ext>
                </a:extLst>
              </a:tr>
            </a:tbl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29406772-4345-056F-EB4C-09ED19DCF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692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SCHOOLJAAR 2024-2025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BE" sz="2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VERDERZETTING VAN HET TESTPROJECT OP WIGO EN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BE" sz="2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UITBREIDING NAAR MARIABERG CENTRUM EN VINHO</a:t>
            </a:r>
          </a:p>
          <a:p>
            <a:pPr marL="0" indent="0">
              <a:lnSpc>
                <a:spcPct val="100000"/>
              </a:lnSpc>
              <a:buNone/>
            </a:pPr>
            <a:endParaRPr lang="nl-BE" sz="2000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BE" sz="17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VORMGEVEN AANBOD</a:t>
            </a:r>
          </a:p>
          <a:p>
            <a:pPr>
              <a:lnSpc>
                <a:spcPct val="150000"/>
              </a:lnSpc>
            </a:pPr>
            <a:r>
              <a:rPr lang="nl-BE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Infoavond voor geïnteresseerden in mei</a:t>
            </a:r>
          </a:p>
          <a:p>
            <a:pPr>
              <a:lnSpc>
                <a:spcPct val="150000"/>
              </a:lnSpc>
            </a:pPr>
            <a:r>
              <a:rPr lang="nl-BE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Samenwerking secundair onderwijs Mariaberg</a:t>
            </a:r>
          </a:p>
          <a:p>
            <a:pPr>
              <a:lnSpc>
                <a:spcPct val="150000"/>
              </a:lnSpc>
            </a:pPr>
            <a:r>
              <a:rPr lang="nl-BE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Samenwerking </a:t>
            </a:r>
            <a:r>
              <a:rPr lang="nl-BE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Futbalista</a:t>
            </a:r>
            <a:r>
              <a:rPr lang="nl-BE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Mad </a:t>
            </a:r>
            <a:r>
              <a:rPr lang="nl-BE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Science</a:t>
            </a:r>
            <a:endParaRPr lang="nl-BE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nl-BE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Verenigingen en vrijwilligers warm krijgen door zeer specifiek vragen te stellen: activiteit x op dag x </a:t>
            </a:r>
          </a:p>
          <a:p>
            <a:pPr>
              <a:lnSpc>
                <a:spcPct val="150000"/>
              </a:lnSpc>
            </a:pPr>
            <a:r>
              <a:rPr lang="nl-BE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Deadline indienen subsidieaanvraag: 15 augustus </a:t>
            </a:r>
            <a:endParaRPr lang="nl-BE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7BE457E-CC50-293E-0F7C-0DDF92E67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33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SCHOOLJAAR 2024-2025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BE" sz="2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VERDERZETTING VAN HET TESTPROJECT OP WIGO EN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BE" sz="2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UITBREIDING NAAR MARIABERG CENTRUM EN VINHO</a:t>
            </a:r>
          </a:p>
          <a:p>
            <a:pPr marL="0" indent="0">
              <a:lnSpc>
                <a:spcPct val="100000"/>
              </a:lnSpc>
              <a:buNone/>
            </a:pPr>
            <a:endParaRPr lang="nl-BE" sz="500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BE" sz="17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AANPASSINGEN SUBSIDIEREGLEMENT</a:t>
            </a:r>
          </a:p>
          <a:p>
            <a:pPr>
              <a:lnSpc>
                <a:spcPct val="150000"/>
              </a:lnSpc>
            </a:pPr>
            <a:r>
              <a:rPr lang="nl-BE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Uitbreiding scholen naar Mariaberg Centrum en VINHO Enkel voor zelfstandigen, organisaties en verenigingen </a:t>
            </a:r>
            <a:r>
              <a:rPr lang="nl-BE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vrijwilligers krijgen forfaitaire onkostenvergoeding</a:t>
            </a:r>
          </a:p>
          <a:p>
            <a:pPr>
              <a:lnSpc>
                <a:spcPct val="150000"/>
              </a:lnSpc>
            </a:pPr>
            <a:r>
              <a:rPr lang="nl-BE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Subsidie en gratis toegang tot infrastructuur inzetten om de prijs voor gezinnen zo laag mogelijk te houden</a:t>
            </a:r>
          </a:p>
          <a:p>
            <a:pPr marL="0" indent="0">
              <a:lnSpc>
                <a:spcPct val="150000"/>
              </a:lnSpc>
              <a:buNone/>
            </a:pPr>
            <a:endParaRPr lang="nl-BE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7BE457E-CC50-293E-0F7C-0DDF92E67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77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SCHOOLJAAR 2024-2025</a:t>
            </a:r>
            <a:endParaRPr lang="nl-NL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9D08C6-F5BC-0F3B-F206-729CCE0E6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BE" sz="2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HUISWERKBEGELEIDING </a:t>
            </a:r>
          </a:p>
          <a:p>
            <a:pPr marL="0" indent="0">
              <a:lnSpc>
                <a:spcPct val="100000"/>
              </a:lnSpc>
              <a:buNone/>
            </a:pPr>
            <a:endParaRPr lang="nl-BE" sz="500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nl-BE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Gemeente sluit vrijwilligersovereenkomsten af met individuele personen (pedagogisch diploma, student of voldoende ervaring – beoordeeld door directeur) </a:t>
            </a:r>
          </a:p>
          <a:p>
            <a:pPr>
              <a:lnSpc>
                <a:spcPct val="150000"/>
              </a:lnSpc>
            </a:pPr>
            <a:r>
              <a:rPr lang="nl-BE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Meer dan één en maximum 10 leerlingen per begeleider </a:t>
            </a:r>
          </a:p>
          <a:p>
            <a:pPr>
              <a:lnSpc>
                <a:spcPct val="150000"/>
              </a:lnSpc>
            </a:pPr>
            <a:r>
              <a:rPr lang="nl-BE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Forfaitaire onkostenvergoeding van €15 per half uur </a:t>
            </a:r>
            <a:r>
              <a:rPr lang="nl-BE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voor leerkrachten van WIGO is dit een vergoeding dat op dezelfde manier zal worden uitbetaald als de vergoeding voor </a:t>
            </a:r>
            <a:r>
              <a:rPr lang="nl-BE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middagtoezichten</a:t>
            </a:r>
            <a:endParaRPr lang="nl-BE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nl-BE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nl-BE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7BE457E-CC50-293E-0F7C-0DDF92E67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1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619F2-E254-1BB4-ECB0-BBBE8A87B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9507"/>
            <a:ext cx="10515600" cy="1325563"/>
          </a:xfrm>
        </p:spPr>
        <p:txBody>
          <a:bodyPr>
            <a:normAutofit/>
          </a:bodyPr>
          <a:lstStyle/>
          <a:p>
            <a:r>
              <a:rPr lang="nl-BE" sz="8000" b="1" dirty="0">
                <a:solidFill>
                  <a:srgbClr val="00757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VRAGEN?</a:t>
            </a:r>
            <a:endParaRPr lang="nl-NL" sz="8000" b="1" dirty="0">
              <a:solidFill>
                <a:srgbClr val="00757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02E687D-AC8E-8C92-101F-4391B37A5A3A}"/>
              </a:ext>
            </a:extLst>
          </p:cNvPr>
          <p:cNvSpPr/>
          <p:nvPr/>
        </p:nvSpPr>
        <p:spPr>
          <a:xfrm>
            <a:off x="7837714" y="1825625"/>
            <a:ext cx="1001486" cy="856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B142107-406F-341D-6D54-34A323DB7BD8}"/>
              </a:ext>
            </a:extLst>
          </p:cNvPr>
          <p:cNvSpPr/>
          <p:nvPr/>
        </p:nvSpPr>
        <p:spPr>
          <a:xfrm>
            <a:off x="9307284" y="2382155"/>
            <a:ext cx="1132115" cy="300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A8DECE6-1B21-D27A-D025-0659245AC5C5}"/>
              </a:ext>
            </a:extLst>
          </p:cNvPr>
          <p:cNvSpPr txBox="1"/>
          <p:nvPr/>
        </p:nvSpPr>
        <p:spPr>
          <a:xfrm>
            <a:off x="838200" y="1825625"/>
            <a:ext cx="1015393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BE" dirty="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A522A2C0-5399-3E13-28F4-D54CD1899CD6}"/>
              </a:ext>
            </a:extLst>
          </p:cNvPr>
          <p:cNvSpPr/>
          <p:nvPr/>
        </p:nvSpPr>
        <p:spPr>
          <a:xfrm>
            <a:off x="10118838" y="6303211"/>
            <a:ext cx="732663" cy="554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AD92903-1726-3FF1-8600-CB7740967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825" y="5961646"/>
            <a:ext cx="1322175" cy="78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4171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1177</Words>
  <Application>Microsoft Office PowerPoint</Application>
  <PresentationFormat>Breedbeeld</PresentationFormat>
  <Paragraphs>209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Tahoma</vt:lpstr>
      <vt:lpstr>Wingdings</vt:lpstr>
      <vt:lpstr>Kantoorthema</vt:lpstr>
      <vt:lpstr>PowerPoint-presentatie</vt:lpstr>
      <vt:lpstr>OP DE AGENDA </vt:lpstr>
      <vt:lpstr>EEN HEROPFRISSING  VAN HET DECREET</vt:lpstr>
      <vt:lpstr>EEN HEROPFRISSING  VAN HET DECREET</vt:lpstr>
      <vt:lpstr>EEN HEROPFRISSING  VAN HET DECREET</vt:lpstr>
      <vt:lpstr>ONZE VISIE</vt:lpstr>
      <vt:lpstr>ONZE VISIE</vt:lpstr>
      <vt:lpstr>ACTIEPLAN 2024-2025</vt:lpstr>
      <vt:lpstr>WAT HEBBEN WE AL GEDAAN?</vt:lpstr>
      <vt:lpstr>TESTPROJECT WIGO </vt:lpstr>
      <vt:lpstr>TESTPROJECT WIGO </vt:lpstr>
      <vt:lpstr>TESTPROJECT WIGO </vt:lpstr>
      <vt:lpstr>TESTPROJECT WIGO </vt:lpstr>
      <vt:lpstr>TESTPROJECT WIGO </vt:lpstr>
      <vt:lpstr>SCHOOLJAAR 2024-2025</vt:lpstr>
      <vt:lpstr>SCHOOLJAAR 2024-2025</vt:lpstr>
      <vt:lpstr>SCHOOLJAAR 2024-2025</vt:lpstr>
      <vt:lpstr>SCHOOLJAAR 2024-2025</vt:lpstr>
      <vt:lpstr>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Emma Lambregts</dc:creator>
  <cp:lastModifiedBy>Emma Lambregts</cp:lastModifiedBy>
  <cp:revision>14</cp:revision>
  <cp:lastPrinted>2024-01-24T15:33:48Z</cp:lastPrinted>
  <dcterms:created xsi:type="dcterms:W3CDTF">2024-01-10T07:21:10Z</dcterms:created>
  <dcterms:modified xsi:type="dcterms:W3CDTF">2024-06-19T10:11:16Z</dcterms:modified>
</cp:coreProperties>
</file>