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30"/>
  </p:notesMasterIdLst>
  <p:sldIdLst>
    <p:sldId id="262" r:id="rId2"/>
    <p:sldId id="310" r:id="rId3"/>
    <p:sldId id="272" r:id="rId4"/>
    <p:sldId id="274" r:id="rId5"/>
    <p:sldId id="273" r:id="rId6"/>
    <p:sldId id="319" r:id="rId7"/>
    <p:sldId id="293" r:id="rId8"/>
    <p:sldId id="292" r:id="rId9"/>
    <p:sldId id="298" r:id="rId10"/>
    <p:sldId id="311" r:id="rId11"/>
    <p:sldId id="312" r:id="rId12"/>
    <p:sldId id="313" r:id="rId13"/>
    <p:sldId id="296" r:id="rId14"/>
    <p:sldId id="297" r:id="rId15"/>
    <p:sldId id="314" r:id="rId16"/>
    <p:sldId id="315" r:id="rId17"/>
    <p:sldId id="320" r:id="rId18"/>
    <p:sldId id="299" r:id="rId19"/>
    <p:sldId id="307" r:id="rId20"/>
    <p:sldId id="300" r:id="rId21"/>
    <p:sldId id="316" r:id="rId22"/>
    <p:sldId id="321" r:id="rId23"/>
    <p:sldId id="306" r:id="rId24"/>
    <p:sldId id="308" r:id="rId25"/>
    <p:sldId id="317" r:id="rId26"/>
    <p:sldId id="302" r:id="rId27"/>
    <p:sldId id="309" r:id="rId28"/>
    <p:sldId id="318" r:id="rId29"/>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98D"/>
    <a:srgbClr val="DD6B18"/>
    <a:srgbClr val="B7C7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Stijl, licht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47"/>
  </p:normalViewPr>
  <p:slideViewPr>
    <p:cSldViewPr snapToGrid="0" snapToObjects="1">
      <p:cViewPr varScale="1">
        <p:scale>
          <a:sx n="105" d="100"/>
          <a:sy n="105" d="100"/>
        </p:scale>
        <p:origin x="54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3136E8-A929-4A93-87C6-2E0E1AB0A72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FA204C88-1C88-4FCB-9C89-5CA59BC6EF5C}">
      <dgm:prSet/>
      <dgm:spPr/>
      <dgm:t>
        <a:bodyPr/>
        <a:lstStyle/>
        <a:p>
          <a:pPr>
            <a:lnSpc>
              <a:spcPct val="100000"/>
            </a:lnSpc>
          </a:pPr>
          <a:r>
            <a:rPr lang="nl-BE" dirty="0">
              <a:solidFill>
                <a:schemeClr val="bg2">
                  <a:lumMod val="50000"/>
                </a:schemeClr>
              </a:solidFill>
            </a:rPr>
            <a:t>Ingetekend in 2020</a:t>
          </a:r>
          <a:endParaRPr lang="en-US" dirty="0">
            <a:solidFill>
              <a:schemeClr val="bg2">
                <a:lumMod val="50000"/>
              </a:schemeClr>
            </a:solidFill>
          </a:endParaRPr>
        </a:p>
      </dgm:t>
    </dgm:pt>
    <dgm:pt modelId="{322CBADD-0226-4410-8A20-E993F219AF3C}" type="parTrans" cxnId="{2CE5F073-EA65-4F4B-B3BF-17665032A506}">
      <dgm:prSet/>
      <dgm:spPr/>
      <dgm:t>
        <a:bodyPr/>
        <a:lstStyle/>
        <a:p>
          <a:endParaRPr lang="en-US"/>
        </a:p>
      </dgm:t>
    </dgm:pt>
    <dgm:pt modelId="{ED9DDDAA-DE5C-4A63-B1D6-C5F0E21D8094}" type="sibTrans" cxnId="{2CE5F073-EA65-4F4B-B3BF-17665032A506}">
      <dgm:prSet/>
      <dgm:spPr/>
      <dgm:t>
        <a:bodyPr/>
        <a:lstStyle/>
        <a:p>
          <a:endParaRPr lang="en-US"/>
        </a:p>
      </dgm:t>
    </dgm:pt>
    <dgm:pt modelId="{95A81E71-1031-4F4C-8EF3-FBBF9CF0C44B}">
      <dgm:prSet/>
      <dgm:spPr/>
      <dgm:t>
        <a:bodyPr/>
        <a:lstStyle/>
        <a:p>
          <a:pPr>
            <a:lnSpc>
              <a:spcPct val="100000"/>
            </a:lnSpc>
          </a:pPr>
          <a:r>
            <a:rPr lang="nl-BE" dirty="0">
              <a:solidFill>
                <a:schemeClr val="bg2">
                  <a:lumMod val="50000"/>
                </a:schemeClr>
              </a:solidFill>
            </a:rPr>
            <a:t>Energie- en klimaatactieplan 2022-2030 (SECAP)</a:t>
          </a:r>
          <a:endParaRPr lang="en-US" dirty="0">
            <a:solidFill>
              <a:schemeClr val="bg2">
                <a:lumMod val="50000"/>
              </a:schemeClr>
            </a:solidFill>
          </a:endParaRPr>
        </a:p>
      </dgm:t>
    </dgm:pt>
    <dgm:pt modelId="{64EAB34D-5460-457F-8592-BE0BCFA9B592}" type="parTrans" cxnId="{F8B6AD2A-C59E-4421-B5F6-862F8E7A3D86}">
      <dgm:prSet/>
      <dgm:spPr/>
      <dgm:t>
        <a:bodyPr/>
        <a:lstStyle/>
        <a:p>
          <a:endParaRPr lang="en-US"/>
        </a:p>
      </dgm:t>
    </dgm:pt>
    <dgm:pt modelId="{BB7765D6-72EF-44C4-B1F7-6F68F4E69DD3}" type="sibTrans" cxnId="{F8B6AD2A-C59E-4421-B5F6-862F8E7A3D86}">
      <dgm:prSet/>
      <dgm:spPr/>
      <dgm:t>
        <a:bodyPr/>
        <a:lstStyle/>
        <a:p>
          <a:endParaRPr lang="en-US"/>
        </a:p>
      </dgm:t>
    </dgm:pt>
    <dgm:pt modelId="{FCEBD08B-D218-4F47-AD15-DC0CD238AA0F}">
      <dgm:prSet/>
      <dgm:spPr/>
      <dgm:t>
        <a:bodyPr/>
        <a:lstStyle/>
        <a:p>
          <a:pPr>
            <a:lnSpc>
              <a:spcPct val="100000"/>
            </a:lnSpc>
          </a:pPr>
          <a:r>
            <a:rPr lang="nl-BE" dirty="0">
              <a:solidFill>
                <a:schemeClr val="bg2">
                  <a:lumMod val="50000"/>
                </a:schemeClr>
              </a:solidFill>
            </a:rPr>
            <a:t>Goedgekeurd februari 2023</a:t>
          </a:r>
          <a:endParaRPr lang="en-US" dirty="0">
            <a:solidFill>
              <a:schemeClr val="bg2">
                <a:lumMod val="50000"/>
              </a:schemeClr>
            </a:solidFill>
          </a:endParaRPr>
        </a:p>
      </dgm:t>
    </dgm:pt>
    <dgm:pt modelId="{692045E8-A420-4C58-B6EC-BC7CB348FFB8}" type="parTrans" cxnId="{2542E44B-6760-4034-AF0A-6E81CC50FA44}">
      <dgm:prSet/>
      <dgm:spPr/>
      <dgm:t>
        <a:bodyPr/>
        <a:lstStyle/>
        <a:p>
          <a:endParaRPr lang="en-US"/>
        </a:p>
      </dgm:t>
    </dgm:pt>
    <dgm:pt modelId="{525BEC61-CB8C-494F-BCAA-D1B92AD27847}" type="sibTrans" cxnId="{2542E44B-6760-4034-AF0A-6E81CC50FA44}">
      <dgm:prSet/>
      <dgm:spPr/>
      <dgm:t>
        <a:bodyPr/>
        <a:lstStyle/>
        <a:p>
          <a:endParaRPr lang="en-US"/>
        </a:p>
      </dgm:t>
    </dgm:pt>
    <dgm:pt modelId="{50ACA43D-E5DC-40D2-8527-0B2A9C378721}">
      <dgm:prSet/>
      <dgm:spPr/>
      <dgm:t>
        <a:bodyPr/>
        <a:lstStyle/>
        <a:p>
          <a:pPr>
            <a:lnSpc>
              <a:spcPct val="100000"/>
            </a:lnSpc>
          </a:pPr>
          <a:r>
            <a:rPr lang="en-US" dirty="0"/>
            <a:t>2025</a:t>
          </a:r>
        </a:p>
      </dgm:t>
    </dgm:pt>
    <dgm:pt modelId="{8EECCE70-A8D7-4E34-8B3A-A7F022BC5EB6}" type="parTrans" cxnId="{CACCF886-C048-4D11-804D-F5AFA2646E7E}">
      <dgm:prSet/>
      <dgm:spPr/>
      <dgm:t>
        <a:bodyPr/>
        <a:lstStyle/>
        <a:p>
          <a:endParaRPr lang="en-US"/>
        </a:p>
      </dgm:t>
    </dgm:pt>
    <dgm:pt modelId="{52BFFE19-3F78-46DC-9ADD-8B81AC1BA29D}" type="sibTrans" cxnId="{CACCF886-C048-4D11-804D-F5AFA2646E7E}">
      <dgm:prSet/>
      <dgm:spPr/>
      <dgm:t>
        <a:bodyPr/>
        <a:lstStyle/>
        <a:p>
          <a:endParaRPr lang="en-US"/>
        </a:p>
      </dgm:t>
    </dgm:pt>
    <dgm:pt modelId="{832ED911-EA68-47A7-BB7F-2571227BF506}">
      <dgm:prSet/>
      <dgm:spPr/>
      <dgm:t>
        <a:bodyPr/>
        <a:lstStyle/>
        <a:p>
          <a:pPr>
            <a:lnSpc>
              <a:spcPct val="100000"/>
            </a:lnSpc>
          </a:pPr>
          <a:r>
            <a:rPr lang="nl-BE" dirty="0"/>
            <a:t>Rapportage tweejaarlijks </a:t>
          </a:r>
          <a:endParaRPr lang="en-US" dirty="0"/>
        </a:p>
      </dgm:t>
    </dgm:pt>
    <dgm:pt modelId="{B0336678-D10A-4260-BC4C-CC2F70E2273F}" type="sibTrans" cxnId="{EBE1D4B0-83A8-49BA-A700-E8D066F9F573}">
      <dgm:prSet/>
      <dgm:spPr/>
      <dgm:t>
        <a:bodyPr/>
        <a:lstStyle/>
        <a:p>
          <a:endParaRPr lang="en-US"/>
        </a:p>
      </dgm:t>
    </dgm:pt>
    <dgm:pt modelId="{CECF409F-2E75-4D2E-9A0D-AE005177FAE9}" type="parTrans" cxnId="{EBE1D4B0-83A8-49BA-A700-E8D066F9F573}">
      <dgm:prSet/>
      <dgm:spPr/>
      <dgm:t>
        <a:bodyPr/>
        <a:lstStyle/>
        <a:p>
          <a:endParaRPr lang="en-US"/>
        </a:p>
      </dgm:t>
    </dgm:pt>
    <dgm:pt modelId="{6676B198-303D-45AF-BE93-C75A0C2A1483}" type="pres">
      <dgm:prSet presAssocID="{8B3136E8-A929-4A93-87C6-2E0E1AB0A727}" presName="root" presStyleCnt="0">
        <dgm:presLayoutVars>
          <dgm:dir/>
          <dgm:resizeHandles val="exact"/>
        </dgm:presLayoutVars>
      </dgm:prSet>
      <dgm:spPr/>
    </dgm:pt>
    <dgm:pt modelId="{DFB28371-0202-411E-86E4-AC93AF93F158}" type="pres">
      <dgm:prSet presAssocID="{FA204C88-1C88-4FCB-9C89-5CA59BC6EF5C}" presName="compNode" presStyleCnt="0"/>
      <dgm:spPr/>
    </dgm:pt>
    <dgm:pt modelId="{3AC759F2-6C6A-4151-AA72-4AC23ABF1498}" type="pres">
      <dgm:prSet presAssocID="{FA204C88-1C88-4FCB-9C89-5CA59BC6EF5C}" presName="bgRect" presStyleLbl="bgShp" presStyleIdx="0" presStyleCnt="3"/>
      <dgm:spPr/>
    </dgm:pt>
    <dgm:pt modelId="{E43DCA75-21CC-4BC6-9426-0F5E8535B5D2}" type="pres">
      <dgm:prSet presAssocID="{FA204C88-1C88-4FCB-9C89-5CA59BC6EF5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Vinkje"/>
        </a:ext>
      </dgm:extLst>
    </dgm:pt>
    <dgm:pt modelId="{EA8F27AE-42B0-4D3F-A562-0358747CF5FB}" type="pres">
      <dgm:prSet presAssocID="{FA204C88-1C88-4FCB-9C89-5CA59BC6EF5C}" presName="spaceRect" presStyleCnt="0"/>
      <dgm:spPr/>
    </dgm:pt>
    <dgm:pt modelId="{0E7068CD-834B-4384-8289-6DDA70B5795D}" type="pres">
      <dgm:prSet presAssocID="{FA204C88-1C88-4FCB-9C89-5CA59BC6EF5C}" presName="parTx" presStyleLbl="revTx" presStyleIdx="0" presStyleCnt="5">
        <dgm:presLayoutVars>
          <dgm:chMax val="0"/>
          <dgm:chPref val="0"/>
        </dgm:presLayoutVars>
      </dgm:prSet>
      <dgm:spPr/>
    </dgm:pt>
    <dgm:pt modelId="{E7BD07C6-5F59-4449-9972-5C6F3BA5F6B3}" type="pres">
      <dgm:prSet presAssocID="{ED9DDDAA-DE5C-4A63-B1D6-C5F0E21D8094}" presName="sibTrans" presStyleCnt="0"/>
      <dgm:spPr/>
    </dgm:pt>
    <dgm:pt modelId="{D482177B-28AA-4906-9FF5-40A57101FE84}" type="pres">
      <dgm:prSet presAssocID="{95A81E71-1031-4F4C-8EF3-FBBF9CF0C44B}" presName="compNode" presStyleCnt="0"/>
      <dgm:spPr/>
    </dgm:pt>
    <dgm:pt modelId="{68E16E73-C4B6-4D48-BDC6-CA9B7FAE52EE}" type="pres">
      <dgm:prSet presAssocID="{95A81E71-1031-4F4C-8EF3-FBBF9CF0C44B}" presName="bgRect" presStyleLbl="bgShp" presStyleIdx="1" presStyleCnt="3"/>
      <dgm:spPr/>
    </dgm:pt>
    <dgm:pt modelId="{8C5D78B9-9A7C-406F-A77B-0F938FB7C975}" type="pres">
      <dgm:prSet presAssocID="{95A81E71-1031-4F4C-8EF3-FBBF9CF0C44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indmolen"/>
        </a:ext>
      </dgm:extLst>
    </dgm:pt>
    <dgm:pt modelId="{67040784-0AC7-4E50-AD1F-3157AFADB2C4}" type="pres">
      <dgm:prSet presAssocID="{95A81E71-1031-4F4C-8EF3-FBBF9CF0C44B}" presName="spaceRect" presStyleCnt="0"/>
      <dgm:spPr/>
    </dgm:pt>
    <dgm:pt modelId="{A7E039A3-1018-4A13-BFA8-D9103801EEBD}" type="pres">
      <dgm:prSet presAssocID="{95A81E71-1031-4F4C-8EF3-FBBF9CF0C44B}" presName="parTx" presStyleLbl="revTx" presStyleIdx="1" presStyleCnt="5">
        <dgm:presLayoutVars>
          <dgm:chMax val="0"/>
          <dgm:chPref val="0"/>
        </dgm:presLayoutVars>
      </dgm:prSet>
      <dgm:spPr/>
    </dgm:pt>
    <dgm:pt modelId="{517F721D-BE31-4FD3-AE23-93B3EB027BA3}" type="pres">
      <dgm:prSet presAssocID="{95A81E71-1031-4F4C-8EF3-FBBF9CF0C44B}" presName="desTx" presStyleLbl="revTx" presStyleIdx="2" presStyleCnt="5">
        <dgm:presLayoutVars/>
      </dgm:prSet>
      <dgm:spPr/>
    </dgm:pt>
    <dgm:pt modelId="{EE4F4401-8DC6-4FF5-8772-3ADD4A01612E}" type="pres">
      <dgm:prSet presAssocID="{BB7765D6-72EF-44C4-B1F7-6F68F4E69DD3}" presName="sibTrans" presStyleCnt="0"/>
      <dgm:spPr/>
    </dgm:pt>
    <dgm:pt modelId="{A59CF2A4-154F-434D-B3D3-85A6598B5A91}" type="pres">
      <dgm:prSet presAssocID="{832ED911-EA68-47A7-BB7F-2571227BF506}" presName="compNode" presStyleCnt="0"/>
      <dgm:spPr/>
    </dgm:pt>
    <dgm:pt modelId="{FD8279C1-F5B9-4DCE-A938-DAA188F80CB4}" type="pres">
      <dgm:prSet presAssocID="{832ED911-EA68-47A7-BB7F-2571227BF506}" presName="bgRect" presStyleLbl="bgShp" presStyleIdx="2" presStyleCnt="3"/>
      <dgm:spPr/>
    </dgm:pt>
    <dgm:pt modelId="{63A53AAA-734E-4EC9-93FD-0ADEC803E31D}" type="pres">
      <dgm:prSet presAssocID="{832ED911-EA68-47A7-BB7F-2571227BF50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r chart"/>
        </a:ext>
      </dgm:extLst>
    </dgm:pt>
    <dgm:pt modelId="{F68EEF1F-CAE7-4E83-8A80-25F49E5D44CE}" type="pres">
      <dgm:prSet presAssocID="{832ED911-EA68-47A7-BB7F-2571227BF506}" presName="spaceRect" presStyleCnt="0"/>
      <dgm:spPr/>
    </dgm:pt>
    <dgm:pt modelId="{E21FE224-DC82-4E2A-8B00-3506695C19AE}" type="pres">
      <dgm:prSet presAssocID="{832ED911-EA68-47A7-BB7F-2571227BF506}" presName="parTx" presStyleLbl="revTx" presStyleIdx="3" presStyleCnt="5">
        <dgm:presLayoutVars>
          <dgm:chMax val="0"/>
          <dgm:chPref val="0"/>
        </dgm:presLayoutVars>
      </dgm:prSet>
      <dgm:spPr/>
    </dgm:pt>
    <dgm:pt modelId="{BC762208-ABB1-43EF-AC9B-A7052F01902A}" type="pres">
      <dgm:prSet presAssocID="{832ED911-EA68-47A7-BB7F-2571227BF506}" presName="desTx" presStyleLbl="revTx" presStyleIdx="4" presStyleCnt="5">
        <dgm:presLayoutVars/>
      </dgm:prSet>
      <dgm:spPr/>
    </dgm:pt>
  </dgm:ptLst>
  <dgm:cxnLst>
    <dgm:cxn modelId="{56394B00-E0FB-49E4-A8D2-521395F4B575}" type="presOf" srcId="{832ED911-EA68-47A7-BB7F-2571227BF506}" destId="{E21FE224-DC82-4E2A-8B00-3506695C19AE}" srcOrd="0" destOrd="0" presId="urn:microsoft.com/office/officeart/2018/2/layout/IconVerticalSolidList"/>
    <dgm:cxn modelId="{F8B6AD2A-C59E-4421-B5F6-862F8E7A3D86}" srcId="{8B3136E8-A929-4A93-87C6-2E0E1AB0A727}" destId="{95A81E71-1031-4F4C-8EF3-FBBF9CF0C44B}" srcOrd="1" destOrd="0" parTransId="{64EAB34D-5460-457F-8592-BE0BCFA9B592}" sibTransId="{BB7765D6-72EF-44C4-B1F7-6F68F4E69DD3}"/>
    <dgm:cxn modelId="{511DF02F-09DE-424E-ADC2-A6CBEACA14F0}" type="presOf" srcId="{FA204C88-1C88-4FCB-9C89-5CA59BC6EF5C}" destId="{0E7068CD-834B-4384-8289-6DDA70B5795D}" srcOrd="0" destOrd="0" presId="urn:microsoft.com/office/officeart/2018/2/layout/IconVerticalSolidList"/>
    <dgm:cxn modelId="{A05AF931-8F23-402E-A764-6B89A692A96F}" type="presOf" srcId="{FCEBD08B-D218-4F47-AD15-DC0CD238AA0F}" destId="{517F721D-BE31-4FD3-AE23-93B3EB027BA3}" srcOrd="0" destOrd="0" presId="urn:microsoft.com/office/officeart/2018/2/layout/IconVerticalSolidList"/>
    <dgm:cxn modelId="{88C5565C-06FE-4EBE-998C-6112DE57B032}" type="presOf" srcId="{8B3136E8-A929-4A93-87C6-2E0E1AB0A727}" destId="{6676B198-303D-45AF-BE93-C75A0C2A1483}" srcOrd="0" destOrd="0" presId="urn:microsoft.com/office/officeart/2018/2/layout/IconVerticalSolidList"/>
    <dgm:cxn modelId="{2542E44B-6760-4034-AF0A-6E81CC50FA44}" srcId="{95A81E71-1031-4F4C-8EF3-FBBF9CF0C44B}" destId="{FCEBD08B-D218-4F47-AD15-DC0CD238AA0F}" srcOrd="0" destOrd="0" parTransId="{692045E8-A420-4C58-B6EC-BC7CB348FFB8}" sibTransId="{525BEC61-CB8C-494F-BCAA-D1B92AD27847}"/>
    <dgm:cxn modelId="{2CE5F073-EA65-4F4B-B3BF-17665032A506}" srcId="{8B3136E8-A929-4A93-87C6-2E0E1AB0A727}" destId="{FA204C88-1C88-4FCB-9C89-5CA59BC6EF5C}" srcOrd="0" destOrd="0" parTransId="{322CBADD-0226-4410-8A20-E993F219AF3C}" sibTransId="{ED9DDDAA-DE5C-4A63-B1D6-C5F0E21D8094}"/>
    <dgm:cxn modelId="{CACCF886-C048-4D11-804D-F5AFA2646E7E}" srcId="{832ED911-EA68-47A7-BB7F-2571227BF506}" destId="{50ACA43D-E5DC-40D2-8527-0B2A9C378721}" srcOrd="0" destOrd="0" parTransId="{8EECCE70-A8D7-4E34-8B3A-A7F022BC5EB6}" sibTransId="{52BFFE19-3F78-46DC-9ADD-8B81AC1BA29D}"/>
    <dgm:cxn modelId="{EBE1D4B0-83A8-49BA-A700-E8D066F9F573}" srcId="{8B3136E8-A929-4A93-87C6-2E0E1AB0A727}" destId="{832ED911-EA68-47A7-BB7F-2571227BF506}" srcOrd="2" destOrd="0" parTransId="{CECF409F-2E75-4D2E-9A0D-AE005177FAE9}" sibTransId="{B0336678-D10A-4260-BC4C-CC2F70E2273F}"/>
    <dgm:cxn modelId="{856DA3C4-D765-43EA-9196-6F4C9C85B74A}" type="presOf" srcId="{50ACA43D-E5DC-40D2-8527-0B2A9C378721}" destId="{BC762208-ABB1-43EF-AC9B-A7052F01902A}" srcOrd="0" destOrd="0" presId="urn:microsoft.com/office/officeart/2018/2/layout/IconVerticalSolidList"/>
    <dgm:cxn modelId="{9015D1DD-2231-4EDF-B749-652861346D78}" type="presOf" srcId="{95A81E71-1031-4F4C-8EF3-FBBF9CF0C44B}" destId="{A7E039A3-1018-4A13-BFA8-D9103801EEBD}" srcOrd="0" destOrd="0" presId="urn:microsoft.com/office/officeart/2018/2/layout/IconVerticalSolidList"/>
    <dgm:cxn modelId="{58412100-E764-44E2-8AE3-BD1B159A8ED5}" type="presParOf" srcId="{6676B198-303D-45AF-BE93-C75A0C2A1483}" destId="{DFB28371-0202-411E-86E4-AC93AF93F158}" srcOrd="0" destOrd="0" presId="urn:microsoft.com/office/officeart/2018/2/layout/IconVerticalSolidList"/>
    <dgm:cxn modelId="{01A8C4F3-F075-4C0B-8DDA-3088091C1EB0}" type="presParOf" srcId="{DFB28371-0202-411E-86E4-AC93AF93F158}" destId="{3AC759F2-6C6A-4151-AA72-4AC23ABF1498}" srcOrd="0" destOrd="0" presId="urn:microsoft.com/office/officeart/2018/2/layout/IconVerticalSolidList"/>
    <dgm:cxn modelId="{C4D459CA-34EE-4503-A305-86F6E7F6AF87}" type="presParOf" srcId="{DFB28371-0202-411E-86E4-AC93AF93F158}" destId="{E43DCA75-21CC-4BC6-9426-0F5E8535B5D2}" srcOrd="1" destOrd="0" presId="urn:microsoft.com/office/officeart/2018/2/layout/IconVerticalSolidList"/>
    <dgm:cxn modelId="{4264A1FB-DE99-4B12-8BE1-C12D1C6351A4}" type="presParOf" srcId="{DFB28371-0202-411E-86E4-AC93AF93F158}" destId="{EA8F27AE-42B0-4D3F-A562-0358747CF5FB}" srcOrd="2" destOrd="0" presId="urn:microsoft.com/office/officeart/2018/2/layout/IconVerticalSolidList"/>
    <dgm:cxn modelId="{BA6F0AE3-55F4-44F1-9DFE-784E06FCC9D8}" type="presParOf" srcId="{DFB28371-0202-411E-86E4-AC93AF93F158}" destId="{0E7068CD-834B-4384-8289-6DDA70B5795D}" srcOrd="3" destOrd="0" presId="urn:microsoft.com/office/officeart/2018/2/layout/IconVerticalSolidList"/>
    <dgm:cxn modelId="{EA685A5F-4345-412C-AA00-85DCA8A96B0B}" type="presParOf" srcId="{6676B198-303D-45AF-BE93-C75A0C2A1483}" destId="{E7BD07C6-5F59-4449-9972-5C6F3BA5F6B3}" srcOrd="1" destOrd="0" presId="urn:microsoft.com/office/officeart/2018/2/layout/IconVerticalSolidList"/>
    <dgm:cxn modelId="{50261961-64A3-45F4-90A4-9A96FD71EFDA}" type="presParOf" srcId="{6676B198-303D-45AF-BE93-C75A0C2A1483}" destId="{D482177B-28AA-4906-9FF5-40A57101FE84}" srcOrd="2" destOrd="0" presId="urn:microsoft.com/office/officeart/2018/2/layout/IconVerticalSolidList"/>
    <dgm:cxn modelId="{4C8D86EB-9B53-41DB-ACE2-42A6800E7824}" type="presParOf" srcId="{D482177B-28AA-4906-9FF5-40A57101FE84}" destId="{68E16E73-C4B6-4D48-BDC6-CA9B7FAE52EE}" srcOrd="0" destOrd="0" presId="urn:microsoft.com/office/officeart/2018/2/layout/IconVerticalSolidList"/>
    <dgm:cxn modelId="{ADAA9929-C90E-42F2-AE2A-5FD9C7B46BFD}" type="presParOf" srcId="{D482177B-28AA-4906-9FF5-40A57101FE84}" destId="{8C5D78B9-9A7C-406F-A77B-0F938FB7C975}" srcOrd="1" destOrd="0" presId="urn:microsoft.com/office/officeart/2018/2/layout/IconVerticalSolidList"/>
    <dgm:cxn modelId="{AF79C3A0-B425-446E-9763-A518CADF0B34}" type="presParOf" srcId="{D482177B-28AA-4906-9FF5-40A57101FE84}" destId="{67040784-0AC7-4E50-AD1F-3157AFADB2C4}" srcOrd="2" destOrd="0" presId="urn:microsoft.com/office/officeart/2018/2/layout/IconVerticalSolidList"/>
    <dgm:cxn modelId="{A442AF9D-4A6B-46C9-AE5F-4114E16E3ACD}" type="presParOf" srcId="{D482177B-28AA-4906-9FF5-40A57101FE84}" destId="{A7E039A3-1018-4A13-BFA8-D9103801EEBD}" srcOrd="3" destOrd="0" presId="urn:microsoft.com/office/officeart/2018/2/layout/IconVerticalSolidList"/>
    <dgm:cxn modelId="{B2336760-D09A-45B5-9CF8-E0613BF43F11}" type="presParOf" srcId="{D482177B-28AA-4906-9FF5-40A57101FE84}" destId="{517F721D-BE31-4FD3-AE23-93B3EB027BA3}" srcOrd="4" destOrd="0" presId="urn:microsoft.com/office/officeart/2018/2/layout/IconVerticalSolidList"/>
    <dgm:cxn modelId="{9FE7243C-ED16-4CBC-981A-B3DFF1C12E02}" type="presParOf" srcId="{6676B198-303D-45AF-BE93-C75A0C2A1483}" destId="{EE4F4401-8DC6-4FF5-8772-3ADD4A01612E}" srcOrd="3" destOrd="0" presId="urn:microsoft.com/office/officeart/2018/2/layout/IconVerticalSolidList"/>
    <dgm:cxn modelId="{6D017477-D06C-42D5-B7CC-E6ED79A1AC78}" type="presParOf" srcId="{6676B198-303D-45AF-BE93-C75A0C2A1483}" destId="{A59CF2A4-154F-434D-B3D3-85A6598B5A91}" srcOrd="4" destOrd="0" presId="urn:microsoft.com/office/officeart/2018/2/layout/IconVerticalSolidList"/>
    <dgm:cxn modelId="{1A47A41C-396A-4FD0-BDB3-E0381374068A}" type="presParOf" srcId="{A59CF2A4-154F-434D-B3D3-85A6598B5A91}" destId="{FD8279C1-F5B9-4DCE-A938-DAA188F80CB4}" srcOrd="0" destOrd="0" presId="urn:microsoft.com/office/officeart/2018/2/layout/IconVerticalSolidList"/>
    <dgm:cxn modelId="{2A6436BA-AB50-4D66-9AEA-2932654F4B4C}" type="presParOf" srcId="{A59CF2A4-154F-434D-B3D3-85A6598B5A91}" destId="{63A53AAA-734E-4EC9-93FD-0ADEC803E31D}" srcOrd="1" destOrd="0" presId="urn:microsoft.com/office/officeart/2018/2/layout/IconVerticalSolidList"/>
    <dgm:cxn modelId="{E96B8D83-F0FD-44D5-87B3-3F160078E9A1}" type="presParOf" srcId="{A59CF2A4-154F-434D-B3D3-85A6598B5A91}" destId="{F68EEF1F-CAE7-4E83-8A80-25F49E5D44CE}" srcOrd="2" destOrd="0" presId="urn:microsoft.com/office/officeart/2018/2/layout/IconVerticalSolidList"/>
    <dgm:cxn modelId="{59B4F88F-5693-4CE7-BF63-71CF48287BBB}" type="presParOf" srcId="{A59CF2A4-154F-434D-B3D3-85A6598B5A91}" destId="{E21FE224-DC82-4E2A-8B00-3506695C19AE}" srcOrd="3" destOrd="0" presId="urn:microsoft.com/office/officeart/2018/2/layout/IconVerticalSolidList"/>
    <dgm:cxn modelId="{0463EFB2-1D26-4CC3-B028-7D6A03F675DC}" type="presParOf" srcId="{A59CF2A4-154F-434D-B3D3-85A6598B5A91}" destId="{BC762208-ABB1-43EF-AC9B-A7052F01902A}"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3136E8-A929-4A93-87C6-2E0E1AB0A727}" type="doc">
      <dgm:prSet loTypeId="urn:microsoft.com/office/officeart/2018/2/layout/IconVerticalSolidList" loCatId="icon" qsTypeId="urn:microsoft.com/office/officeart/2005/8/quickstyle/simple2" qsCatId="simple" csTypeId="urn:microsoft.com/office/officeart/2005/8/colors/accent4_2" csCatId="accent4" phldr="1"/>
      <dgm:spPr/>
      <dgm:t>
        <a:bodyPr/>
        <a:lstStyle/>
        <a:p>
          <a:endParaRPr lang="en-US"/>
        </a:p>
      </dgm:t>
    </dgm:pt>
    <dgm:pt modelId="{FA204C88-1C88-4FCB-9C89-5CA59BC6EF5C}">
      <dgm:prSet/>
      <dgm:spPr/>
      <dgm:t>
        <a:bodyPr/>
        <a:lstStyle/>
        <a:p>
          <a:pPr>
            <a:lnSpc>
              <a:spcPct val="100000"/>
            </a:lnSpc>
          </a:pPr>
          <a:r>
            <a:rPr lang="nl-BE" dirty="0">
              <a:solidFill>
                <a:schemeClr val="bg2">
                  <a:lumMod val="50000"/>
                </a:schemeClr>
              </a:solidFill>
            </a:rPr>
            <a:t>Ingetekend LEKP 1.0 in 2022</a:t>
          </a:r>
          <a:endParaRPr lang="en-US" dirty="0">
            <a:solidFill>
              <a:schemeClr val="bg2">
                <a:lumMod val="50000"/>
              </a:schemeClr>
            </a:solidFill>
          </a:endParaRPr>
        </a:p>
      </dgm:t>
    </dgm:pt>
    <dgm:pt modelId="{322CBADD-0226-4410-8A20-E993F219AF3C}" type="parTrans" cxnId="{2CE5F073-EA65-4F4B-B3BF-17665032A506}">
      <dgm:prSet/>
      <dgm:spPr/>
      <dgm:t>
        <a:bodyPr/>
        <a:lstStyle/>
        <a:p>
          <a:endParaRPr lang="en-US"/>
        </a:p>
      </dgm:t>
    </dgm:pt>
    <dgm:pt modelId="{ED9DDDAA-DE5C-4A63-B1D6-C5F0E21D8094}" type="sibTrans" cxnId="{2CE5F073-EA65-4F4B-B3BF-17665032A506}">
      <dgm:prSet/>
      <dgm:spPr/>
      <dgm:t>
        <a:bodyPr/>
        <a:lstStyle/>
        <a:p>
          <a:endParaRPr lang="en-US"/>
        </a:p>
      </dgm:t>
    </dgm:pt>
    <dgm:pt modelId="{95A81E71-1031-4F4C-8EF3-FBBF9CF0C44B}">
      <dgm:prSet/>
      <dgm:spPr/>
      <dgm:t>
        <a:bodyPr/>
        <a:lstStyle/>
        <a:p>
          <a:pPr>
            <a:lnSpc>
              <a:spcPct val="100000"/>
            </a:lnSpc>
          </a:pPr>
          <a:r>
            <a:rPr lang="en-US" dirty="0" err="1">
              <a:solidFill>
                <a:schemeClr val="bg2">
                  <a:lumMod val="50000"/>
                </a:schemeClr>
              </a:solidFill>
            </a:rPr>
            <a:t>Niet</a:t>
          </a:r>
          <a:r>
            <a:rPr lang="en-US" dirty="0">
              <a:solidFill>
                <a:schemeClr val="bg2">
                  <a:lumMod val="50000"/>
                </a:schemeClr>
              </a:solidFill>
            </a:rPr>
            <a:t> </a:t>
          </a:r>
          <a:r>
            <a:rPr lang="en-US" dirty="0" err="1">
              <a:solidFill>
                <a:schemeClr val="bg2">
                  <a:lumMod val="50000"/>
                </a:schemeClr>
              </a:solidFill>
            </a:rPr>
            <a:t>ingetekend</a:t>
          </a:r>
          <a:r>
            <a:rPr lang="en-US" dirty="0">
              <a:solidFill>
                <a:schemeClr val="bg2">
                  <a:lumMod val="50000"/>
                </a:schemeClr>
              </a:solidFill>
            </a:rPr>
            <a:t> op LEKP 2.0 </a:t>
          </a:r>
          <a:r>
            <a:rPr lang="en-US" dirty="0" err="1">
              <a:solidFill>
                <a:schemeClr val="bg2">
                  <a:lumMod val="50000"/>
                </a:schemeClr>
              </a:solidFill>
            </a:rPr>
            <a:t>en</a:t>
          </a:r>
          <a:r>
            <a:rPr lang="en-US" dirty="0">
              <a:solidFill>
                <a:schemeClr val="bg2">
                  <a:lumMod val="50000"/>
                </a:schemeClr>
              </a:solidFill>
            </a:rPr>
            <a:t> 2.1</a:t>
          </a:r>
        </a:p>
      </dgm:t>
    </dgm:pt>
    <dgm:pt modelId="{64EAB34D-5460-457F-8592-BE0BCFA9B592}" type="parTrans" cxnId="{F8B6AD2A-C59E-4421-B5F6-862F8E7A3D86}">
      <dgm:prSet/>
      <dgm:spPr/>
      <dgm:t>
        <a:bodyPr/>
        <a:lstStyle/>
        <a:p>
          <a:endParaRPr lang="en-US"/>
        </a:p>
      </dgm:t>
    </dgm:pt>
    <dgm:pt modelId="{BB7765D6-72EF-44C4-B1F7-6F68F4E69DD3}" type="sibTrans" cxnId="{F8B6AD2A-C59E-4421-B5F6-862F8E7A3D86}">
      <dgm:prSet/>
      <dgm:spPr/>
      <dgm:t>
        <a:bodyPr/>
        <a:lstStyle/>
        <a:p>
          <a:endParaRPr lang="en-US"/>
        </a:p>
      </dgm:t>
    </dgm:pt>
    <dgm:pt modelId="{FCEBD08B-D218-4F47-AD15-DC0CD238AA0F}">
      <dgm:prSet/>
      <dgm:spPr/>
      <dgm:t>
        <a:bodyPr/>
        <a:lstStyle/>
        <a:p>
          <a:pPr>
            <a:lnSpc>
              <a:spcPct val="100000"/>
            </a:lnSpc>
          </a:pPr>
          <a:r>
            <a:rPr lang="nl-BE" dirty="0">
              <a:solidFill>
                <a:schemeClr val="bg2">
                  <a:lumMod val="50000"/>
                </a:schemeClr>
              </a:solidFill>
            </a:rPr>
            <a:t>Eerst resultaten afwachten</a:t>
          </a:r>
          <a:endParaRPr lang="en-US" dirty="0">
            <a:solidFill>
              <a:schemeClr val="bg2">
                <a:lumMod val="50000"/>
              </a:schemeClr>
            </a:solidFill>
          </a:endParaRPr>
        </a:p>
      </dgm:t>
    </dgm:pt>
    <dgm:pt modelId="{692045E8-A420-4C58-B6EC-BC7CB348FFB8}" type="parTrans" cxnId="{2542E44B-6760-4034-AF0A-6E81CC50FA44}">
      <dgm:prSet/>
      <dgm:spPr/>
      <dgm:t>
        <a:bodyPr/>
        <a:lstStyle/>
        <a:p>
          <a:endParaRPr lang="en-US"/>
        </a:p>
      </dgm:t>
    </dgm:pt>
    <dgm:pt modelId="{525BEC61-CB8C-494F-BCAA-D1B92AD27847}" type="sibTrans" cxnId="{2542E44B-6760-4034-AF0A-6E81CC50FA44}">
      <dgm:prSet/>
      <dgm:spPr/>
      <dgm:t>
        <a:bodyPr/>
        <a:lstStyle/>
        <a:p>
          <a:endParaRPr lang="en-US"/>
        </a:p>
      </dgm:t>
    </dgm:pt>
    <dgm:pt modelId="{50ACA43D-E5DC-40D2-8527-0B2A9C378721}">
      <dgm:prSet/>
      <dgm:spPr/>
      <dgm:t>
        <a:bodyPr/>
        <a:lstStyle/>
        <a:p>
          <a:pPr>
            <a:lnSpc>
              <a:spcPct val="100000"/>
            </a:lnSpc>
          </a:pPr>
          <a:r>
            <a:rPr lang="nl-BE" dirty="0"/>
            <a:t>1 maart 2023</a:t>
          </a:r>
          <a:endParaRPr lang="en-US" dirty="0"/>
        </a:p>
      </dgm:t>
    </dgm:pt>
    <dgm:pt modelId="{52BFFE19-3F78-46DC-9ADD-8B81AC1BA29D}" type="sibTrans" cxnId="{CACCF886-C048-4D11-804D-F5AFA2646E7E}">
      <dgm:prSet/>
      <dgm:spPr/>
      <dgm:t>
        <a:bodyPr/>
        <a:lstStyle/>
        <a:p>
          <a:endParaRPr lang="en-US"/>
        </a:p>
      </dgm:t>
    </dgm:pt>
    <dgm:pt modelId="{8EECCE70-A8D7-4E34-8B3A-A7F022BC5EB6}" type="parTrans" cxnId="{CACCF886-C048-4D11-804D-F5AFA2646E7E}">
      <dgm:prSet/>
      <dgm:spPr/>
      <dgm:t>
        <a:bodyPr/>
        <a:lstStyle/>
        <a:p>
          <a:endParaRPr lang="en-US"/>
        </a:p>
      </dgm:t>
    </dgm:pt>
    <dgm:pt modelId="{832ED911-EA68-47A7-BB7F-2571227BF506}">
      <dgm:prSet/>
      <dgm:spPr/>
      <dgm:t>
        <a:bodyPr/>
        <a:lstStyle/>
        <a:p>
          <a:pPr>
            <a:lnSpc>
              <a:spcPct val="100000"/>
            </a:lnSpc>
          </a:pPr>
          <a:r>
            <a:rPr lang="nl-BE" dirty="0"/>
            <a:t>Rapportage jaarlijks </a:t>
          </a:r>
          <a:endParaRPr lang="en-US" dirty="0"/>
        </a:p>
      </dgm:t>
    </dgm:pt>
    <dgm:pt modelId="{B0336678-D10A-4260-BC4C-CC2F70E2273F}" type="sibTrans" cxnId="{EBE1D4B0-83A8-49BA-A700-E8D066F9F573}">
      <dgm:prSet/>
      <dgm:spPr/>
      <dgm:t>
        <a:bodyPr/>
        <a:lstStyle/>
        <a:p>
          <a:endParaRPr lang="en-US"/>
        </a:p>
      </dgm:t>
    </dgm:pt>
    <dgm:pt modelId="{CECF409F-2E75-4D2E-9A0D-AE005177FAE9}" type="parTrans" cxnId="{EBE1D4B0-83A8-49BA-A700-E8D066F9F573}">
      <dgm:prSet/>
      <dgm:spPr/>
      <dgm:t>
        <a:bodyPr/>
        <a:lstStyle/>
        <a:p>
          <a:endParaRPr lang="en-US"/>
        </a:p>
      </dgm:t>
    </dgm:pt>
    <dgm:pt modelId="{6676B198-303D-45AF-BE93-C75A0C2A1483}" type="pres">
      <dgm:prSet presAssocID="{8B3136E8-A929-4A93-87C6-2E0E1AB0A727}" presName="root" presStyleCnt="0">
        <dgm:presLayoutVars>
          <dgm:dir/>
          <dgm:resizeHandles val="exact"/>
        </dgm:presLayoutVars>
      </dgm:prSet>
      <dgm:spPr/>
    </dgm:pt>
    <dgm:pt modelId="{DFB28371-0202-411E-86E4-AC93AF93F158}" type="pres">
      <dgm:prSet presAssocID="{FA204C88-1C88-4FCB-9C89-5CA59BC6EF5C}" presName="compNode" presStyleCnt="0"/>
      <dgm:spPr/>
    </dgm:pt>
    <dgm:pt modelId="{3AC759F2-6C6A-4151-AA72-4AC23ABF1498}" type="pres">
      <dgm:prSet presAssocID="{FA204C88-1C88-4FCB-9C89-5CA59BC6EF5C}" presName="bgRect" presStyleLbl="bgShp" presStyleIdx="0" presStyleCnt="3"/>
      <dgm:spPr/>
    </dgm:pt>
    <dgm:pt modelId="{E43DCA75-21CC-4BC6-9426-0F5E8535B5D2}" type="pres">
      <dgm:prSet presAssocID="{FA204C88-1C88-4FCB-9C89-5CA59BC6EF5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Vinkje"/>
        </a:ext>
      </dgm:extLst>
    </dgm:pt>
    <dgm:pt modelId="{EA8F27AE-42B0-4D3F-A562-0358747CF5FB}" type="pres">
      <dgm:prSet presAssocID="{FA204C88-1C88-4FCB-9C89-5CA59BC6EF5C}" presName="spaceRect" presStyleCnt="0"/>
      <dgm:spPr/>
    </dgm:pt>
    <dgm:pt modelId="{0E7068CD-834B-4384-8289-6DDA70B5795D}" type="pres">
      <dgm:prSet presAssocID="{FA204C88-1C88-4FCB-9C89-5CA59BC6EF5C}" presName="parTx" presStyleLbl="revTx" presStyleIdx="0" presStyleCnt="5">
        <dgm:presLayoutVars>
          <dgm:chMax val="0"/>
          <dgm:chPref val="0"/>
        </dgm:presLayoutVars>
      </dgm:prSet>
      <dgm:spPr/>
    </dgm:pt>
    <dgm:pt modelId="{E7BD07C6-5F59-4449-9972-5C6F3BA5F6B3}" type="pres">
      <dgm:prSet presAssocID="{ED9DDDAA-DE5C-4A63-B1D6-C5F0E21D8094}" presName="sibTrans" presStyleCnt="0"/>
      <dgm:spPr/>
    </dgm:pt>
    <dgm:pt modelId="{D482177B-28AA-4906-9FF5-40A57101FE84}" type="pres">
      <dgm:prSet presAssocID="{95A81E71-1031-4F4C-8EF3-FBBF9CF0C44B}" presName="compNode" presStyleCnt="0"/>
      <dgm:spPr/>
    </dgm:pt>
    <dgm:pt modelId="{68E16E73-C4B6-4D48-BDC6-CA9B7FAE52EE}" type="pres">
      <dgm:prSet presAssocID="{95A81E71-1031-4F4C-8EF3-FBBF9CF0C44B}" presName="bgRect" presStyleLbl="bgShp" presStyleIdx="1" presStyleCnt="3"/>
      <dgm:spPr/>
    </dgm:pt>
    <dgm:pt modelId="{8C5D78B9-9A7C-406F-A77B-0F938FB7C975}" type="pres">
      <dgm:prSet presAssocID="{95A81E71-1031-4F4C-8EF3-FBBF9CF0C44B}"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luiten met effen opvulling"/>
        </a:ext>
      </dgm:extLst>
    </dgm:pt>
    <dgm:pt modelId="{67040784-0AC7-4E50-AD1F-3157AFADB2C4}" type="pres">
      <dgm:prSet presAssocID="{95A81E71-1031-4F4C-8EF3-FBBF9CF0C44B}" presName="spaceRect" presStyleCnt="0"/>
      <dgm:spPr/>
    </dgm:pt>
    <dgm:pt modelId="{A7E039A3-1018-4A13-BFA8-D9103801EEBD}" type="pres">
      <dgm:prSet presAssocID="{95A81E71-1031-4F4C-8EF3-FBBF9CF0C44B}" presName="parTx" presStyleLbl="revTx" presStyleIdx="1" presStyleCnt="5">
        <dgm:presLayoutVars>
          <dgm:chMax val="0"/>
          <dgm:chPref val="0"/>
        </dgm:presLayoutVars>
      </dgm:prSet>
      <dgm:spPr/>
    </dgm:pt>
    <dgm:pt modelId="{517F721D-BE31-4FD3-AE23-93B3EB027BA3}" type="pres">
      <dgm:prSet presAssocID="{95A81E71-1031-4F4C-8EF3-FBBF9CF0C44B}" presName="desTx" presStyleLbl="revTx" presStyleIdx="2" presStyleCnt="5">
        <dgm:presLayoutVars/>
      </dgm:prSet>
      <dgm:spPr/>
    </dgm:pt>
    <dgm:pt modelId="{EE4F4401-8DC6-4FF5-8772-3ADD4A01612E}" type="pres">
      <dgm:prSet presAssocID="{BB7765D6-72EF-44C4-B1F7-6F68F4E69DD3}" presName="sibTrans" presStyleCnt="0"/>
      <dgm:spPr/>
    </dgm:pt>
    <dgm:pt modelId="{A59CF2A4-154F-434D-B3D3-85A6598B5A91}" type="pres">
      <dgm:prSet presAssocID="{832ED911-EA68-47A7-BB7F-2571227BF506}" presName="compNode" presStyleCnt="0"/>
      <dgm:spPr/>
    </dgm:pt>
    <dgm:pt modelId="{FD8279C1-F5B9-4DCE-A938-DAA188F80CB4}" type="pres">
      <dgm:prSet presAssocID="{832ED911-EA68-47A7-BB7F-2571227BF506}" presName="bgRect" presStyleLbl="bgShp" presStyleIdx="2" presStyleCnt="3"/>
      <dgm:spPr/>
    </dgm:pt>
    <dgm:pt modelId="{63A53AAA-734E-4EC9-93FD-0ADEC803E31D}" type="pres">
      <dgm:prSet presAssocID="{832ED911-EA68-47A7-BB7F-2571227BF50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r chart"/>
        </a:ext>
      </dgm:extLst>
    </dgm:pt>
    <dgm:pt modelId="{F68EEF1F-CAE7-4E83-8A80-25F49E5D44CE}" type="pres">
      <dgm:prSet presAssocID="{832ED911-EA68-47A7-BB7F-2571227BF506}" presName="spaceRect" presStyleCnt="0"/>
      <dgm:spPr/>
    </dgm:pt>
    <dgm:pt modelId="{E21FE224-DC82-4E2A-8B00-3506695C19AE}" type="pres">
      <dgm:prSet presAssocID="{832ED911-EA68-47A7-BB7F-2571227BF506}" presName="parTx" presStyleLbl="revTx" presStyleIdx="3" presStyleCnt="5">
        <dgm:presLayoutVars>
          <dgm:chMax val="0"/>
          <dgm:chPref val="0"/>
        </dgm:presLayoutVars>
      </dgm:prSet>
      <dgm:spPr/>
    </dgm:pt>
    <dgm:pt modelId="{BC762208-ABB1-43EF-AC9B-A7052F01902A}" type="pres">
      <dgm:prSet presAssocID="{832ED911-EA68-47A7-BB7F-2571227BF506}" presName="desTx" presStyleLbl="revTx" presStyleIdx="4" presStyleCnt="5">
        <dgm:presLayoutVars/>
      </dgm:prSet>
      <dgm:spPr/>
    </dgm:pt>
  </dgm:ptLst>
  <dgm:cxnLst>
    <dgm:cxn modelId="{56394B00-E0FB-49E4-A8D2-521395F4B575}" type="presOf" srcId="{832ED911-EA68-47A7-BB7F-2571227BF506}" destId="{E21FE224-DC82-4E2A-8B00-3506695C19AE}" srcOrd="0" destOrd="0" presId="urn:microsoft.com/office/officeart/2018/2/layout/IconVerticalSolidList"/>
    <dgm:cxn modelId="{F8B6AD2A-C59E-4421-B5F6-862F8E7A3D86}" srcId="{8B3136E8-A929-4A93-87C6-2E0E1AB0A727}" destId="{95A81E71-1031-4F4C-8EF3-FBBF9CF0C44B}" srcOrd="1" destOrd="0" parTransId="{64EAB34D-5460-457F-8592-BE0BCFA9B592}" sibTransId="{BB7765D6-72EF-44C4-B1F7-6F68F4E69DD3}"/>
    <dgm:cxn modelId="{511DF02F-09DE-424E-ADC2-A6CBEACA14F0}" type="presOf" srcId="{FA204C88-1C88-4FCB-9C89-5CA59BC6EF5C}" destId="{0E7068CD-834B-4384-8289-6DDA70B5795D}" srcOrd="0" destOrd="0" presId="urn:microsoft.com/office/officeart/2018/2/layout/IconVerticalSolidList"/>
    <dgm:cxn modelId="{A05AF931-8F23-402E-A764-6B89A692A96F}" type="presOf" srcId="{FCEBD08B-D218-4F47-AD15-DC0CD238AA0F}" destId="{517F721D-BE31-4FD3-AE23-93B3EB027BA3}" srcOrd="0" destOrd="0" presId="urn:microsoft.com/office/officeart/2018/2/layout/IconVerticalSolidList"/>
    <dgm:cxn modelId="{88C5565C-06FE-4EBE-998C-6112DE57B032}" type="presOf" srcId="{8B3136E8-A929-4A93-87C6-2E0E1AB0A727}" destId="{6676B198-303D-45AF-BE93-C75A0C2A1483}" srcOrd="0" destOrd="0" presId="urn:microsoft.com/office/officeart/2018/2/layout/IconVerticalSolidList"/>
    <dgm:cxn modelId="{2542E44B-6760-4034-AF0A-6E81CC50FA44}" srcId="{95A81E71-1031-4F4C-8EF3-FBBF9CF0C44B}" destId="{FCEBD08B-D218-4F47-AD15-DC0CD238AA0F}" srcOrd="0" destOrd="0" parTransId="{692045E8-A420-4C58-B6EC-BC7CB348FFB8}" sibTransId="{525BEC61-CB8C-494F-BCAA-D1B92AD27847}"/>
    <dgm:cxn modelId="{2CE5F073-EA65-4F4B-B3BF-17665032A506}" srcId="{8B3136E8-A929-4A93-87C6-2E0E1AB0A727}" destId="{FA204C88-1C88-4FCB-9C89-5CA59BC6EF5C}" srcOrd="0" destOrd="0" parTransId="{322CBADD-0226-4410-8A20-E993F219AF3C}" sibTransId="{ED9DDDAA-DE5C-4A63-B1D6-C5F0E21D8094}"/>
    <dgm:cxn modelId="{CACCF886-C048-4D11-804D-F5AFA2646E7E}" srcId="{832ED911-EA68-47A7-BB7F-2571227BF506}" destId="{50ACA43D-E5DC-40D2-8527-0B2A9C378721}" srcOrd="0" destOrd="0" parTransId="{8EECCE70-A8D7-4E34-8B3A-A7F022BC5EB6}" sibTransId="{52BFFE19-3F78-46DC-9ADD-8B81AC1BA29D}"/>
    <dgm:cxn modelId="{EBE1D4B0-83A8-49BA-A700-E8D066F9F573}" srcId="{8B3136E8-A929-4A93-87C6-2E0E1AB0A727}" destId="{832ED911-EA68-47A7-BB7F-2571227BF506}" srcOrd="2" destOrd="0" parTransId="{CECF409F-2E75-4D2E-9A0D-AE005177FAE9}" sibTransId="{B0336678-D10A-4260-BC4C-CC2F70E2273F}"/>
    <dgm:cxn modelId="{856DA3C4-D765-43EA-9196-6F4C9C85B74A}" type="presOf" srcId="{50ACA43D-E5DC-40D2-8527-0B2A9C378721}" destId="{BC762208-ABB1-43EF-AC9B-A7052F01902A}" srcOrd="0" destOrd="0" presId="urn:microsoft.com/office/officeart/2018/2/layout/IconVerticalSolidList"/>
    <dgm:cxn modelId="{9015D1DD-2231-4EDF-B749-652861346D78}" type="presOf" srcId="{95A81E71-1031-4F4C-8EF3-FBBF9CF0C44B}" destId="{A7E039A3-1018-4A13-BFA8-D9103801EEBD}" srcOrd="0" destOrd="0" presId="urn:microsoft.com/office/officeart/2018/2/layout/IconVerticalSolidList"/>
    <dgm:cxn modelId="{58412100-E764-44E2-8AE3-BD1B159A8ED5}" type="presParOf" srcId="{6676B198-303D-45AF-BE93-C75A0C2A1483}" destId="{DFB28371-0202-411E-86E4-AC93AF93F158}" srcOrd="0" destOrd="0" presId="urn:microsoft.com/office/officeart/2018/2/layout/IconVerticalSolidList"/>
    <dgm:cxn modelId="{01A8C4F3-F075-4C0B-8DDA-3088091C1EB0}" type="presParOf" srcId="{DFB28371-0202-411E-86E4-AC93AF93F158}" destId="{3AC759F2-6C6A-4151-AA72-4AC23ABF1498}" srcOrd="0" destOrd="0" presId="urn:microsoft.com/office/officeart/2018/2/layout/IconVerticalSolidList"/>
    <dgm:cxn modelId="{C4D459CA-34EE-4503-A305-86F6E7F6AF87}" type="presParOf" srcId="{DFB28371-0202-411E-86E4-AC93AF93F158}" destId="{E43DCA75-21CC-4BC6-9426-0F5E8535B5D2}" srcOrd="1" destOrd="0" presId="urn:microsoft.com/office/officeart/2018/2/layout/IconVerticalSolidList"/>
    <dgm:cxn modelId="{4264A1FB-DE99-4B12-8BE1-C12D1C6351A4}" type="presParOf" srcId="{DFB28371-0202-411E-86E4-AC93AF93F158}" destId="{EA8F27AE-42B0-4D3F-A562-0358747CF5FB}" srcOrd="2" destOrd="0" presId="urn:microsoft.com/office/officeart/2018/2/layout/IconVerticalSolidList"/>
    <dgm:cxn modelId="{BA6F0AE3-55F4-44F1-9DFE-784E06FCC9D8}" type="presParOf" srcId="{DFB28371-0202-411E-86E4-AC93AF93F158}" destId="{0E7068CD-834B-4384-8289-6DDA70B5795D}" srcOrd="3" destOrd="0" presId="urn:microsoft.com/office/officeart/2018/2/layout/IconVerticalSolidList"/>
    <dgm:cxn modelId="{EA685A5F-4345-412C-AA00-85DCA8A96B0B}" type="presParOf" srcId="{6676B198-303D-45AF-BE93-C75A0C2A1483}" destId="{E7BD07C6-5F59-4449-9972-5C6F3BA5F6B3}" srcOrd="1" destOrd="0" presId="urn:microsoft.com/office/officeart/2018/2/layout/IconVerticalSolidList"/>
    <dgm:cxn modelId="{50261961-64A3-45F4-90A4-9A96FD71EFDA}" type="presParOf" srcId="{6676B198-303D-45AF-BE93-C75A0C2A1483}" destId="{D482177B-28AA-4906-9FF5-40A57101FE84}" srcOrd="2" destOrd="0" presId="urn:microsoft.com/office/officeart/2018/2/layout/IconVerticalSolidList"/>
    <dgm:cxn modelId="{4C8D86EB-9B53-41DB-ACE2-42A6800E7824}" type="presParOf" srcId="{D482177B-28AA-4906-9FF5-40A57101FE84}" destId="{68E16E73-C4B6-4D48-BDC6-CA9B7FAE52EE}" srcOrd="0" destOrd="0" presId="urn:microsoft.com/office/officeart/2018/2/layout/IconVerticalSolidList"/>
    <dgm:cxn modelId="{ADAA9929-C90E-42F2-AE2A-5FD9C7B46BFD}" type="presParOf" srcId="{D482177B-28AA-4906-9FF5-40A57101FE84}" destId="{8C5D78B9-9A7C-406F-A77B-0F938FB7C975}" srcOrd="1" destOrd="0" presId="urn:microsoft.com/office/officeart/2018/2/layout/IconVerticalSolidList"/>
    <dgm:cxn modelId="{AF79C3A0-B425-446E-9763-A518CADF0B34}" type="presParOf" srcId="{D482177B-28AA-4906-9FF5-40A57101FE84}" destId="{67040784-0AC7-4E50-AD1F-3157AFADB2C4}" srcOrd="2" destOrd="0" presId="urn:microsoft.com/office/officeart/2018/2/layout/IconVerticalSolidList"/>
    <dgm:cxn modelId="{A442AF9D-4A6B-46C9-AE5F-4114E16E3ACD}" type="presParOf" srcId="{D482177B-28AA-4906-9FF5-40A57101FE84}" destId="{A7E039A3-1018-4A13-BFA8-D9103801EEBD}" srcOrd="3" destOrd="0" presId="urn:microsoft.com/office/officeart/2018/2/layout/IconVerticalSolidList"/>
    <dgm:cxn modelId="{B2336760-D09A-45B5-9CF8-E0613BF43F11}" type="presParOf" srcId="{D482177B-28AA-4906-9FF5-40A57101FE84}" destId="{517F721D-BE31-4FD3-AE23-93B3EB027BA3}" srcOrd="4" destOrd="0" presId="urn:microsoft.com/office/officeart/2018/2/layout/IconVerticalSolidList"/>
    <dgm:cxn modelId="{9FE7243C-ED16-4CBC-981A-B3DFF1C12E02}" type="presParOf" srcId="{6676B198-303D-45AF-BE93-C75A0C2A1483}" destId="{EE4F4401-8DC6-4FF5-8772-3ADD4A01612E}" srcOrd="3" destOrd="0" presId="urn:microsoft.com/office/officeart/2018/2/layout/IconVerticalSolidList"/>
    <dgm:cxn modelId="{6D017477-D06C-42D5-B7CC-E6ED79A1AC78}" type="presParOf" srcId="{6676B198-303D-45AF-BE93-C75A0C2A1483}" destId="{A59CF2A4-154F-434D-B3D3-85A6598B5A91}" srcOrd="4" destOrd="0" presId="urn:microsoft.com/office/officeart/2018/2/layout/IconVerticalSolidList"/>
    <dgm:cxn modelId="{1A47A41C-396A-4FD0-BDB3-E0381374068A}" type="presParOf" srcId="{A59CF2A4-154F-434D-B3D3-85A6598B5A91}" destId="{FD8279C1-F5B9-4DCE-A938-DAA188F80CB4}" srcOrd="0" destOrd="0" presId="urn:microsoft.com/office/officeart/2018/2/layout/IconVerticalSolidList"/>
    <dgm:cxn modelId="{2A6436BA-AB50-4D66-9AEA-2932654F4B4C}" type="presParOf" srcId="{A59CF2A4-154F-434D-B3D3-85A6598B5A91}" destId="{63A53AAA-734E-4EC9-93FD-0ADEC803E31D}" srcOrd="1" destOrd="0" presId="urn:microsoft.com/office/officeart/2018/2/layout/IconVerticalSolidList"/>
    <dgm:cxn modelId="{E96B8D83-F0FD-44D5-87B3-3F160078E9A1}" type="presParOf" srcId="{A59CF2A4-154F-434D-B3D3-85A6598B5A91}" destId="{F68EEF1F-CAE7-4E83-8A80-25F49E5D44CE}" srcOrd="2" destOrd="0" presId="urn:microsoft.com/office/officeart/2018/2/layout/IconVerticalSolidList"/>
    <dgm:cxn modelId="{59B4F88F-5693-4CE7-BF63-71CF48287BBB}" type="presParOf" srcId="{A59CF2A4-154F-434D-B3D3-85A6598B5A91}" destId="{E21FE224-DC82-4E2A-8B00-3506695C19AE}" srcOrd="3" destOrd="0" presId="urn:microsoft.com/office/officeart/2018/2/layout/IconVerticalSolidList"/>
    <dgm:cxn modelId="{0463EFB2-1D26-4CC3-B028-7D6A03F675DC}" type="presParOf" srcId="{A59CF2A4-154F-434D-B3D3-85A6598B5A91}" destId="{BC762208-ABB1-43EF-AC9B-A7052F01902A}" srcOrd="4" destOrd="0" presId="urn:microsoft.com/office/officeart/2018/2/layout/IconVerticalSoli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759F2-6C6A-4151-AA72-4AC23ABF1498}">
      <dsp:nvSpPr>
        <dsp:cNvPr id="0" name=""/>
        <dsp:cNvSpPr/>
      </dsp:nvSpPr>
      <dsp:spPr>
        <a:xfrm>
          <a:off x="0" y="449"/>
          <a:ext cx="5157787" cy="10524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3DCA75-21CC-4BC6-9426-0F5E8535B5D2}">
      <dsp:nvSpPr>
        <dsp:cNvPr id="0" name=""/>
        <dsp:cNvSpPr/>
      </dsp:nvSpPr>
      <dsp:spPr>
        <a:xfrm>
          <a:off x="318375" y="237258"/>
          <a:ext cx="578865" cy="5788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7068CD-834B-4384-8289-6DDA70B5795D}">
      <dsp:nvSpPr>
        <dsp:cNvPr id="0" name=""/>
        <dsp:cNvSpPr/>
      </dsp:nvSpPr>
      <dsp:spPr>
        <a:xfrm>
          <a:off x="1215617" y="449"/>
          <a:ext cx="3942169"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755650">
            <a:lnSpc>
              <a:spcPct val="100000"/>
            </a:lnSpc>
            <a:spcBef>
              <a:spcPct val="0"/>
            </a:spcBef>
            <a:spcAft>
              <a:spcPct val="35000"/>
            </a:spcAft>
            <a:buNone/>
          </a:pPr>
          <a:r>
            <a:rPr lang="nl-BE" sz="1700" kern="1200" dirty="0">
              <a:solidFill>
                <a:schemeClr val="bg2">
                  <a:lumMod val="50000"/>
                </a:schemeClr>
              </a:solidFill>
            </a:rPr>
            <a:t>Ingetekend in 2020</a:t>
          </a:r>
          <a:endParaRPr lang="en-US" sz="1700" kern="1200" dirty="0">
            <a:solidFill>
              <a:schemeClr val="bg2">
                <a:lumMod val="50000"/>
              </a:schemeClr>
            </a:solidFill>
          </a:endParaRPr>
        </a:p>
      </dsp:txBody>
      <dsp:txXfrm>
        <a:off x="1215617" y="449"/>
        <a:ext cx="3942169" cy="1052482"/>
      </dsp:txXfrm>
    </dsp:sp>
    <dsp:sp modelId="{68E16E73-C4B6-4D48-BDC6-CA9B7FAE52EE}">
      <dsp:nvSpPr>
        <dsp:cNvPr id="0" name=""/>
        <dsp:cNvSpPr/>
      </dsp:nvSpPr>
      <dsp:spPr>
        <a:xfrm>
          <a:off x="0" y="1316052"/>
          <a:ext cx="5157787" cy="10524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5D78B9-9A7C-406F-A77B-0F938FB7C975}">
      <dsp:nvSpPr>
        <dsp:cNvPr id="0" name=""/>
        <dsp:cNvSpPr/>
      </dsp:nvSpPr>
      <dsp:spPr>
        <a:xfrm>
          <a:off x="318375" y="1552861"/>
          <a:ext cx="578865" cy="57886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E039A3-1018-4A13-BFA8-D9103801EEBD}">
      <dsp:nvSpPr>
        <dsp:cNvPr id="0" name=""/>
        <dsp:cNvSpPr/>
      </dsp:nvSpPr>
      <dsp:spPr>
        <a:xfrm>
          <a:off x="1215617" y="1316052"/>
          <a:ext cx="2321004"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755650">
            <a:lnSpc>
              <a:spcPct val="100000"/>
            </a:lnSpc>
            <a:spcBef>
              <a:spcPct val="0"/>
            </a:spcBef>
            <a:spcAft>
              <a:spcPct val="35000"/>
            </a:spcAft>
            <a:buNone/>
          </a:pPr>
          <a:r>
            <a:rPr lang="nl-BE" sz="1700" kern="1200" dirty="0">
              <a:solidFill>
                <a:schemeClr val="bg2">
                  <a:lumMod val="50000"/>
                </a:schemeClr>
              </a:solidFill>
            </a:rPr>
            <a:t>Energie- en klimaatactieplan 2022-2030 (SECAP)</a:t>
          </a:r>
          <a:endParaRPr lang="en-US" sz="1700" kern="1200" dirty="0">
            <a:solidFill>
              <a:schemeClr val="bg2">
                <a:lumMod val="50000"/>
              </a:schemeClr>
            </a:solidFill>
          </a:endParaRPr>
        </a:p>
      </dsp:txBody>
      <dsp:txXfrm>
        <a:off x="1215617" y="1316052"/>
        <a:ext cx="2321004" cy="1052482"/>
      </dsp:txXfrm>
    </dsp:sp>
    <dsp:sp modelId="{517F721D-BE31-4FD3-AE23-93B3EB027BA3}">
      <dsp:nvSpPr>
        <dsp:cNvPr id="0" name=""/>
        <dsp:cNvSpPr/>
      </dsp:nvSpPr>
      <dsp:spPr>
        <a:xfrm>
          <a:off x="3536621" y="1316052"/>
          <a:ext cx="1621165"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577850">
            <a:lnSpc>
              <a:spcPct val="100000"/>
            </a:lnSpc>
            <a:spcBef>
              <a:spcPct val="0"/>
            </a:spcBef>
            <a:spcAft>
              <a:spcPct val="35000"/>
            </a:spcAft>
            <a:buNone/>
          </a:pPr>
          <a:r>
            <a:rPr lang="nl-BE" sz="1300" kern="1200" dirty="0">
              <a:solidFill>
                <a:schemeClr val="bg2">
                  <a:lumMod val="50000"/>
                </a:schemeClr>
              </a:solidFill>
            </a:rPr>
            <a:t>Goedgekeurd februari 2023</a:t>
          </a:r>
          <a:endParaRPr lang="en-US" sz="1300" kern="1200" dirty="0">
            <a:solidFill>
              <a:schemeClr val="bg2">
                <a:lumMod val="50000"/>
              </a:schemeClr>
            </a:solidFill>
          </a:endParaRPr>
        </a:p>
      </dsp:txBody>
      <dsp:txXfrm>
        <a:off x="3536621" y="1316052"/>
        <a:ext cx="1621165" cy="1052482"/>
      </dsp:txXfrm>
    </dsp:sp>
    <dsp:sp modelId="{FD8279C1-F5B9-4DCE-A938-DAA188F80CB4}">
      <dsp:nvSpPr>
        <dsp:cNvPr id="0" name=""/>
        <dsp:cNvSpPr/>
      </dsp:nvSpPr>
      <dsp:spPr>
        <a:xfrm>
          <a:off x="0" y="2631655"/>
          <a:ext cx="5157787" cy="10524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A53AAA-734E-4EC9-93FD-0ADEC803E31D}">
      <dsp:nvSpPr>
        <dsp:cNvPr id="0" name=""/>
        <dsp:cNvSpPr/>
      </dsp:nvSpPr>
      <dsp:spPr>
        <a:xfrm>
          <a:off x="318375" y="2868464"/>
          <a:ext cx="578865" cy="57886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1FE224-DC82-4E2A-8B00-3506695C19AE}">
      <dsp:nvSpPr>
        <dsp:cNvPr id="0" name=""/>
        <dsp:cNvSpPr/>
      </dsp:nvSpPr>
      <dsp:spPr>
        <a:xfrm>
          <a:off x="1215617" y="2631655"/>
          <a:ext cx="2321004"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755650">
            <a:lnSpc>
              <a:spcPct val="100000"/>
            </a:lnSpc>
            <a:spcBef>
              <a:spcPct val="0"/>
            </a:spcBef>
            <a:spcAft>
              <a:spcPct val="35000"/>
            </a:spcAft>
            <a:buNone/>
          </a:pPr>
          <a:r>
            <a:rPr lang="nl-BE" sz="1700" kern="1200" dirty="0"/>
            <a:t>Rapportage tweejaarlijks </a:t>
          </a:r>
          <a:endParaRPr lang="en-US" sz="1700" kern="1200" dirty="0"/>
        </a:p>
      </dsp:txBody>
      <dsp:txXfrm>
        <a:off x="1215617" y="2631655"/>
        <a:ext cx="2321004" cy="1052482"/>
      </dsp:txXfrm>
    </dsp:sp>
    <dsp:sp modelId="{BC762208-ABB1-43EF-AC9B-A7052F01902A}">
      <dsp:nvSpPr>
        <dsp:cNvPr id="0" name=""/>
        <dsp:cNvSpPr/>
      </dsp:nvSpPr>
      <dsp:spPr>
        <a:xfrm>
          <a:off x="3536621" y="2631655"/>
          <a:ext cx="1621165"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577850">
            <a:lnSpc>
              <a:spcPct val="100000"/>
            </a:lnSpc>
            <a:spcBef>
              <a:spcPct val="0"/>
            </a:spcBef>
            <a:spcAft>
              <a:spcPct val="35000"/>
            </a:spcAft>
            <a:buNone/>
          </a:pPr>
          <a:r>
            <a:rPr lang="en-US" sz="1300" kern="1200" dirty="0"/>
            <a:t>2025</a:t>
          </a:r>
        </a:p>
      </dsp:txBody>
      <dsp:txXfrm>
        <a:off x="3536621" y="2631655"/>
        <a:ext cx="1621165" cy="1052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759F2-6C6A-4151-AA72-4AC23ABF1498}">
      <dsp:nvSpPr>
        <dsp:cNvPr id="0" name=""/>
        <dsp:cNvSpPr/>
      </dsp:nvSpPr>
      <dsp:spPr>
        <a:xfrm>
          <a:off x="0" y="449"/>
          <a:ext cx="5157787" cy="1052482"/>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3DCA75-21CC-4BC6-9426-0F5E8535B5D2}">
      <dsp:nvSpPr>
        <dsp:cNvPr id="0" name=""/>
        <dsp:cNvSpPr/>
      </dsp:nvSpPr>
      <dsp:spPr>
        <a:xfrm>
          <a:off x="318375" y="237258"/>
          <a:ext cx="578865" cy="5788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E7068CD-834B-4384-8289-6DDA70B5795D}">
      <dsp:nvSpPr>
        <dsp:cNvPr id="0" name=""/>
        <dsp:cNvSpPr/>
      </dsp:nvSpPr>
      <dsp:spPr>
        <a:xfrm>
          <a:off x="1215617" y="449"/>
          <a:ext cx="3942169"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977900">
            <a:lnSpc>
              <a:spcPct val="100000"/>
            </a:lnSpc>
            <a:spcBef>
              <a:spcPct val="0"/>
            </a:spcBef>
            <a:spcAft>
              <a:spcPct val="35000"/>
            </a:spcAft>
            <a:buNone/>
          </a:pPr>
          <a:r>
            <a:rPr lang="nl-BE" sz="2200" kern="1200" dirty="0">
              <a:solidFill>
                <a:schemeClr val="bg2">
                  <a:lumMod val="50000"/>
                </a:schemeClr>
              </a:solidFill>
            </a:rPr>
            <a:t>Ingetekend LEKP 1.0 in 2022</a:t>
          </a:r>
          <a:endParaRPr lang="en-US" sz="2200" kern="1200" dirty="0">
            <a:solidFill>
              <a:schemeClr val="bg2">
                <a:lumMod val="50000"/>
              </a:schemeClr>
            </a:solidFill>
          </a:endParaRPr>
        </a:p>
      </dsp:txBody>
      <dsp:txXfrm>
        <a:off x="1215617" y="449"/>
        <a:ext cx="3942169" cy="1052482"/>
      </dsp:txXfrm>
    </dsp:sp>
    <dsp:sp modelId="{68E16E73-C4B6-4D48-BDC6-CA9B7FAE52EE}">
      <dsp:nvSpPr>
        <dsp:cNvPr id="0" name=""/>
        <dsp:cNvSpPr/>
      </dsp:nvSpPr>
      <dsp:spPr>
        <a:xfrm>
          <a:off x="0" y="1316052"/>
          <a:ext cx="5157787" cy="1052482"/>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5D78B9-9A7C-406F-A77B-0F938FB7C975}">
      <dsp:nvSpPr>
        <dsp:cNvPr id="0" name=""/>
        <dsp:cNvSpPr/>
      </dsp:nvSpPr>
      <dsp:spPr>
        <a:xfrm>
          <a:off x="318375" y="1552861"/>
          <a:ext cx="578865" cy="578865"/>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7E039A3-1018-4A13-BFA8-D9103801EEBD}">
      <dsp:nvSpPr>
        <dsp:cNvPr id="0" name=""/>
        <dsp:cNvSpPr/>
      </dsp:nvSpPr>
      <dsp:spPr>
        <a:xfrm>
          <a:off x="1215617" y="1316052"/>
          <a:ext cx="2321004"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977900">
            <a:lnSpc>
              <a:spcPct val="100000"/>
            </a:lnSpc>
            <a:spcBef>
              <a:spcPct val="0"/>
            </a:spcBef>
            <a:spcAft>
              <a:spcPct val="35000"/>
            </a:spcAft>
            <a:buNone/>
          </a:pPr>
          <a:r>
            <a:rPr lang="en-US" sz="2200" kern="1200" dirty="0" err="1">
              <a:solidFill>
                <a:schemeClr val="bg2">
                  <a:lumMod val="50000"/>
                </a:schemeClr>
              </a:solidFill>
            </a:rPr>
            <a:t>Niet</a:t>
          </a:r>
          <a:r>
            <a:rPr lang="en-US" sz="2200" kern="1200" dirty="0">
              <a:solidFill>
                <a:schemeClr val="bg2">
                  <a:lumMod val="50000"/>
                </a:schemeClr>
              </a:solidFill>
            </a:rPr>
            <a:t> </a:t>
          </a:r>
          <a:r>
            <a:rPr lang="en-US" sz="2200" kern="1200" dirty="0" err="1">
              <a:solidFill>
                <a:schemeClr val="bg2">
                  <a:lumMod val="50000"/>
                </a:schemeClr>
              </a:solidFill>
            </a:rPr>
            <a:t>ingetekend</a:t>
          </a:r>
          <a:r>
            <a:rPr lang="en-US" sz="2200" kern="1200" dirty="0">
              <a:solidFill>
                <a:schemeClr val="bg2">
                  <a:lumMod val="50000"/>
                </a:schemeClr>
              </a:solidFill>
            </a:rPr>
            <a:t> op LEKP 2.0 </a:t>
          </a:r>
          <a:r>
            <a:rPr lang="en-US" sz="2200" kern="1200" dirty="0" err="1">
              <a:solidFill>
                <a:schemeClr val="bg2">
                  <a:lumMod val="50000"/>
                </a:schemeClr>
              </a:solidFill>
            </a:rPr>
            <a:t>en</a:t>
          </a:r>
          <a:r>
            <a:rPr lang="en-US" sz="2200" kern="1200" dirty="0">
              <a:solidFill>
                <a:schemeClr val="bg2">
                  <a:lumMod val="50000"/>
                </a:schemeClr>
              </a:solidFill>
            </a:rPr>
            <a:t> 2.1</a:t>
          </a:r>
        </a:p>
      </dsp:txBody>
      <dsp:txXfrm>
        <a:off x="1215617" y="1316052"/>
        <a:ext cx="2321004" cy="1052482"/>
      </dsp:txXfrm>
    </dsp:sp>
    <dsp:sp modelId="{517F721D-BE31-4FD3-AE23-93B3EB027BA3}">
      <dsp:nvSpPr>
        <dsp:cNvPr id="0" name=""/>
        <dsp:cNvSpPr/>
      </dsp:nvSpPr>
      <dsp:spPr>
        <a:xfrm>
          <a:off x="3536621" y="1316052"/>
          <a:ext cx="1621165"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755650">
            <a:lnSpc>
              <a:spcPct val="100000"/>
            </a:lnSpc>
            <a:spcBef>
              <a:spcPct val="0"/>
            </a:spcBef>
            <a:spcAft>
              <a:spcPct val="35000"/>
            </a:spcAft>
            <a:buNone/>
          </a:pPr>
          <a:r>
            <a:rPr lang="nl-BE" sz="1700" kern="1200" dirty="0">
              <a:solidFill>
                <a:schemeClr val="bg2">
                  <a:lumMod val="50000"/>
                </a:schemeClr>
              </a:solidFill>
            </a:rPr>
            <a:t>Eerst resultaten afwachten</a:t>
          </a:r>
          <a:endParaRPr lang="en-US" sz="1700" kern="1200" dirty="0">
            <a:solidFill>
              <a:schemeClr val="bg2">
                <a:lumMod val="50000"/>
              </a:schemeClr>
            </a:solidFill>
          </a:endParaRPr>
        </a:p>
      </dsp:txBody>
      <dsp:txXfrm>
        <a:off x="3536621" y="1316052"/>
        <a:ext cx="1621165" cy="1052482"/>
      </dsp:txXfrm>
    </dsp:sp>
    <dsp:sp modelId="{FD8279C1-F5B9-4DCE-A938-DAA188F80CB4}">
      <dsp:nvSpPr>
        <dsp:cNvPr id="0" name=""/>
        <dsp:cNvSpPr/>
      </dsp:nvSpPr>
      <dsp:spPr>
        <a:xfrm>
          <a:off x="0" y="2631655"/>
          <a:ext cx="5157787" cy="1052482"/>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A53AAA-734E-4EC9-93FD-0ADEC803E31D}">
      <dsp:nvSpPr>
        <dsp:cNvPr id="0" name=""/>
        <dsp:cNvSpPr/>
      </dsp:nvSpPr>
      <dsp:spPr>
        <a:xfrm>
          <a:off x="318375" y="2868464"/>
          <a:ext cx="578865" cy="57886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21FE224-DC82-4E2A-8B00-3506695C19AE}">
      <dsp:nvSpPr>
        <dsp:cNvPr id="0" name=""/>
        <dsp:cNvSpPr/>
      </dsp:nvSpPr>
      <dsp:spPr>
        <a:xfrm>
          <a:off x="1215617" y="2631655"/>
          <a:ext cx="2321004"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977900">
            <a:lnSpc>
              <a:spcPct val="100000"/>
            </a:lnSpc>
            <a:spcBef>
              <a:spcPct val="0"/>
            </a:spcBef>
            <a:spcAft>
              <a:spcPct val="35000"/>
            </a:spcAft>
            <a:buNone/>
          </a:pPr>
          <a:r>
            <a:rPr lang="nl-BE" sz="2200" kern="1200" dirty="0"/>
            <a:t>Rapportage jaarlijks </a:t>
          </a:r>
          <a:endParaRPr lang="en-US" sz="2200" kern="1200" dirty="0"/>
        </a:p>
      </dsp:txBody>
      <dsp:txXfrm>
        <a:off x="1215617" y="2631655"/>
        <a:ext cx="2321004" cy="1052482"/>
      </dsp:txXfrm>
    </dsp:sp>
    <dsp:sp modelId="{BC762208-ABB1-43EF-AC9B-A7052F01902A}">
      <dsp:nvSpPr>
        <dsp:cNvPr id="0" name=""/>
        <dsp:cNvSpPr/>
      </dsp:nvSpPr>
      <dsp:spPr>
        <a:xfrm>
          <a:off x="3536621" y="2631655"/>
          <a:ext cx="1621165" cy="1052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388" tIns="111388" rIns="111388" bIns="111388" numCol="1" spcCol="1270" anchor="ctr" anchorCtr="0">
          <a:noAutofit/>
        </a:bodyPr>
        <a:lstStyle/>
        <a:p>
          <a:pPr marL="0" lvl="0" indent="0" algn="l" defTabSz="755650">
            <a:lnSpc>
              <a:spcPct val="100000"/>
            </a:lnSpc>
            <a:spcBef>
              <a:spcPct val="0"/>
            </a:spcBef>
            <a:spcAft>
              <a:spcPct val="35000"/>
            </a:spcAft>
            <a:buNone/>
          </a:pPr>
          <a:r>
            <a:rPr lang="nl-BE" sz="1700" kern="1200" dirty="0"/>
            <a:t>1 maart 2023</a:t>
          </a:r>
          <a:endParaRPr lang="en-US" sz="1700" kern="1200" dirty="0"/>
        </a:p>
      </dsp:txBody>
      <dsp:txXfrm>
        <a:off x="3536621" y="2631655"/>
        <a:ext cx="1621165" cy="105248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15E5012-07A5-413E-B92C-96DCEDB58A26}" type="datetimeFigureOut">
              <a:rPr lang="nl-BE" smtClean="0"/>
              <a:t>16/04/2025</a:t>
            </a:fld>
            <a:endParaRPr lang="nl-BE"/>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6F26275-A3F3-4FA3-88D7-FE894B0C7ED7}" type="slidenum">
              <a:rPr lang="nl-BE" smtClean="0"/>
              <a:t>‹nr.›</a:t>
            </a:fld>
            <a:endParaRPr lang="nl-BE"/>
          </a:p>
        </p:txBody>
      </p:sp>
    </p:spTree>
    <p:extLst>
      <p:ext uri="{BB962C8B-B14F-4D97-AF65-F5344CB8AC3E}">
        <p14:creationId xmlns:p14="http://schemas.microsoft.com/office/powerpoint/2010/main" val="2089644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56F26275-A3F3-4FA3-88D7-FE894B0C7ED7}" type="slidenum">
              <a:rPr lang="nl-BE" smtClean="0"/>
              <a:t>7</a:t>
            </a:fld>
            <a:endParaRPr lang="nl-BE"/>
          </a:p>
        </p:txBody>
      </p:sp>
    </p:spTree>
    <p:extLst>
      <p:ext uri="{BB962C8B-B14F-4D97-AF65-F5344CB8AC3E}">
        <p14:creationId xmlns:p14="http://schemas.microsoft.com/office/powerpoint/2010/main" val="3110858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56F26275-A3F3-4FA3-88D7-FE894B0C7ED7}" type="slidenum">
              <a:rPr lang="nl-BE" smtClean="0"/>
              <a:t>13</a:t>
            </a:fld>
            <a:endParaRPr lang="nl-BE"/>
          </a:p>
        </p:txBody>
      </p:sp>
    </p:spTree>
    <p:extLst>
      <p:ext uri="{BB962C8B-B14F-4D97-AF65-F5344CB8AC3E}">
        <p14:creationId xmlns:p14="http://schemas.microsoft.com/office/powerpoint/2010/main" val="878159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C4D56-77C1-714E-B13B-BBF475B5520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2987EA14-DEB7-454C-A223-9E37EAB387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D25A1C46-C920-D343-ABCA-7BDFB210FB75}"/>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5" name="Tijdelijke aanduiding voor voettekst 4">
            <a:extLst>
              <a:ext uri="{FF2B5EF4-FFF2-40B4-BE49-F238E27FC236}">
                <a16:creationId xmlns:a16="http://schemas.microsoft.com/office/drawing/2014/main" id="{A4880CB6-6906-4648-8E79-897D25C5EA8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A37DD95-39DD-A144-B3FF-007DDA5F711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35573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FA5CC-2A0F-1F4C-B108-ACFF7199325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35C7FA09-199C-A84A-BEAA-5317EEB8BA57}"/>
              </a:ext>
            </a:extLst>
          </p:cNvPr>
          <p:cNvSpPr>
            <a:spLocks noGrp="1"/>
          </p:cNvSpPr>
          <p:nvPr>
            <p:ph idx="1"/>
          </p:nvPr>
        </p:nvSpPr>
        <p:spPr/>
        <p:txBody>
          <a:body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FBDEE9A2-57E6-074F-B32E-DD286781A9A6}"/>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5" name="Tijdelijke aanduiding voor voettekst 4">
            <a:extLst>
              <a:ext uri="{FF2B5EF4-FFF2-40B4-BE49-F238E27FC236}">
                <a16:creationId xmlns:a16="http://schemas.microsoft.com/office/drawing/2014/main" id="{1B6616EC-07F4-8049-9018-F44A1245732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DF09C70-A34E-1E41-A65F-32F5AD6FAF6F}"/>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985735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BE5649-B059-904E-998F-8C798092ED3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77D4E8B-5D33-3448-9F08-3EDC22540B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0BE4F017-1595-304E-A200-59B0B7A21167}"/>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5" name="Tijdelijke aanduiding voor voettekst 4">
            <a:extLst>
              <a:ext uri="{FF2B5EF4-FFF2-40B4-BE49-F238E27FC236}">
                <a16:creationId xmlns:a16="http://schemas.microsoft.com/office/drawing/2014/main" id="{C93EEBE0-9DC9-8447-988E-F78A56C23DB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F9F39F20-7318-644B-A028-1235383EB6B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96332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DA9F03-B997-D244-99C7-A8F11A8B7C6C}"/>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BFD05A0-8D78-E847-AA85-B0028584AB90}"/>
              </a:ext>
            </a:extLst>
          </p:cNvPr>
          <p:cNvSpPr>
            <a:spLocks noGrp="1"/>
          </p:cNvSpPr>
          <p:nvPr>
            <p:ph sz="half" idx="1"/>
          </p:nvPr>
        </p:nvSpPr>
        <p:spPr>
          <a:xfrm>
            <a:off x="838200" y="1825625"/>
            <a:ext cx="5181600" cy="4351338"/>
          </a:xfrm>
        </p:spPr>
        <p:txBody>
          <a:bodyPr/>
          <a:lstStyle/>
          <a:p>
            <a:r>
              <a:rPr lang="nl-NL"/>
              <a:t>Tekststijl van het model bewerken
Tweede niveau
Derde niveau
Vierde niveau
Vijfde niveau</a:t>
            </a:r>
            <a:endParaRPr lang="nl-BE"/>
          </a:p>
        </p:txBody>
      </p:sp>
      <p:sp>
        <p:nvSpPr>
          <p:cNvPr id="4" name="Tijdelijke aanduiding voor inhoud 3">
            <a:extLst>
              <a:ext uri="{FF2B5EF4-FFF2-40B4-BE49-F238E27FC236}">
                <a16:creationId xmlns:a16="http://schemas.microsoft.com/office/drawing/2014/main" id="{1F9B36FD-DFDA-5548-A530-8FF0A637943A}"/>
              </a:ext>
            </a:extLst>
          </p:cNvPr>
          <p:cNvSpPr>
            <a:spLocks noGrp="1"/>
          </p:cNvSpPr>
          <p:nvPr>
            <p:ph sz="half" idx="2"/>
          </p:nvPr>
        </p:nvSpPr>
        <p:spPr>
          <a:xfrm>
            <a:off x="6172200" y="1825625"/>
            <a:ext cx="5181600" cy="4351338"/>
          </a:xfrm>
        </p:spPr>
        <p:txBody>
          <a:body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61C57AFE-6CC8-6747-865C-D96335A79FBA}"/>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6" name="Tijdelijke aanduiding voor voettekst 5">
            <a:extLst>
              <a:ext uri="{FF2B5EF4-FFF2-40B4-BE49-F238E27FC236}">
                <a16:creationId xmlns:a16="http://schemas.microsoft.com/office/drawing/2014/main" id="{A4A54689-DD09-3845-91B7-C8FA4872F2E1}"/>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3C58BC0-0EF8-4D49-848B-D471A82417D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30518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912BB-EB61-7D42-AAF6-99CD05BD8C22}"/>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07E12E16-8803-C446-9281-F2FF0F72A3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endParaRPr lang="nl-BE"/>
          </a:p>
        </p:txBody>
      </p:sp>
      <p:sp>
        <p:nvSpPr>
          <p:cNvPr id="4" name="Tijdelijke aanduiding voor inhoud 3">
            <a:extLst>
              <a:ext uri="{FF2B5EF4-FFF2-40B4-BE49-F238E27FC236}">
                <a16:creationId xmlns:a16="http://schemas.microsoft.com/office/drawing/2014/main" id="{B77A2ED5-15AB-1146-9DC6-FC548C4DB4A4}"/>
              </a:ext>
            </a:extLst>
          </p:cNvPr>
          <p:cNvSpPr>
            <a:spLocks noGrp="1"/>
          </p:cNvSpPr>
          <p:nvPr>
            <p:ph sz="half" idx="2"/>
          </p:nvPr>
        </p:nvSpPr>
        <p:spPr>
          <a:xfrm>
            <a:off x="839788" y="2505075"/>
            <a:ext cx="5157787" cy="3684588"/>
          </a:xfrm>
        </p:spPr>
        <p:txBody>
          <a:bodyPr/>
          <a:lstStyle/>
          <a:p>
            <a:r>
              <a:rPr lang="nl-NL"/>
              <a:t>Tekststijl van het model bewerken
Tweede niveau
Derde niveau
Vierde niveau
Vijfde niveau</a:t>
            </a:r>
            <a:endParaRPr lang="nl-BE"/>
          </a:p>
        </p:txBody>
      </p:sp>
      <p:sp>
        <p:nvSpPr>
          <p:cNvPr id="5" name="Tijdelijke aanduiding voor tekst 4">
            <a:extLst>
              <a:ext uri="{FF2B5EF4-FFF2-40B4-BE49-F238E27FC236}">
                <a16:creationId xmlns:a16="http://schemas.microsoft.com/office/drawing/2014/main" id="{423C9CA1-6AEE-B74A-AC2C-061B87ACBA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endParaRPr lang="nl-BE"/>
          </a:p>
        </p:txBody>
      </p:sp>
      <p:sp>
        <p:nvSpPr>
          <p:cNvPr id="6" name="Tijdelijke aanduiding voor inhoud 5">
            <a:extLst>
              <a:ext uri="{FF2B5EF4-FFF2-40B4-BE49-F238E27FC236}">
                <a16:creationId xmlns:a16="http://schemas.microsoft.com/office/drawing/2014/main" id="{6E24B1BC-7428-8743-85DE-BD5AFB36D99C}"/>
              </a:ext>
            </a:extLst>
          </p:cNvPr>
          <p:cNvSpPr>
            <a:spLocks noGrp="1"/>
          </p:cNvSpPr>
          <p:nvPr>
            <p:ph sz="quarter" idx="4"/>
          </p:nvPr>
        </p:nvSpPr>
        <p:spPr>
          <a:xfrm>
            <a:off x="6172200" y="2505075"/>
            <a:ext cx="5183188" cy="3684588"/>
          </a:xfrm>
        </p:spPr>
        <p:txBody>
          <a:bodyPr/>
          <a:lstStyle/>
          <a:p>
            <a:r>
              <a:rPr lang="nl-NL"/>
              <a:t>Tekststijl van het model bewerken
Tweede niveau
Derde niveau
Vierde niveau
Vijfde niveau</a:t>
            </a:r>
            <a:endParaRPr lang="nl-BE"/>
          </a:p>
        </p:txBody>
      </p:sp>
      <p:sp>
        <p:nvSpPr>
          <p:cNvPr id="7" name="Tijdelijke aanduiding voor datum 6">
            <a:extLst>
              <a:ext uri="{FF2B5EF4-FFF2-40B4-BE49-F238E27FC236}">
                <a16:creationId xmlns:a16="http://schemas.microsoft.com/office/drawing/2014/main" id="{FDBF0C3A-601E-5A47-BE80-1651DFD41BAC}"/>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8" name="Tijdelijke aanduiding voor voettekst 7">
            <a:extLst>
              <a:ext uri="{FF2B5EF4-FFF2-40B4-BE49-F238E27FC236}">
                <a16:creationId xmlns:a16="http://schemas.microsoft.com/office/drawing/2014/main" id="{2DACCE89-594D-A849-B4C9-1BE997A8024F}"/>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4FE8CEFE-C8DB-A64F-8E18-E66CB1170AC3}"/>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93782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A37A28-0586-CA49-8C25-B2E584B55DF0}"/>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D1169A3A-FC35-A645-A952-17AF98A167DE}"/>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4" name="Tijdelijke aanduiding voor voettekst 3">
            <a:extLst>
              <a:ext uri="{FF2B5EF4-FFF2-40B4-BE49-F238E27FC236}">
                <a16:creationId xmlns:a16="http://schemas.microsoft.com/office/drawing/2014/main" id="{9B7311D5-DA81-FD4B-A9A7-E07C74819021}"/>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62283179-2B08-C14D-9DCE-5361E0E70567}"/>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704151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E36975F-2865-8540-8378-F83DA611639C}"/>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3" name="Tijdelijke aanduiding voor voettekst 2">
            <a:extLst>
              <a:ext uri="{FF2B5EF4-FFF2-40B4-BE49-F238E27FC236}">
                <a16:creationId xmlns:a16="http://schemas.microsoft.com/office/drawing/2014/main" id="{F4F55B69-C53F-7148-ADC9-8B352EB56ACA}"/>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B4E63043-23C0-0343-8C5E-3C5D38F54BFE}"/>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47875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7DC6F0-C129-2A49-B6D6-2C9D4CD426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F673E79-DDDD-8946-A607-49C2316D58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endParaRPr lang="nl-BE"/>
          </a:p>
        </p:txBody>
      </p:sp>
      <p:sp>
        <p:nvSpPr>
          <p:cNvPr id="4" name="Tijdelijke aanduiding voor tekst 3">
            <a:extLst>
              <a:ext uri="{FF2B5EF4-FFF2-40B4-BE49-F238E27FC236}">
                <a16:creationId xmlns:a16="http://schemas.microsoft.com/office/drawing/2014/main" id="{CFC41F01-9820-0D4A-816B-4E642376C8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1304AF0A-0D7E-2740-B239-08FAD33E7544}"/>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6" name="Tijdelijke aanduiding voor voettekst 5">
            <a:extLst>
              <a:ext uri="{FF2B5EF4-FFF2-40B4-BE49-F238E27FC236}">
                <a16:creationId xmlns:a16="http://schemas.microsoft.com/office/drawing/2014/main" id="{18954E33-0681-874D-A6DA-FBABBEABC5F6}"/>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5B4980F6-21B1-2546-8505-A6244E6DBF11}"/>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82782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34115F-6D29-2A46-A50F-D969B525D14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EDCED9F7-8C55-AD47-9D33-C2BC7B9A3A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E46D5AE7-905B-1648-BD00-1C2AE770D0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8CCD9DEF-5347-EA44-8870-8E5D9EBCF773}"/>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6" name="Tijdelijke aanduiding voor voettekst 5">
            <a:extLst>
              <a:ext uri="{FF2B5EF4-FFF2-40B4-BE49-F238E27FC236}">
                <a16:creationId xmlns:a16="http://schemas.microsoft.com/office/drawing/2014/main" id="{78583057-4CC8-DA40-9C0D-7C7D3BBC76C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CCA58FF-4830-D642-8E4F-F66B4FFB2424}"/>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805197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288BC1-BB48-984A-9FB6-40EFA20B9ECF}"/>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AB8B0DC4-5707-A24B-9C9E-E25A2F45402E}"/>
              </a:ext>
            </a:extLst>
          </p:cNvPr>
          <p:cNvSpPr>
            <a:spLocks noGrp="1"/>
          </p:cNvSpPr>
          <p:nvPr>
            <p:ph type="body" orient="vert" idx="1"/>
          </p:nvPr>
        </p:nvSpPr>
        <p:spPr/>
        <p:txBody>
          <a:bodyPr vert="eaVert"/>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F71D1760-9913-0C42-8181-BA7B349758EA}"/>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5" name="Tijdelijke aanduiding voor voettekst 4">
            <a:extLst>
              <a:ext uri="{FF2B5EF4-FFF2-40B4-BE49-F238E27FC236}">
                <a16:creationId xmlns:a16="http://schemas.microsoft.com/office/drawing/2014/main" id="{3B8A399C-CB89-DF4D-B7E8-8841046CAF7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FFC0A72-C8AD-8343-A7AB-52B5F8963F78}"/>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85899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22B2E47-7BAD-C744-AEFB-5F43744D36E5}"/>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49B24598-58CD-A24F-A69A-71D89CF5750D}"/>
              </a:ext>
            </a:extLst>
          </p:cNvPr>
          <p:cNvSpPr>
            <a:spLocks noGrp="1"/>
          </p:cNvSpPr>
          <p:nvPr>
            <p:ph type="body" orient="vert" idx="1"/>
          </p:nvPr>
        </p:nvSpPr>
        <p:spPr>
          <a:xfrm>
            <a:off x="838200" y="365125"/>
            <a:ext cx="7734300" cy="5811838"/>
          </a:xfrm>
        </p:spPr>
        <p:txBody>
          <a:bodyPr vert="eaVert"/>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A66DC54A-6C12-ED4A-A88D-129645F5AF1A}"/>
              </a:ext>
            </a:extLst>
          </p:cNvPr>
          <p:cNvSpPr>
            <a:spLocks noGrp="1"/>
          </p:cNvSpPr>
          <p:nvPr>
            <p:ph type="dt" sz="half" idx="10"/>
          </p:nvPr>
        </p:nvSpPr>
        <p:spPr/>
        <p:txBody>
          <a:bodyPr/>
          <a:lstStyle/>
          <a:p>
            <a:fld id="{0EBF86D7-11B5-4747-A567-EDAE110C3032}" type="datetimeFigureOut">
              <a:rPr lang="nl-BE" smtClean="0"/>
              <a:t>16/04/2025</a:t>
            </a:fld>
            <a:endParaRPr lang="nl-BE"/>
          </a:p>
        </p:txBody>
      </p:sp>
      <p:sp>
        <p:nvSpPr>
          <p:cNvPr id="5" name="Tijdelijke aanduiding voor voettekst 4">
            <a:extLst>
              <a:ext uri="{FF2B5EF4-FFF2-40B4-BE49-F238E27FC236}">
                <a16:creationId xmlns:a16="http://schemas.microsoft.com/office/drawing/2014/main" id="{71B5925F-2DE6-1D45-B2BF-77EC03592941}"/>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6F7BF0D-9ABF-DC41-85DF-0771AA27FBF5}"/>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820354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0D4D344-8229-FC45-AC07-93BFBFA9D4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43C3FE0-9EA7-9146-BAB5-BF9F487DE3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C58911D1-E880-C043-B72E-63170AEEAC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BF86D7-11B5-4747-A567-EDAE110C3032}" type="datetimeFigureOut">
              <a:rPr lang="nl-BE" smtClean="0"/>
              <a:t>16/04/2025</a:t>
            </a:fld>
            <a:endParaRPr lang="nl-BE"/>
          </a:p>
        </p:txBody>
      </p:sp>
      <p:sp>
        <p:nvSpPr>
          <p:cNvPr id="5" name="Tijdelijke aanduiding voor voettekst 4">
            <a:extLst>
              <a:ext uri="{FF2B5EF4-FFF2-40B4-BE49-F238E27FC236}">
                <a16:creationId xmlns:a16="http://schemas.microsoft.com/office/drawing/2014/main" id="{5CDC5CE7-E7CD-5A4A-A3C5-384FB03AC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FA246464-3D85-B447-AD1A-C458706760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25661-D0F0-F244-9527-9ADC9D4496D0}" type="slidenum">
              <a:rPr lang="nl-BE" smtClean="0"/>
              <a:t>‹nr.›</a:t>
            </a:fld>
            <a:endParaRPr lang="nl-BE"/>
          </a:p>
        </p:txBody>
      </p:sp>
    </p:spTree>
    <p:extLst>
      <p:ext uri="{BB962C8B-B14F-4D97-AF65-F5344CB8AC3E}">
        <p14:creationId xmlns:p14="http://schemas.microsoft.com/office/powerpoint/2010/main" val="1445583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7.sv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1010651" y="3961816"/>
            <a:ext cx="6521117" cy="1777248"/>
          </a:xfrm>
        </p:spPr>
        <p:txBody>
          <a:bodyPr>
            <a:normAutofit fontScale="90000"/>
          </a:bodyPr>
          <a:lstStyle/>
          <a:p>
            <a:pPr algn="l"/>
            <a:r>
              <a:rPr lang="nl-BE" b="1" dirty="0">
                <a:solidFill>
                  <a:schemeClr val="bg1"/>
                </a:solidFill>
                <a:latin typeface="Scala Sans Offc" panose="020B0504030101020102" pitchFamily="34" charset="77"/>
              </a:rPr>
              <a:t>Lokaal Energie- en Klimaatpact (LEKP)</a:t>
            </a:r>
            <a:br>
              <a:rPr lang="nl-BE" b="1" dirty="0">
                <a:solidFill>
                  <a:schemeClr val="bg1"/>
                </a:solidFill>
                <a:latin typeface="Scala Sans Offc" panose="020B0504030101020102" pitchFamily="34" charset="77"/>
              </a:rPr>
            </a:br>
            <a:r>
              <a:rPr lang="nl-BE" b="1" dirty="0">
                <a:solidFill>
                  <a:schemeClr val="bg1"/>
                </a:solidFill>
                <a:latin typeface="Scala Sans Offc" panose="020B0504030101020102" pitchFamily="34" charset="77"/>
              </a:rPr>
              <a:t>rapportage 2024</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1179093" y="3338759"/>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9F6DEF23-8686-2942-A855-A5F6A7750BFB}"/>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AF1AB2F8-DBA6-6049-A8F3-177285A2C1A6}"/>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nl-BE" sz="30000" b="1" dirty="0">
              <a:solidFill>
                <a:schemeClr val="bg1"/>
              </a:solidFill>
              <a:latin typeface="Scala Sans Offc" panose="020B0504030101020102" pitchFamily="34" charset="77"/>
            </a:endParaRPr>
          </a:p>
        </p:txBody>
      </p:sp>
    </p:spTree>
    <p:extLst>
      <p:ext uri="{BB962C8B-B14F-4D97-AF65-F5344CB8AC3E}">
        <p14:creationId xmlns:p14="http://schemas.microsoft.com/office/powerpoint/2010/main" val="118691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title"/>
          </p:nvPr>
        </p:nvSpPr>
        <p:spPr/>
        <p:txBody>
          <a:bodyPr>
            <a:normAutofit/>
          </a:bodyPr>
          <a:lstStyle/>
          <a:p>
            <a:pPr algn="l"/>
            <a:r>
              <a:rPr lang="nl-BE" sz="4200" b="1" dirty="0">
                <a:solidFill>
                  <a:srgbClr val="DD6B18"/>
                </a:solidFill>
                <a:latin typeface="Scala Sans Offc" panose="020B0504030101020102" pitchFamily="34" charset="77"/>
              </a:rPr>
              <a:t>Energie en Klimaat</a:t>
            </a:r>
          </a:p>
        </p:txBody>
      </p:sp>
      <p:sp>
        <p:nvSpPr>
          <p:cNvPr id="3" name="Ondertitel 2">
            <a:extLst>
              <a:ext uri="{FF2B5EF4-FFF2-40B4-BE49-F238E27FC236}">
                <a16:creationId xmlns:a16="http://schemas.microsoft.com/office/drawing/2014/main" id="{B2C02E94-8DDE-8247-94E9-A930DB5E9CA5}"/>
              </a:ext>
            </a:extLst>
          </p:cNvPr>
          <p:cNvSpPr>
            <a:spLocks noGrp="1"/>
          </p:cNvSpPr>
          <p:nvPr>
            <p:ph type="body" idx="1"/>
          </p:nvPr>
        </p:nvSpPr>
        <p:spPr>
          <a:xfrm>
            <a:off x="836613" y="1720747"/>
            <a:ext cx="5157787" cy="424732"/>
          </a:xfrm>
        </p:spPr>
        <p:txBody>
          <a:bodyPr>
            <a:spAutoFit/>
          </a:bodyPr>
          <a:lstStyle/>
          <a:p>
            <a:pPr algn="ctr"/>
            <a:r>
              <a:rPr lang="nl-NL" dirty="0">
                <a:solidFill>
                  <a:schemeClr val="bg2">
                    <a:lumMod val="50000"/>
                  </a:schemeClr>
                </a:solidFill>
                <a:latin typeface="Scala Sans Offc" panose="020B0504030101020102" pitchFamily="34" charset="77"/>
              </a:rPr>
              <a:t>Burgemeestersconvenant 2030</a:t>
            </a:r>
          </a:p>
        </p:txBody>
      </p:sp>
      <p:sp>
        <p:nvSpPr>
          <p:cNvPr id="5" name="Tijdelijke aanduiding voor tekst 4">
            <a:extLst>
              <a:ext uri="{FF2B5EF4-FFF2-40B4-BE49-F238E27FC236}">
                <a16:creationId xmlns:a16="http://schemas.microsoft.com/office/drawing/2014/main" id="{1A0F7CD2-C90F-1F87-916D-687387A9B957}"/>
              </a:ext>
            </a:extLst>
          </p:cNvPr>
          <p:cNvSpPr>
            <a:spLocks noGrp="1"/>
          </p:cNvSpPr>
          <p:nvPr>
            <p:ph type="body" sz="quarter" idx="3"/>
          </p:nvPr>
        </p:nvSpPr>
        <p:spPr>
          <a:xfrm>
            <a:off x="6169025" y="1321567"/>
            <a:ext cx="5183188" cy="823912"/>
          </a:xfrm>
        </p:spPr>
        <p:txBody>
          <a:bodyPr/>
          <a:lstStyle/>
          <a:p>
            <a:pPr algn="ctr"/>
            <a:r>
              <a:rPr lang="nl-NL" dirty="0">
                <a:solidFill>
                  <a:schemeClr val="bg2">
                    <a:lumMod val="50000"/>
                  </a:schemeClr>
                </a:solidFill>
                <a:latin typeface="Scala Sans Offc" panose="020B0504030101020102" pitchFamily="34" charset="77"/>
              </a:rPr>
              <a:t>Lokaal Energie- en Klimaatpact (LEKP)</a:t>
            </a:r>
          </a:p>
        </p:txBody>
      </p:sp>
      <p:pic>
        <p:nvPicPr>
          <p:cNvPr id="7" name="Afbeelding 6">
            <a:extLst>
              <a:ext uri="{FF2B5EF4-FFF2-40B4-BE49-F238E27FC236}">
                <a16:creationId xmlns:a16="http://schemas.microsoft.com/office/drawing/2014/main" id="{470A36CE-1146-FC75-187F-2265CA1845C7}"/>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13" name="Tijdelijke aanduiding voor inhoud 3">
            <a:extLst>
              <a:ext uri="{FF2B5EF4-FFF2-40B4-BE49-F238E27FC236}">
                <a16:creationId xmlns:a16="http://schemas.microsoft.com/office/drawing/2014/main" id="{2ACB7DD1-5B6B-A7DF-CF31-F3DB6449640E}"/>
              </a:ext>
            </a:extLst>
          </p:cNvPr>
          <p:cNvGraphicFramePr>
            <a:graphicFrameLocks/>
          </p:cNvGraphicFramePr>
          <p:nvPr/>
        </p:nvGraphicFramePr>
        <p:xfrm>
          <a:off x="836612" y="2297879"/>
          <a:ext cx="5157787" cy="3684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Tijdelijke aanduiding voor inhoud 3">
            <a:extLst>
              <a:ext uri="{FF2B5EF4-FFF2-40B4-BE49-F238E27FC236}">
                <a16:creationId xmlns:a16="http://schemas.microsoft.com/office/drawing/2014/main" id="{825172AF-4585-DD52-F6AA-FE4E09911686}"/>
              </a:ext>
            </a:extLst>
          </p:cNvPr>
          <p:cNvGraphicFramePr>
            <a:graphicFrameLocks/>
          </p:cNvGraphicFramePr>
          <p:nvPr>
            <p:extLst>
              <p:ext uri="{D42A27DB-BD31-4B8C-83A1-F6EECF244321}">
                <p14:modId xmlns:p14="http://schemas.microsoft.com/office/powerpoint/2010/main" val="3376612567"/>
              </p:ext>
            </p:extLst>
          </p:nvPr>
        </p:nvGraphicFramePr>
        <p:xfrm>
          <a:off x="6299200" y="2297879"/>
          <a:ext cx="5157787" cy="36845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Rechthoek: afgeronde hoeken 3">
            <a:extLst>
              <a:ext uri="{FF2B5EF4-FFF2-40B4-BE49-F238E27FC236}">
                <a16:creationId xmlns:a16="http://schemas.microsoft.com/office/drawing/2014/main" id="{F1ACA672-2B8D-EF7B-3293-57631B917459}"/>
              </a:ext>
            </a:extLst>
          </p:cNvPr>
          <p:cNvSpPr/>
          <p:nvPr/>
        </p:nvSpPr>
        <p:spPr>
          <a:xfrm>
            <a:off x="836612" y="4932784"/>
            <a:ext cx="10653713" cy="1049683"/>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bg2">
                    <a:lumMod val="50000"/>
                  </a:schemeClr>
                </a:solidFill>
              </a:rPr>
              <a:t>Rapportage jaarlijks</a:t>
            </a:r>
            <a:endParaRPr lang="nl-BE" dirty="0">
              <a:solidFill>
                <a:schemeClr val="bg2">
                  <a:lumMod val="50000"/>
                </a:schemeClr>
              </a:solidFill>
            </a:endParaRPr>
          </a:p>
        </p:txBody>
      </p:sp>
      <p:sp>
        <p:nvSpPr>
          <p:cNvPr id="6" name="Rechthoek 5" descr="Bar chart">
            <a:extLst>
              <a:ext uri="{FF2B5EF4-FFF2-40B4-BE49-F238E27FC236}">
                <a16:creationId xmlns:a16="http://schemas.microsoft.com/office/drawing/2014/main" id="{28D3D6E3-C95C-76AC-EAE1-CD59E2C586A0}"/>
              </a:ext>
            </a:extLst>
          </p:cNvPr>
          <p:cNvSpPr/>
          <p:nvPr/>
        </p:nvSpPr>
        <p:spPr>
          <a:xfrm>
            <a:off x="1159920" y="5168192"/>
            <a:ext cx="578865" cy="578865"/>
          </a:xfrm>
          <a:prstGeom prst="rect">
            <a:avLst/>
          </a:prstGeom>
          <a: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nl-BE"/>
          </a:p>
        </p:txBody>
      </p:sp>
    </p:spTree>
    <p:extLst>
      <p:ext uri="{BB962C8B-B14F-4D97-AF65-F5344CB8AC3E}">
        <p14:creationId xmlns:p14="http://schemas.microsoft.com/office/powerpoint/2010/main" val="4226191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NL" sz="2400" b="1" dirty="0">
                <a:solidFill>
                  <a:srgbClr val="DD6B18"/>
                </a:solidFill>
                <a:latin typeface="Scala Sans Offc" panose="020B0504030101020102" pitchFamily="34" charset="77"/>
              </a:rPr>
              <a:t>L</a:t>
            </a:r>
            <a:r>
              <a:rPr lang="nl-BE" sz="2400" b="1" dirty="0" err="1">
                <a:solidFill>
                  <a:srgbClr val="DD6B18"/>
                </a:solidFill>
                <a:latin typeface="Scala Sans Offc" panose="020B0504030101020102" pitchFamily="34" charset="77"/>
              </a:rPr>
              <a:t>okaal</a:t>
            </a:r>
            <a:r>
              <a:rPr lang="nl-BE" sz="2400" b="1" dirty="0">
                <a:solidFill>
                  <a:srgbClr val="DD6B18"/>
                </a:solidFill>
                <a:latin typeface="Scala Sans Offc" panose="020B0504030101020102" pitchFamily="34" charset="77"/>
              </a:rPr>
              <a:t> Energie- en Klimaatpact (LEKP) - doelstellingen</a:t>
            </a:r>
          </a:p>
        </p:txBody>
      </p:sp>
      <p:sp>
        <p:nvSpPr>
          <p:cNvPr id="3" name="Ondertitel 2">
            <a:extLst>
              <a:ext uri="{FF2B5EF4-FFF2-40B4-BE49-F238E27FC236}">
                <a16:creationId xmlns:a16="http://schemas.microsoft.com/office/drawing/2014/main" id="{B2C02E94-8DDE-8247-94E9-A930DB5E9CA5}"/>
              </a:ext>
            </a:extLst>
          </p:cNvPr>
          <p:cNvSpPr>
            <a:spLocks noGrp="1"/>
          </p:cNvSpPr>
          <p:nvPr>
            <p:ph type="subTitle" idx="1"/>
          </p:nvPr>
        </p:nvSpPr>
        <p:spPr>
          <a:xfrm>
            <a:off x="661736" y="1579156"/>
            <a:ext cx="10294131" cy="5031121"/>
          </a:xfrm>
        </p:spPr>
        <p:txBody>
          <a:bodyPr wrap="square">
            <a:spAutoFit/>
          </a:bodyPr>
          <a:lstStyle/>
          <a:p>
            <a:pPr marL="342900" indent="-342900" algn="l">
              <a:buFont typeface="Arial" panose="020B0604020202020204" pitchFamily="34" charset="0"/>
              <a:buChar char="•"/>
            </a:pPr>
            <a:r>
              <a:rPr lang="nl-NL" dirty="0">
                <a:solidFill>
                  <a:schemeClr val="bg2">
                    <a:lumMod val="50000"/>
                  </a:schemeClr>
                </a:solidFill>
                <a:latin typeface="Scala Sans Offc" panose="020B0504030101020102" pitchFamily="34" charset="77"/>
              </a:rPr>
              <a:t>Burgemeestersconvenant 2030 ondertekenen</a:t>
            </a:r>
          </a:p>
          <a:p>
            <a:pPr marL="342900" indent="-342900" algn="l">
              <a:buFont typeface="Arial" panose="020B0604020202020204" pitchFamily="34" charset="0"/>
              <a:buChar char="•"/>
            </a:pPr>
            <a:r>
              <a:rPr lang="nl-NL" dirty="0">
                <a:solidFill>
                  <a:schemeClr val="bg2">
                    <a:lumMod val="50000"/>
                  </a:schemeClr>
                </a:solidFill>
                <a:latin typeface="Scala Sans Offc" panose="020B0504030101020102" pitchFamily="34" charset="77"/>
              </a:rPr>
              <a:t>In lokaal patrimonium reductie van:</a:t>
            </a:r>
          </a:p>
          <a:p>
            <a:pPr marL="342900" indent="-342900" algn="l">
              <a:buFont typeface="Arial" panose="020B0604020202020204" pitchFamily="34" charset="0"/>
              <a:buChar char="•"/>
            </a:pPr>
            <a:endParaRPr lang="nl-NL" dirty="0">
              <a:solidFill>
                <a:schemeClr val="bg2">
                  <a:lumMod val="50000"/>
                </a:schemeClr>
              </a:solidFill>
              <a:latin typeface="Scala Sans Offc" panose="020B0504030101020102" pitchFamily="34" charset="77"/>
            </a:endParaRPr>
          </a:p>
          <a:p>
            <a:pPr marL="342900" indent="-342900" algn="l">
              <a:buFont typeface="Arial" panose="020B0604020202020204" pitchFamily="34" charset="0"/>
              <a:buChar char="•"/>
            </a:pPr>
            <a:endParaRPr lang="nl-NL" dirty="0">
              <a:solidFill>
                <a:schemeClr val="bg2">
                  <a:lumMod val="50000"/>
                </a:schemeClr>
              </a:solidFill>
              <a:latin typeface="Scala Sans Offc" panose="020B0504030101020102" pitchFamily="34" charset="77"/>
            </a:endParaRPr>
          </a:p>
          <a:p>
            <a:pPr marL="342900" indent="-342900" algn="l">
              <a:buFont typeface="Arial" panose="020B0604020202020204" pitchFamily="34" charset="0"/>
              <a:buChar char="•"/>
            </a:pPr>
            <a:endParaRPr lang="nl-NL" dirty="0">
              <a:solidFill>
                <a:schemeClr val="bg2">
                  <a:lumMod val="50000"/>
                </a:schemeClr>
              </a:solidFill>
              <a:latin typeface="Scala Sans Offc" panose="020B0504030101020102" pitchFamily="34" charset="77"/>
            </a:endParaRPr>
          </a:p>
          <a:p>
            <a:pPr marL="342900" indent="-342900" algn="l">
              <a:buFont typeface="Arial" panose="020B0604020202020204" pitchFamily="34" charset="0"/>
              <a:buChar char="•"/>
            </a:pPr>
            <a:endParaRPr lang="nl-NL" dirty="0">
              <a:solidFill>
                <a:schemeClr val="bg2">
                  <a:lumMod val="50000"/>
                </a:schemeClr>
              </a:solidFill>
              <a:latin typeface="Scala Sans Offc" panose="020B0504030101020102" pitchFamily="34" charset="77"/>
            </a:endParaRPr>
          </a:p>
          <a:p>
            <a:pPr marL="342900" indent="-342900" algn="l">
              <a:buFont typeface="Arial" panose="020B0604020202020204" pitchFamily="34" charset="0"/>
              <a:buChar char="•"/>
            </a:pPr>
            <a:endParaRPr lang="nl-NL" dirty="0">
              <a:solidFill>
                <a:schemeClr val="bg2">
                  <a:lumMod val="50000"/>
                </a:schemeClr>
              </a:solidFill>
              <a:latin typeface="Scala Sans Offc" panose="020B0504030101020102" pitchFamily="34" charset="77"/>
            </a:endParaRPr>
          </a:p>
          <a:p>
            <a:pPr marL="342900" indent="-342900" algn="l">
              <a:buFont typeface="Arial" panose="020B0604020202020204" pitchFamily="34" charset="0"/>
              <a:buChar char="•"/>
            </a:pPr>
            <a:r>
              <a:rPr lang="nl-NL" dirty="0">
                <a:solidFill>
                  <a:schemeClr val="bg2">
                    <a:lumMod val="50000"/>
                  </a:schemeClr>
                </a:solidFill>
                <a:latin typeface="Scala Sans Offc" panose="020B0504030101020102" pitchFamily="34" charset="77"/>
              </a:rPr>
              <a:t>Geen heffing op hernieuwbare energie</a:t>
            </a:r>
          </a:p>
          <a:p>
            <a:pPr marL="342900" indent="-342900" algn="l">
              <a:buFont typeface="Arial" panose="020B0604020202020204" pitchFamily="34" charset="0"/>
              <a:buChar char="•"/>
            </a:pPr>
            <a:r>
              <a:rPr lang="nl-NL" dirty="0">
                <a:solidFill>
                  <a:schemeClr val="bg2">
                    <a:lumMod val="50000"/>
                  </a:schemeClr>
                </a:solidFill>
                <a:latin typeface="Scala Sans Offc" panose="020B0504030101020102" pitchFamily="34" charset="77"/>
              </a:rPr>
              <a:t>Lokaal warmte- en sloopbeleid</a:t>
            </a:r>
          </a:p>
          <a:p>
            <a:pPr marL="342900" indent="-342900" algn="l">
              <a:buFont typeface="Arial" panose="020B0604020202020204" pitchFamily="34" charset="0"/>
              <a:buChar char="•"/>
            </a:pPr>
            <a:r>
              <a:rPr lang="nl-NL" dirty="0">
                <a:solidFill>
                  <a:schemeClr val="bg2">
                    <a:lumMod val="50000"/>
                  </a:schemeClr>
                </a:solidFill>
                <a:latin typeface="Scala Sans Offc" panose="020B0504030101020102" pitchFamily="34" charset="77"/>
              </a:rPr>
              <a:t>Inzetten op 4 werven</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4">
            <a:extLst>
              <a:ext uri="{FF2B5EF4-FFF2-40B4-BE49-F238E27FC236}">
                <a16:creationId xmlns:a16="http://schemas.microsoft.com/office/drawing/2014/main" id="{E9379E82-5254-9292-1DF8-B6F2A8F93756}"/>
              </a:ext>
            </a:extLst>
          </p:cNvPr>
          <p:cNvGraphicFramePr>
            <a:graphicFrameLocks noGrp="1"/>
          </p:cNvGraphicFramePr>
          <p:nvPr>
            <p:extLst>
              <p:ext uri="{D42A27DB-BD31-4B8C-83A1-F6EECF244321}">
                <p14:modId xmlns:p14="http://schemas.microsoft.com/office/powerpoint/2010/main" val="3057805595"/>
              </p:ext>
            </p:extLst>
          </p:nvPr>
        </p:nvGraphicFramePr>
        <p:xfrm>
          <a:off x="1329184" y="2542246"/>
          <a:ext cx="8128000" cy="2026920"/>
        </p:xfrm>
        <a:graphic>
          <a:graphicData uri="http://schemas.openxmlformats.org/drawingml/2006/table">
            <a:tbl>
              <a:tblPr firstRow="1" bandRow="1">
                <a:tableStyleId>{72833802-FEF1-4C79-8D5D-14CF1EAF98D9}</a:tableStyleId>
              </a:tblPr>
              <a:tblGrid>
                <a:gridCol w="4064000">
                  <a:extLst>
                    <a:ext uri="{9D8B030D-6E8A-4147-A177-3AD203B41FA5}">
                      <a16:colId xmlns:a16="http://schemas.microsoft.com/office/drawing/2014/main" val="2234702470"/>
                    </a:ext>
                  </a:extLst>
                </a:gridCol>
                <a:gridCol w="4064000">
                  <a:extLst>
                    <a:ext uri="{9D8B030D-6E8A-4147-A177-3AD203B41FA5}">
                      <a16:colId xmlns:a16="http://schemas.microsoft.com/office/drawing/2014/main" val="2945362204"/>
                    </a:ext>
                  </a:extLst>
                </a:gridCol>
              </a:tblGrid>
              <a:tr h="370840">
                <a:tc>
                  <a:txBody>
                    <a:bodyPr/>
                    <a:lstStyle/>
                    <a:p>
                      <a:endParaRPr lang="nl-BE" dirty="0"/>
                    </a:p>
                  </a:txBody>
                  <a:tcPr/>
                </a:tc>
                <a:tc>
                  <a:txBody>
                    <a:bodyPr/>
                    <a:lstStyle/>
                    <a:p>
                      <a:r>
                        <a:rPr lang="nl-NL" dirty="0"/>
                        <a:t>Reductie</a:t>
                      </a:r>
                      <a:endParaRPr lang="nl-BE" dirty="0"/>
                    </a:p>
                  </a:txBody>
                  <a:tcPr/>
                </a:tc>
                <a:extLst>
                  <a:ext uri="{0D108BD9-81ED-4DB2-BD59-A6C34878D82A}">
                    <a16:rowId xmlns:a16="http://schemas.microsoft.com/office/drawing/2014/main" val="1392070340"/>
                  </a:ext>
                </a:extLst>
              </a:tr>
              <a:tr h="370840">
                <a:tc>
                  <a:txBody>
                    <a:bodyPr/>
                    <a:lstStyle/>
                    <a:p>
                      <a:r>
                        <a:rPr lang="nl-NL" sz="1800" dirty="0">
                          <a:solidFill>
                            <a:schemeClr val="bg2">
                              <a:lumMod val="50000"/>
                            </a:schemeClr>
                          </a:solidFill>
                        </a:rPr>
                        <a:t>Energieverbruik</a:t>
                      </a:r>
                      <a:endParaRPr lang="nl-BE" dirty="0"/>
                    </a:p>
                  </a:txBody>
                  <a:tcPr/>
                </a:tc>
                <a:tc>
                  <a:txBody>
                    <a:bodyPr/>
                    <a:lstStyle/>
                    <a:p>
                      <a:r>
                        <a:rPr lang="nl-NL" sz="1800" dirty="0">
                          <a:solidFill>
                            <a:schemeClr val="bg2">
                              <a:lumMod val="50000"/>
                            </a:schemeClr>
                          </a:solidFill>
                        </a:rPr>
                        <a:t>jaarlijks 2,09%</a:t>
                      </a:r>
                      <a:endParaRPr lang="nl-BE" dirty="0"/>
                    </a:p>
                  </a:txBody>
                  <a:tcPr/>
                </a:tc>
                <a:extLst>
                  <a:ext uri="{0D108BD9-81ED-4DB2-BD59-A6C34878D82A}">
                    <a16:rowId xmlns:a16="http://schemas.microsoft.com/office/drawing/2014/main" val="448778783"/>
                  </a:ext>
                </a:extLst>
              </a:tr>
              <a:tr h="370840">
                <a:tc>
                  <a:txBody>
                    <a:bodyPr/>
                    <a:lstStyle/>
                    <a:p>
                      <a:r>
                        <a:rPr lang="nl-NL" sz="1800" dirty="0">
                          <a:solidFill>
                            <a:schemeClr val="bg2">
                              <a:lumMod val="50000"/>
                            </a:schemeClr>
                          </a:solidFill>
                        </a:rPr>
                        <a:t>CO</a:t>
                      </a:r>
                      <a:r>
                        <a:rPr lang="nl-NL" sz="1800" baseline="-25000" dirty="0">
                          <a:solidFill>
                            <a:schemeClr val="bg2">
                              <a:lumMod val="50000"/>
                            </a:schemeClr>
                          </a:solidFill>
                        </a:rPr>
                        <a:t>2</a:t>
                      </a:r>
                      <a:r>
                        <a:rPr lang="nl-NL" sz="1800" dirty="0">
                          <a:solidFill>
                            <a:schemeClr val="bg2">
                              <a:lumMod val="50000"/>
                            </a:schemeClr>
                          </a:solidFill>
                        </a:rPr>
                        <a:t>-uitstoot</a:t>
                      </a:r>
                      <a:endParaRPr lang="nl-BE" dirty="0"/>
                    </a:p>
                  </a:txBody>
                  <a:tcPr/>
                </a:tc>
                <a:tc>
                  <a:txBody>
                    <a:bodyPr/>
                    <a:lstStyle/>
                    <a:p>
                      <a:r>
                        <a:rPr lang="nl-NL" sz="1800" dirty="0">
                          <a:solidFill>
                            <a:schemeClr val="bg2">
                              <a:lumMod val="50000"/>
                            </a:schemeClr>
                          </a:solidFill>
                        </a:rPr>
                        <a:t>40% in 2030 t.o.v. 2015</a:t>
                      </a:r>
                    </a:p>
                    <a:p>
                      <a:r>
                        <a:rPr lang="nl-NL" sz="1800" dirty="0">
                          <a:solidFill>
                            <a:schemeClr val="bg2">
                              <a:lumMod val="50000"/>
                            </a:schemeClr>
                          </a:solidFill>
                        </a:rPr>
                        <a:t>herrekend naar 29,3% t.o.v. referentiejaar 2019</a:t>
                      </a:r>
                      <a:endParaRPr lang="nl-BE" dirty="0"/>
                    </a:p>
                  </a:txBody>
                  <a:tcPr/>
                </a:tc>
                <a:extLst>
                  <a:ext uri="{0D108BD9-81ED-4DB2-BD59-A6C34878D82A}">
                    <a16:rowId xmlns:a16="http://schemas.microsoft.com/office/drawing/2014/main" val="1570203121"/>
                  </a:ext>
                </a:extLst>
              </a:tr>
              <a:tr h="370840">
                <a:tc>
                  <a:txBody>
                    <a:bodyPr/>
                    <a:lstStyle/>
                    <a:p>
                      <a:r>
                        <a:rPr lang="nl-NL" sz="1800" dirty="0" err="1">
                          <a:solidFill>
                            <a:schemeClr val="bg2">
                              <a:lumMod val="50000"/>
                            </a:schemeClr>
                          </a:solidFill>
                        </a:rPr>
                        <a:t>LED-verlichting</a:t>
                      </a:r>
                      <a:endParaRPr lang="nl-BE" dirty="0"/>
                    </a:p>
                  </a:txBody>
                  <a:tcPr/>
                </a:tc>
                <a:tc>
                  <a:txBody>
                    <a:bodyPr/>
                    <a:lstStyle/>
                    <a:p>
                      <a:r>
                        <a:rPr lang="nl-NL" sz="1800" dirty="0">
                          <a:solidFill>
                            <a:schemeClr val="bg2">
                              <a:lumMod val="50000"/>
                            </a:schemeClr>
                          </a:solidFill>
                        </a:rPr>
                        <a:t>100% tegen 2030</a:t>
                      </a:r>
                      <a:endParaRPr lang="nl-BE" dirty="0"/>
                    </a:p>
                  </a:txBody>
                  <a:tcPr/>
                </a:tc>
                <a:extLst>
                  <a:ext uri="{0D108BD9-81ED-4DB2-BD59-A6C34878D82A}">
                    <a16:rowId xmlns:a16="http://schemas.microsoft.com/office/drawing/2014/main" val="3056861324"/>
                  </a:ext>
                </a:extLst>
              </a:tr>
            </a:tbl>
          </a:graphicData>
        </a:graphic>
      </p:graphicFrame>
    </p:spTree>
    <p:extLst>
      <p:ext uri="{BB962C8B-B14F-4D97-AF65-F5344CB8AC3E}">
        <p14:creationId xmlns:p14="http://schemas.microsoft.com/office/powerpoint/2010/main" val="1771056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doelstellingen</a:t>
            </a:r>
          </a:p>
        </p:txBody>
      </p:sp>
      <p:sp>
        <p:nvSpPr>
          <p:cNvPr id="3" name="Ondertitel 2">
            <a:extLst>
              <a:ext uri="{FF2B5EF4-FFF2-40B4-BE49-F238E27FC236}">
                <a16:creationId xmlns:a16="http://schemas.microsoft.com/office/drawing/2014/main" id="{B2C02E94-8DDE-8247-94E9-A930DB5E9CA5}"/>
              </a:ext>
            </a:extLst>
          </p:cNvPr>
          <p:cNvSpPr>
            <a:spLocks noGrp="1"/>
          </p:cNvSpPr>
          <p:nvPr>
            <p:ph type="subTitle" idx="1"/>
          </p:nvPr>
        </p:nvSpPr>
        <p:spPr>
          <a:xfrm>
            <a:off x="661736" y="1579156"/>
            <a:ext cx="10294131" cy="4570482"/>
          </a:xfrm>
        </p:spPr>
        <p:txBody>
          <a:bodyPr wrap="square">
            <a:spAutoFit/>
          </a:bodyPr>
          <a:lstStyle/>
          <a:p>
            <a:pPr algn="l"/>
            <a:r>
              <a:rPr lang="nl-NL" dirty="0">
                <a:solidFill>
                  <a:schemeClr val="bg2">
                    <a:lumMod val="50000"/>
                  </a:schemeClr>
                </a:solidFill>
                <a:latin typeface="Scala Sans Offc" panose="020B0504030101020102" pitchFamily="34" charset="77"/>
              </a:rPr>
              <a:t>4 werven met elk zijn doelstelling</a:t>
            </a:r>
          </a:p>
          <a:p>
            <a:pPr algn="l"/>
            <a:endParaRPr lang="nl-NL" dirty="0">
              <a:solidFill>
                <a:schemeClr val="bg2">
                  <a:lumMod val="50000"/>
                </a:schemeClr>
              </a:solidFill>
              <a:latin typeface="Scala Sans Offc" panose="020B0504030101020102" pitchFamily="34" charset="77"/>
            </a:endParaRPr>
          </a:p>
          <a:p>
            <a:pPr algn="l"/>
            <a:endParaRPr lang="nl-NL" dirty="0">
              <a:solidFill>
                <a:schemeClr val="bg2">
                  <a:lumMod val="50000"/>
                </a:schemeClr>
              </a:solidFill>
              <a:latin typeface="Scala Sans Offc" panose="020B0504030101020102" pitchFamily="34" charset="77"/>
            </a:endParaRPr>
          </a:p>
          <a:p>
            <a:pPr algn="l"/>
            <a:endParaRPr lang="nl-NL" dirty="0">
              <a:solidFill>
                <a:schemeClr val="bg2">
                  <a:lumMod val="50000"/>
                </a:schemeClr>
              </a:solidFill>
              <a:latin typeface="Scala Sans Offc" panose="020B0504030101020102" pitchFamily="34" charset="77"/>
            </a:endParaRPr>
          </a:p>
          <a:p>
            <a:pPr algn="l"/>
            <a:endParaRPr lang="nl-NL" dirty="0">
              <a:solidFill>
                <a:schemeClr val="bg2">
                  <a:lumMod val="50000"/>
                </a:schemeClr>
              </a:solidFill>
              <a:latin typeface="Scala Sans Offc" panose="020B0504030101020102" pitchFamily="34" charset="77"/>
            </a:endParaRPr>
          </a:p>
          <a:p>
            <a:pPr algn="l"/>
            <a:endParaRPr lang="nl-NL" dirty="0">
              <a:solidFill>
                <a:schemeClr val="bg2">
                  <a:lumMod val="50000"/>
                </a:schemeClr>
              </a:solidFill>
              <a:latin typeface="Scala Sans Offc" panose="020B0504030101020102" pitchFamily="34" charset="77"/>
            </a:endParaRPr>
          </a:p>
          <a:p>
            <a:pPr algn="l"/>
            <a:endParaRPr lang="nl-NL" dirty="0">
              <a:solidFill>
                <a:schemeClr val="bg2">
                  <a:lumMod val="50000"/>
                </a:schemeClr>
              </a:solidFill>
              <a:latin typeface="Scala Sans Offc" panose="020B0504030101020102" pitchFamily="34" charset="77"/>
            </a:endParaRPr>
          </a:p>
          <a:p>
            <a:pPr algn="l"/>
            <a:r>
              <a:rPr lang="nl-NL" dirty="0">
                <a:solidFill>
                  <a:schemeClr val="bg2">
                    <a:lumMod val="50000"/>
                  </a:schemeClr>
                </a:solidFill>
                <a:latin typeface="Scala Sans Offc" panose="020B0504030101020102" pitchFamily="34" charset="77"/>
              </a:rPr>
              <a:t>Doelstellingen zijn bepaald voor Vlaanderen</a:t>
            </a:r>
          </a:p>
          <a:p>
            <a:pPr algn="l"/>
            <a:r>
              <a:rPr lang="nl-NL" dirty="0">
                <a:solidFill>
                  <a:schemeClr val="bg2">
                    <a:lumMod val="50000"/>
                  </a:schemeClr>
                </a:solidFill>
                <a:latin typeface="Scala Sans Offc" panose="020B0504030101020102" pitchFamily="34" charset="77"/>
              </a:rPr>
              <a:t>Gemeente kiest zelf hoeveel ze op welke werf inzet</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5" name="Tabel 5">
            <a:extLst>
              <a:ext uri="{FF2B5EF4-FFF2-40B4-BE49-F238E27FC236}">
                <a16:creationId xmlns:a16="http://schemas.microsoft.com/office/drawing/2014/main" id="{5FDCC2C1-0C3E-E4E8-A002-4F25E04A36CC}"/>
              </a:ext>
            </a:extLst>
          </p:cNvPr>
          <p:cNvGraphicFramePr>
            <a:graphicFrameLocks noGrp="1"/>
          </p:cNvGraphicFramePr>
          <p:nvPr>
            <p:extLst>
              <p:ext uri="{D42A27DB-BD31-4B8C-83A1-F6EECF244321}">
                <p14:modId xmlns:p14="http://schemas.microsoft.com/office/powerpoint/2010/main" val="494584544"/>
              </p:ext>
            </p:extLst>
          </p:nvPr>
        </p:nvGraphicFramePr>
        <p:xfrm>
          <a:off x="1826517" y="2220981"/>
          <a:ext cx="6808146" cy="2368660"/>
        </p:xfrm>
        <a:graphic>
          <a:graphicData uri="http://schemas.openxmlformats.org/drawingml/2006/table">
            <a:tbl>
              <a:tblPr firstRow="1" bandRow="1">
                <a:tableStyleId>{72833802-FEF1-4C79-8D5D-14CF1EAF98D9}</a:tableStyleId>
              </a:tblPr>
              <a:tblGrid>
                <a:gridCol w="1464899">
                  <a:extLst>
                    <a:ext uri="{9D8B030D-6E8A-4147-A177-3AD203B41FA5}">
                      <a16:colId xmlns:a16="http://schemas.microsoft.com/office/drawing/2014/main" val="1851679891"/>
                    </a:ext>
                  </a:extLst>
                </a:gridCol>
                <a:gridCol w="5343247">
                  <a:extLst>
                    <a:ext uri="{9D8B030D-6E8A-4147-A177-3AD203B41FA5}">
                      <a16:colId xmlns:a16="http://schemas.microsoft.com/office/drawing/2014/main" val="3639337509"/>
                    </a:ext>
                  </a:extLst>
                </a:gridCol>
              </a:tblGrid>
              <a:tr h="473732">
                <a:tc>
                  <a:txBody>
                    <a:bodyPr/>
                    <a:lstStyle/>
                    <a:p>
                      <a:endParaRPr lang="nl-BE" dirty="0"/>
                    </a:p>
                  </a:txBody>
                  <a:tcPr/>
                </a:tc>
                <a:tc>
                  <a:txBody>
                    <a:bodyPr/>
                    <a:lstStyle/>
                    <a:p>
                      <a:r>
                        <a:rPr lang="nl-BE" dirty="0"/>
                        <a:t>Doelstelling</a:t>
                      </a:r>
                    </a:p>
                  </a:txBody>
                  <a:tcPr/>
                </a:tc>
                <a:extLst>
                  <a:ext uri="{0D108BD9-81ED-4DB2-BD59-A6C34878D82A}">
                    <a16:rowId xmlns:a16="http://schemas.microsoft.com/office/drawing/2014/main" val="53502675"/>
                  </a:ext>
                </a:extLst>
              </a:tr>
              <a:tr h="473732">
                <a:tc>
                  <a:txBody>
                    <a:bodyPr/>
                    <a:lstStyle/>
                    <a:p>
                      <a:r>
                        <a:rPr lang="nl-BE" dirty="0">
                          <a:solidFill>
                            <a:schemeClr val="bg2">
                              <a:lumMod val="50000"/>
                            </a:schemeClr>
                          </a:solidFill>
                        </a:rPr>
                        <a:t>Werf 1</a:t>
                      </a:r>
                    </a:p>
                  </a:txBody>
                  <a:tcPr/>
                </a:tc>
                <a:tc>
                  <a:txBody>
                    <a:bodyPr/>
                    <a:lstStyle/>
                    <a:p>
                      <a:r>
                        <a:rPr lang="nl-BE" dirty="0">
                          <a:solidFill>
                            <a:schemeClr val="bg2">
                              <a:lumMod val="50000"/>
                            </a:schemeClr>
                          </a:solidFill>
                        </a:rPr>
                        <a:t>Laten we een boom opzetten</a:t>
                      </a:r>
                    </a:p>
                  </a:txBody>
                  <a:tcPr/>
                </a:tc>
                <a:extLst>
                  <a:ext uri="{0D108BD9-81ED-4DB2-BD59-A6C34878D82A}">
                    <a16:rowId xmlns:a16="http://schemas.microsoft.com/office/drawing/2014/main" val="3575253365"/>
                  </a:ext>
                </a:extLst>
              </a:tr>
              <a:tr h="473732">
                <a:tc>
                  <a:txBody>
                    <a:bodyPr/>
                    <a:lstStyle/>
                    <a:p>
                      <a:r>
                        <a:rPr lang="nl-BE" dirty="0">
                          <a:solidFill>
                            <a:schemeClr val="bg2">
                              <a:lumMod val="50000"/>
                            </a:schemeClr>
                          </a:solidFill>
                        </a:rPr>
                        <a:t>Werf 2</a:t>
                      </a:r>
                    </a:p>
                  </a:txBody>
                  <a:tcPr/>
                </a:tc>
                <a:tc>
                  <a:txBody>
                    <a:bodyPr/>
                    <a:lstStyle/>
                    <a:p>
                      <a:r>
                        <a:rPr lang="nl-BE" dirty="0">
                          <a:solidFill>
                            <a:schemeClr val="bg2">
                              <a:lumMod val="50000"/>
                            </a:schemeClr>
                          </a:solidFill>
                        </a:rPr>
                        <a:t>Verrijk je wijk</a:t>
                      </a:r>
                    </a:p>
                  </a:txBody>
                  <a:tcPr/>
                </a:tc>
                <a:extLst>
                  <a:ext uri="{0D108BD9-81ED-4DB2-BD59-A6C34878D82A}">
                    <a16:rowId xmlns:a16="http://schemas.microsoft.com/office/drawing/2014/main" val="4124434311"/>
                  </a:ext>
                </a:extLst>
              </a:tr>
              <a:tr h="473732">
                <a:tc>
                  <a:txBody>
                    <a:bodyPr/>
                    <a:lstStyle/>
                    <a:p>
                      <a:r>
                        <a:rPr lang="nl-BE" dirty="0">
                          <a:solidFill>
                            <a:schemeClr val="bg2">
                              <a:lumMod val="50000"/>
                            </a:schemeClr>
                          </a:solidFill>
                        </a:rPr>
                        <a:t>Werf 3</a:t>
                      </a:r>
                    </a:p>
                  </a:txBody>
                  <a:tcPr/>
                </a:tc>
                <a:tc>
                  <a:txBody>
                    <a:bodyPr/>
                    <a:lstStyle/>
                    <a:p>
                      <a:r>
                        <a:rPr lang="nl-BE" dirty="0">
                          <a:solidFill>
                            <a:schemeClr val="bg2">
                              <a:lumMod val="50000"/>
                            </a:schemeClr>
                          </a:solidFill>
                        </a:rPr>
                        <a:t>Elke buurt deelt en is duurzaam bereikbaar</a:t>
                      </a:r>
                    </a:p>
                  </a:txBody>
                  <a:tcPr/>
                </a:tc>
                <a:extLst>
                  <a:ext uri="{0D108BD9-81ED-4DB2-BD59-A6C34878D82A}">
                    <a16:rowId xmlns:a16="http://schemas.microsoft.com/office/drawing/2014/main" val="1622854630"/>
                  </a:ext>
                </a:extLst>
              </a:tr>
              <a:tr h="473732">
                <a:tc>
                  <a:txBody>
                    <a:bodyPr/>
                    <a:lstStyle/>
                    <a:p>
                      <a:r>
                        <a:rPr lang="nl-BE" dirty="0">
                          <a:solidFill>
                            <a:schemeClr val="bg2">
                              <a:lumMod val="50000"/>
                            </a:schemeClr>
                          </a:solidFill>
                        </a:rPr>
                        <a:t>Werf 4</a:t>
                      </a:r>
                    </a:p>
                  </a:txBody>
                  <a:tcPr/>
                </a:tc>
                <a:tc>
                  <a:txBody>
                    <a:bodyPr/>
                    <a:lstStyle/>
                    <a:p>
                      <a:r>
                        <a:rPr lang="nl-BE" dirty="0">
                          <a:solidFill>
                            <a:schemeClr val="bg2">
                              <a:lumMod val="50000"/>
                            </a:schemeClr>
                          </a:solidFill>
                        </a:rPr>
                        <a:t>Water het nieuwe goud</a:t>
                      </a:r>
                    </a:p>
                  </a:txBody>
                  <a:tcPr/>
                </a:tc>
                <a:extLst>
                  <a:ext uri="{0D108BD9-81ED-4DB2-BD59-A6C34878D82A}">
                    <a16:rowId xmlns:a16="http://schemas.microsoft.com/office/drawing/2014/main" val="1334873480"/>
                  </a:ext>
                </a:extLst>
              </a:tr>
            </a:tbl>
          </a:graphicData>
        </a:graphic>
      </p:graphicFrame>
    </p:spTree>
    <p:extLst>
      <p:ext uri="{BB962C8B-B14F-4D97-AF65-F5344CB8AC3E}">
        <p14:creationId xmlns:p14="http://schemas.microsoft.com/office/powerpoint/2010/main" val="3732403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A646159A-6267-A739-0BDB-4D5CBB4B9D4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61592" y="0"/>
            <a:ext cx="7868816" cy="6858000"/>
          </a:xfrm>
          <a:prstGeom prst="rect">
            <a:avLst/>
          </a:prstGeom>
          <a:noFill/>
          <a:ln>
            <a:noFill/>
          </a:ln>
        </p:spPr>
      </p:pic>
    </p:spTree>
    <p:extLst>
      <p:ext uri="{BB962C8B-B14F-4D97-AF65-F5344CB8AC3E}">
        <p14:creationId xmlns:p14="http://schemas.microsoft.com/office/powerpoint/2010/main" val="2466329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BE737-39DB-262D-C8C4-020676410FAB}"/>
              </a:ext>
            </a:extLst>
          </p:cNvPr>
          <p:cNvSpPr>
            <a:spLocks noGrp="1"/>
          </p:cNvSpPr>
          <p:nvPr>
            <p:ph type="title"/>
          </p:nvPr>
        </p:nvSpPr>
        <p:spPr>
          <a:xfrm>
            <a:off x="838200" y="90487"/>
            <a:ext cx="10515600" cy="1325563"/>
          </a:xfrm>
        </p:spPr>
        <p:txBody>
          <a:bodyPr/>
          <a:lstStyle/>
          <a:p>
            <a:r>
              <a:rPr lang="nl-NL" b="1" dirty="0">
                <a:solidFill>
                  <a:srgbClr val="DD6B18"/>
                </a:solidFill>
                <a:latin typeface="Scala Sans Offc" panose="020B0504030101020102" pitchFamily="34" charset="77"/>
              </a:rPr>
              <a:t>V</a:t>
            </a:r>
            <a:r>
              <a:rPr lang="nl-BE" b="1" dirty="0" err="1">
                <a:solidFill>
                  <a:srgbClr val="DD6B18"/>
                </a:solidFill>
                <a:latin typeface="Scala Sans Offc" panose="020B0504030101020102" pitchFamily="34" charset="77"/>
              </a:rPr>
              <a:t>ooruitgang</a:t>
            </a:r>
            <a:r>
              <a:rPr lang="nl-BE" b="1" dirty="0">
                <a:solidFill>
                  <a:srgbClr val="DD6B18"/>
                </a:solidFill>
                <a:latin typeface="Scala Sans Offc" panose="020B0504030101020102" pitchFamily="34" charset="77"/>
              </a:rPr>
              <a:t> t.o.v. 2023</a:t>
            </a:r>
            <a:endParaRPr lang="nl-BE" dirty="0"/>
          </a:p>
        </p:txBody>
      </p:sp>
      <p:sp>
        <p:nvSpPr>
          <p:cNvPr id="6" name="Tekstvak 5">
            <a:extLst>
              <a:ext uri="{FF2B5EF4-FFF2-40B4-BE49-F238E27FC236}">
                <a16:creationId xmlns:a16="http://schemas.microsoft.com/office/drawing/2014/main" id="{B4A0C245-1A81-EA4C-8E1F-7C086C1AEA30}"/>
              </a:ext>
            </a:extLst>
          </p:cNvPr>
          <p:cNvSpPr txBox="1"/>
          <p:nvPr/>
        </p:nvSpPr>
        <p:spPr>
          <a:xfrm>
            <a:off x="412750" y="6054920"/>
            <a:ext cx="10515600" cy="282706"/>
          </a:xfrm>
          <a:prstGeom prst="rect">
            <a:avLst/>
          </a:prstGeom>
          <a:noFill/>
        </p:spPr>
        <p:txBody>
          <a:bodyPr wrap="square">
            <a:spAutoFit/>
          </a:bodyPr>
          <a:lstStyle/>
          <a:p>
            <a:pPr>
              <a:lnSpc>
                <a:spcPct val="107000"/>
              </a:lnSpc>
              <a:spcAft>
                <a:spcPts val="800"/>
              </a:spcAft>
              <a:buNone/>
            </a:pPr>
            <a:r>
              <a:rPr lang="nl-BE" sz="1200" dirty="0">
                <a:effectLst/>
                <a:latin typeface="FlandersArtSans-Regular"/>
                <a:ea typeface="FlandersArtSans-Regular"/>
                <a:cs typeface="FlandersArtSans-Regular"/>
              </a:rPr>
              <a:t>  *Laatste update cijfers: 13/03/2024. Deze zijn dus niet representatief voor 2024.</a:t>
            </a:r>
            <a:endParaRPr lang="nl-BE" sz="1200" dirty="0">
              <a:effectLst/>
              <a:latin typeface="Aptos" panose="020B0004020202020204" pitchFamily="34" charset="0"/>
              <a:ea typeface="Times New Roman" panose="02020603050405020304" pitchFamily="18" charset="0"/>
              <a:cs typeface="Times New Roman" panose="02020603050405020304" pitchFamily="18" charset="0"/>
            </a:endParaRPr>
          </a:p>
        </p:txBody>
      </p:sp>
      <p:graphicFrame>
        <p:nvGraphicFramePr>
          <p:cNvPr id="7" name="Tabel 6">
            <a:extLst>
              <a:ext uri="{FF2B5EF4-FFF2-40B4-BE49-F238E27FC236}">
                <a16:creationId xmlns:a16="http://schemas.microsoft.com/office/drawing/2014/main" id="{B9E7501C-EB09-7EDF-8B2C-73F683F92527}"/>
              </a:ext>
            </a:extLst>
          </p:cNvPr>
          <p:cNvGraphicFramePr>
            <a:graphicFrameLocks noGrp="1"/>
          </p:cNvGraphicFramePr>
          <p:nvPr>
            <p:extLst>
              <p:ext uri="{D42A27DB-BD31-4B8C-83A1-F6EECF244321}">
                <p14:modId xmlns:p14="http://schemas.microsoft.com/office/powerpoint/2010/main" val="1373854577"/>
              </p:ext>
            </p:extLst>
          </p:nvPr>
        </p:nvGraphicFramePr>
        <p:xfrm>
          <a:off x="523875" y="1278890"/>
          <a:ext cx="11144250" cy="4711001"/>
        </p:xfrm>
        <a:graphic>
          <a:graphicData uri="http://schemas.openxmlformats.org/drawingml/2006/table">
            <a:tbl>
              <a:tblPr firstRow="1" firstCol="1" bandRow="1">
                <a:tableStyleId>{72833802-FEF1-4C79-8D5D-14CF1EAF98D9}</a:tableStyleId>
              </a:tblPr>
              <a:tblGrid>
                <a:gridCol w="1974241">
                  <a:extLst>
                    <a:ext uri="{9D8B030D-6E8A-4147-A177-3AD203B41FA5}">
                      <a16:colId xmlns:a16="http://schemas.microsoft.com/office/drawing/2014/main" val="893986039"/>
                    </a:ext>
                  </a:extLst>
                </a:gridCol>
                <a:gridCol w="2158731">
                  <a:extLst>
                    <a:ext uri="{9D8B030D-6E8A-4147-A177-3AD203B41FA5}">
                      <a16:colId xmlns:a16="http://schemas.microsoft.com/office/drawing/2014/main" val="792469240"/>
                    </a:ext>
                  </a:extLst>
                </a:gridCol>
                <a:gridCol w="1707377">
                  <a:extLst>
                    <a:ext uri="{9D8B030D-6E8A-4147-A177-3AD203B41FA5}">
                      <a16:colId xmlns:a16="http://schemas.microsoft.com/office/drawing/2014/main" val="2355708726"/>
                    </a:ext>
                  </a:extLst>
                </a:gridCol>
                <a:gridCol w="1619794">
                  <a:extLst>
                    <a:ext uri="{9D8B030D-6E8A-4147-A177-3AD203B41FA5}">
                      <a16:colId xmlns:a16="http://schemas.microsoft.com/office/drawing/2014/main" val="3423372494"/>
                    </a:ext>
                  </a:extLst>
                </a:gridCol>
                <a:gridCol w="2695719">
                  <a:extLst>
                    <a:ext uri="{9D8B030D-6E8A-4147-A177-3AD203B41FA5}">
                      <a16:colId xmlns:a16="http://schemas.microsoft.com/office/drawing/2014/main" val="1288411230"/>
                    </a:ext>
                  </a:extLst>
                </a:gridCol>
                <a:gridCol w="988388">
                  <a:extLst>
                    <a:ext uri="{9D8B030D-6E8A-4147-A177-3AD203B41FA5}">
                      <a16:colId xmlns:a16="http://schemas.microsoft.com/office/drawing/2014/main" val="1276995428"/>
                    </a:ext>
                  </a:extLst>
                </a:gridCol>
              </a:tblGrid>
              <a:tr h="195008">
                <a:tc>
                  <a:txBody>
                    <a:bodyPr/>
                    <a:lstStyle/>
                    <a:p>
                      <a:pPr algn="l" fontAlgn="base">
                        <a:lnSpc>
                          <a:spcPct val="107000"/>
                        </a:lnSpc>
                        <a:spcAft>
                          <a:spcPts val="800"/>
                        </a:spcAft>
                        <a:buNone/>
                      </a:pP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Doelstelling 2030</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2024</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dirty="0">
                          <a:effectLst/>
                        </a:rPr>
                        <a:t>% 2024 </a:t>
                      </a:r>
                      <a:r>
                        <a:rPr lang="en-US" sz="1100" b="1" dirty="0" err="1">
                          <a:effectLst/>
                        </a:rPr>
                        <a:t>t.o.v</a:t>
                      </a:r>
                      <a:r>
                        <a:rPr lang="en-US" sz="1100" b="1" dirty="0">
                          <a:effectLst/>
                        </a:rPr>
                        <a:t>. 2021</a:t>
                      </a:r>
                      <a:endParaRPr lang="nl-BE" sz="1100" b="1"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2023</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2023</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2714741"/>
                  </a:ext>
                </a:extLst>
              </a:tr>
              <a:tr h="195008">
                <a:tc>
                  <a:txBody>
                    <a:bodyPr/>
                    <a:lstStyle/>
                    <a:p>
                      <a:pPr algn="l" fontAlgn="base">
                        <a:lnSpc>
                          <a:spcPct val="107000"/>
                        </a:lnSpc>
                        <a:spcAft>
                          <a:spcPts val="800"/>
                        </a:spcAft>
                        <a:buNone/>
                      </a:pPr>
                      <a:r>
                        <a:rPr lang="en-US" sz="1100" dirty="0">
                          <a:effectLst/>
                        </a:rPr>
                        <a:t>Bomen (</a:t>
                      </a:r>
                      <a:r>
                        <a:rPr lang="en-US" sz="1100" dirty="0" err="1">
                          <a:effectLst/>
                        </a:rPr>
                        <a:t>aantal</a:t>
                      </a:r>
                      <a:r>
                        <a:rPr lang="en-US" sz="1100" dirty="0">
                          <a:effectLst/>
                        </a:rPr>
                        <a:t> extra)</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19.630</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1.289</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dirty="0">
                          <a:effectLst/>
                        </a:rPr>
                        <a:t>6,57 %</a:t>
                      </a:r>
                      <a:endParaRPr lang="nl-BE" sz="1100" b="1"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567 extra</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dirty="0">
                          <a:effectLst/>
                        </a:rPr>
                        <a:t>2,89 %</a:t>
                      </a:r>
                      <a:endParaRPr lang="nl-BE" sz="1100" b="1"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8178901"/>
                  </a:ext>
                </a:extLst>
              </a:tr>
              <a:tr h="195008">
                <a:tc>
                  <a:txBody>
                    <a:bodyPr/>
                    <a:lstStyle/>
                    <a:p>
                      <a:pPr algn="l" fontAlgn="base">
                        <a:lnSpc>
                          <a:spcPct val="107000"/>
                        </a:lnSpc>
                        <a:spcAft>
                          <a:spcPts val="800"/>
                        </a:spcAft>
                        <a:buNone/>
                      </a:pPr>
                      <a:r>
                        <a:rPr lang="en-US" sz="1100" dirty="0">
                          <a:effectLst/>
                        </a:rPr>
                        <a:t>Hagen </a:t>
                      </a:r>
                      <a:r>
                        <a:rPr lang="en-US" sz="1100" dirty="0" err="1">
                          <a:effectLst/>
                        </a:rPr>
                        <a:t>en</a:t>
                      </a:r>
                      <a:r>
                        <a:rPr lang="en-US" sz="1100" dirty="0">
                          <a:effectLst/>
                        </a:rPr>
                        <a:t> </a:t>
                      </a:r>
                      <a:r>
                        <a:rPr lang="en-US" sz="1100" dirty="0" err="1">
                          <a:effectLst/>
                        </a:rPr>
                        <a:t>Geveltuinen</a:t>
                      </a:r>
                      <a:r>
                        <a:rPr lang="en-US" sz="1100" dirty="0">
                          <a:effectLst/>
                        </a:rPr>
                        <a:t> (m)</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9.815</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1.734,87</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17,68 %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1.131,98</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11,53 %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354562"/>
                  </a:ext>
                </a:extLst>
              </a:tr>
              <a:tr h="195008">
                <a:tc>
                  <a:txBody>
                    <a:bodyPr/>
                    <a:lstStyle/>
                    <a:p>
                      <a:pPr algn="l" fontAlgn="base">
                        <a:lnSpc>
                          <a:spcPct val="107000"/>
                        </a:lnSpc>
                        <a:spcAft>
                          <a:spcPts val="800"/>
                        </a:spcAft>
                        <a:buNone/>
                      </a:pPr>
                      <a:r>
                        <a:rPr lang="en-US" sz="1100" dirty="0" err="1">
                          <a:effectLst/>
                        </a:rPr>
                        <a:t>Natuurgroenperken</a:t>
                      </a:r>
                      <a:r>
                        <a:rPr lang="en-US" sz="1100" dirty="0">
                          <a:effectLst/>
                        </a:rPr>
                        <a:t> (</a:t>
                      </a:r>
                      <a:r>
                        <a:rPr lang="en-US" sz="1100" dirty="0" err="1">
                          <a:effectLst/>
                        </a:rPr>
                        <a:t>aantal</a:t>
                      </a:r>
                      <a:r>
                        <a:rPr lang="en-US" sz="1100" dirty="0">
                          <a:effectLst/>
                        </a:rPr>
                        <a:t> extra)</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19</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34</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173,2 %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27</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137,55 %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7813120"/>
                  </a:ext>
                </a:extLst>
              </a:tr>
              <a:tr h="195008">
                <a:tc>
                  <a:txBody>
                    <a:bodyPr/>
                    <a:lstStyle/>
                    <a:p>
                      <a:pPr algn="l" fontAlgn="base">
                        <a:lnSpc>
                          <a:spcPct val="107000"/>
                        </a:lnSpc>
                        <a:spcAft>
                          <a:spcPts val="800"/>
                        </a:spcAft>
                        <a:buNone/>
                      </a:pPr>
                      <a:r>
                        <a:rPr lang="en-US" sz="1100" dirty="0" err="1">
                          <a:effectLst/>
                        </a:rPr>
                        <a:t>Collectieve</a:t>
                      </a:r>
                      <a:r>
                        <a:rPr lang="en-US" sz="1100" dirty="0">
                          <a:effectLst/>
                        </a:rPr>
                        <a:t> </a:t>
                      </a:r>
                      <a:r>
                        <a:rPr lang="en-US" sz="1100" dirty="0" err="1">
                          <a:effectLst/>
                        </a:rPr>
                        <a:t>renovaties</a:t>
                      </a:r>
                      <a:r>
                        <a:rPr lang="en-US" sz="1100" dirty="0">
                          <a:effectLst/>
                        </a:rPr>
                        <a:t> (</a:t>
                      </a:r>
                      <a:r>
                        <a:rPr lang="en-US" sz="1100" dirty="0" err="1">
                          <a:effectLst/>
                        </a:rPr>
                        <a:t>aantal</a:t>
                      </a:r>
                      <a:r>
                        <a:rPr lang="en-US" sz="1100" dirty="0">
                          <a:effectLst/>
                        </a:rPr>
                        <a:t>)</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434</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2</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0,46 %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2</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0,46 %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46854432"/>
                  </a:ext>
                </a:extLst>
              </a:tr>
              <a:tr h="397395">
                <a:tc>
                  <a:txBody>
                    <a:bodyPr/>
                    <a:lstStyle/>
                    <a:p>
                      <a:pPr algn="l" fontAlgn="base">
                        <a:lnSpc>
                          <a:spcPct val="107000"/>
                        </a:lnSpc>
                        <a:spcAft>
                          <a:spcPts val="800"/>
                        </a:spcAft>
                        <a:buNone/>
                      </a:pPr>
                      <a:r>
                        <a:rPr lang="en-US" sz="1100" dirty="0" err="1">
                          <a:effectLst/>
                        </a:rPr>
                        <a:t>Coöperatieve</a:t>
                      </a:r>
                      <a:r>
                        <a:rPr lang="en-US" sz="1100" dirty="0">
                          <a:effectLst/>
                        </a:rPr>
                        <a:t> </a:t>
                      </a:r>
                      <a:r>
                        <a:rPr lang="en-US" sz="1100" dirty="0" err="1">
                          <a:effectLst/>
                        </a:rPr>
                        <a:t>hernieuwbare</a:t>
                      </a:r>
                      <a:r>
                        <a:rPr lang="en-US" sz="1100" dirty="0">
                          <a:effectLst/>
                        </a:rPr>
                        <a:t> </a:t>
                      </a:r>
                      <a:r>
                        <a:rPr lang="en-US" sz="1100" dirty="0" err="1">
                          <a:effectLst/>
                        </a:rPr>
                        <a:t>energieprojecten</a:t>
                      </a:r>
                      <a:r>
                        <a:rPr lang="en-US" sz="1100" dirty="0">
                          <a:effectLst/>
                        </a:rPr>
                        <a:t> (</a:t>
                      </a:r>
                      <a:r>
                        <a:rPr lang="en-US" sz="1100" dirty="0" err="1">
                          <a:effectLst/>
                        </a:rPr>
                        <a:t>kWp</a:t>
                      </a:r>
                      <a:r>
                        <a:rPr lang="en-US" sz="1100" dirty="0">
                          <a:effectLst/>
                        </a:rPr>
                        <a:t>)</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706,68</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0</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0 %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0</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0 %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96512098"/>
                  </a:ext>
                </a:extLst>
              </a:tr>
              <a:tr h="192459">
                <a:tc>
                  <a:txBody>
                    <a:bodyPr/>
                    <a:lstStyle/>
                    <a:p>
                      <a:pPr algn="l" fontAlgn="base">
                        <a:lnSpc>
                          <a:spcPct val="107000"/>
                        </a:lnSpc>
                        <a:spcAft>
                          <a:spcPts val="800"/>
                        </a:spcAft>
                        <a:buNone/>
                      </a:pPr>
                      <a:r>
                        <a:rPr lang="en-US" sz="1100">
                          <a:effectLst/>
                        </a:rPr>
                        <a:t>Deelsystemen</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39</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4</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10,19 %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a:effectLst/>
                        </a:rPr>
                        <a:t>2</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5,09 %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6766319"/>
                  </a:ext>
                </a:extLst>
              </a:tr>
              <a:tr h="195008">
                <a:tc>
                  <a:txBody>
                    <a:bodyPr/>
                    <a:lstStyle/>
                    <a:p>
                      <a:pPr algn="l" fontAlgn="base">
                        <a:lnSpc>
                          <a:spcPct val="107000"/>
                        </a:lnSpc>
                        <a:spcAft>
                          <a:spcPts val="800"/>
                        </a:spcAft>
                        <a:buNone/>
                      </a:pPr>
                      <a:r>
                        <a:rPr lang="en-US" sz="1100" dirty="0" err="1">
                          <a:effectLst/>
                        </a:rPr>
                        <a:t>Laadpuntequivalenten</a:t>
                      </a:r>
                      <a:r>
                        <a:rPr lang="en-US" sz="1100" dirty="0">
                          <a:effectLst/>
                        </a:rPr>
                        <a:t> (CEP)</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196 </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  277,5</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dirty="0">
                          <a:effectLst/>
                        </a:rPr>
                        <a:t>116 %</a:t>
                      </a:r>
                      <a:endParaRPr lang="nl-BE" sz="1100" b="1"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36</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dirty="0">
                          <a:effectLst/>
                        </a:rPr>
                        <a:t>15,03 %</a:t>
                      </a:r>
                      <a:endParaRPr lang="nl-BE" sz="1100" b="1"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13833285"/>
                  </a:ext>
                </a:extLst>
              </a:tr>
              <a:tr h="195008">
                <a:tc>
                  <a:txBody>
                    <a:bodyPr/>
                    <a:lstStyle/>
                    <a:p>
                      <a:pPr algn="l" fontAlgn="base">
                        <a:lnSpc>
                          <a:spcPct val="107000"/>
                        </a:lnSpc>
                        <a:spcAft>
                          <a:spcPts val="800"/>
                        </a:spcAft>
                        <a:buNone/>
                      </a:pPr>
                      <a:r>
                        <a:rPr lang="en-US" sz="1100" dirty="0" err="1">
                          <a:effectLst/>
                        </a:rPr>
                        <a:t>Fietspaden</a:t>
                      </a:r>
                      <a:r>
                        <a:rPr lang="en-US" sz="1100" dirty="0">
                          <a:effectLst/>
                        </a:rPr>
                        <a:t> (m)</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19.630</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a:effectLst/>
                        </a:rPr>
                        <a:t>465</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2,37 %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465</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2,37 %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93343986"/>
                  </a:ext>
                </a:extLst>
              </a:tr>
              <a:tr h="195008">
                <a:tc>
                  <a:txBody>
                    <a:bodyPr/>
                    <a:lstStyle/>
                    <a:p>
                      <a:pPr algn="l" fontAlgn="base">
                        <a:lnSpc>
                          <a:spcPct val="107000"/>
                        </a:lnSpc>
                        <a:spcAft>
                          <a:spcPts val="800"/>
                        </a:spcAft>
                        <a:buNone/>
                      </a:pPr>
                      <a:r>
                        <a:rPr lang="en-US" sz="1100" dirty="0" err="1">
                          <a:effectLst/>
                        </a:rPr>
                        <a:t>Ontharding</a:t>
                      </a:r>
                      <a:r>
                        <a:rPr lang="en-US" sz="1100" dirty="0">
                          <a:effectLst/>
                        </a:rPr>
                        <a:t> (m²)</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19.630</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8.819,39</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44,93 %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3.633,09</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18,51 %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03396879"/>
                  </a:ext>
                </a:extLst>
              </a:tr>
              <a:tr h="195008">
                <a:tc>
                  <a:txBody>
                    <a:bodyPr/>
                    <a:lstStyle/>
                    <a:p>
                      <a:pPr algn="l" fontAlgn="base">
                        <a:lnSpc>
                          <a:spcPct val="107000"/>
                        </a:lnSpc>
                        <a:spcAft>
                          <a:spcPts val="800"/>
                        </a:spcAft>
                        <a:buNone/>
                      </a:pPr>
                      <a:r>
                        <a:rPr lang="en-US" sz="1100" dirty="0" err="1">
                          <a:effectLst/>
                        </a:rPr>
                        <a:t>Hemelwateropvang</a:t>
                      </a:r>
                      <a:r>
                        <a:rPr lang="en-US" sz="1100" dirty="0">
                          <a:effectLst/>
                        </a:rPr>
                        <a:t> (m³)</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19.630</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643,84</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3,28 %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636,46</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3,24 %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40292612"/>
                  </a:ext>
                </a:extLst>
              </a:tr>
              <a:tr h="397395">
                <a:tc>
                  <a:txBody>
                    <a:bodyPr/>
                    <a:lstStyle/>
                    <a:p>
                      <a:pPr algn="l" fontAlgn="base">
                        <a:lnSpc>
                          <a:spcPct val="107000"/>
                        </a:lnSpc>
                        <a:spcAft>
                          <a:spcPts val="800"/>
                        </a:spcAft>
                        <a:buNone/>
                      </a:pPr>
                      <a:r>
                        <a:rPr lang="en-US" sz="1100">
                          <a:effectLst/>
                        </a:rPr>
                        <a:t>Burgemeestersconvenant</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ondertekend</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err="1">
                          <a:effectLst/>
                        </a:rPr>
                        <a:t>ondertekend</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err="1">
                          <a:effectLst/>
                        </a:rPr>
                        <a:t>ondertekend</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53803531"/>
                  </a:ext>
                </a:extLst>
              </a:tr>
              <a:tr h="512021">
                <a:tc>
                  <a:txBody>
                    <a:bodyPr/>
                    <a:lstStyle/>
                    <a:p>
                      <a:pPr algn="l" fontAlgn="base">
                        <a:lnSpc>
                          <a:spcPct val="107000"/>
                        </a:lnSpc>
                        <a:spcAft>
                          <a:spcPts val="800"/>
                        </a:spcAft>
                        <a:buNone/>
                      </a:pPr>
                      <a:r>
                        <a:rPr lang="en-US" sz="1100" dirty="0" err="1">
                          <a:effectLst/>
                        </a:rPr>
                        <a:t>Energiebesparing</a:t>
                      </a:r>
                      <a:r>
                        <a:rPr lang="en-US" sz="1100" dirty="0">
                          <a:effectLst/>
                        </a:rPr>
                        <a:t> lokaal </a:t>
                      </a:r>
                      <a:r>
                        <a:rPr lang="en-US" sz="1100" dirty="0" err="1">
                          <a:effectLst/>
                        </a:rPr>
                        <a:t>patrimonium</a:t>
                      </a:r>
                      <a:r>
                        <a:rPr lang="en-US" sz="1100" dirty="0">
                          <a:effectLst/>
                        </a:rPr>
                        <a:t> (%)</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20,73</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18,45*</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dirty="0">
                          <a:effectLst/>
                        </a:rPr>
                        <a:t>88,99*%</a:t>
                      </a:r>
                      <a:endParaRPr lang="nl-BE" sz="1100" b="1"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18,45</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88,99%</a:t>
                      </a:r>
                      <a:endParaRPr lang="nl-BE" sz="1100" b="1">
                        <a:effectLst/>
                      </a:endParaRPr>
                    </a:p>
                    <a:p>
                      <a:pPr algn="r" fontAlgn="base">
                        <a:lnSpc>
                          <a:spcPct val="107000"/>
                        </a:lnSpc>
                        <a:spcAft>
                          <a:spcPts val="800"/>
                        </a:spcAft>
                        <a:buNone/>
                      </a:pPr>
                      <a:r>
                        <a:rPr lang="en-US" sz="1100" b="1">
                          <a:effectLst/>
                        </a:rPr>
                        <a:t>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511252"/>
                  </a:ext>
                </a:extLst>
              </a:tr>
              <a:tr h="512021">
                <a:tc>
                  <a:txBody>
                    <a:bodyPr/>
                    <a:lstStyle/>
                    <a:p>
                      <a:pPr algn="l" fontAlgn="base">
                        <a:lnSpc>
                          <a:spcPct val="107000"/>
                        </a:lnSpc>
                        <a:spcAft>
                          <a:spcPts val="800"/>
                        </a:spcAft>
                        <a:buNone/>
                      </a:pPr>
                      <a:r>
                        <a:rPr lang="nl-BE" sz="1100" dirty="0">
                          <a:effectLst/>
                        </a:rPr>
                        <a:t>Reductie CO₂-uitstoot lokaal patrimonium (%)</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29,30</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12*</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40,96 %*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12</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40,96 %</a:t>
                      </a:r>
                      <a:endParaRPr lang="nl-BE" sz="1100" b="1">
                        <a:effectLst/>
                      </a:endParaRPr>
                    </a:p>
                    <a:p>
                      <a:pPr algn="r" fontAlgn="base">
                        <a:lnSpc>
                          <a:spcPct val="107000"/>
                        </a:lnSpc>
                        <a:spcAft>
                          <a:spcPts val="800"/>
                        </a:spcAft>
                        <a:buNone/>
                      </a:pPr>
                      <a:r>
                        <a:rPr lang="en-US" sz="1100" b="1">
                          <a:effectLst/>
                        </a:rPr>
                        <a:t>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46211860"/>
                  </a:ext>
                </a:extLst>
              </a:tr>
              <a:tr h="195008">
                <a:tc>
                  <a:txBody>
                    <a:bodyPr/>
                    <a:lstStyle/>
                    <a:p>
                      <a:pPr algn="l" fontAlgn="base">
                        <a:lnSpc>
                          <a:spcPct val="107000"/>
                        </a:lnSpc>
                        <a:spcAft>
                          <a:spcPts val="800"/>
                        </a:spcAft>
                        <a:buNone/>
                      </a:pPr>
                      <a:r>
                        <a:rPr lang="en-US" sz="1100" dirty="0" err="1">
                          <a:effectLst/>
                        </a:rPr>
                        <a:t>VerLEDding</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100%</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3.387</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100 %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a:effectLst/>
                        </a:rPr>
                        <a:t>3.387</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95,89 %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28954886"/>
                  </a:ext>
                </a:extLst>
              </a:tr>
              <a:tr h="397395">
                <a:tc>
                  <a:txBody>
                    <a:bodyPr/>
                    <a:lstStyle/>
                    <a:p>
                      <a:pPr algn="l" fontAlgn="base">
                        <a:lnSpc>
                          <a:spcPct val="107000"/>
                        </a:lnSpc>
                        <a:spcAft>
                          <a:spcPts val="800"/>
                        </a:spcAft>
                        <a:buNone/>
                      </a:pPr>
                      <a:r>
                        <a:rPr lang="nl-BE" sz="1100">
                          <a:effectLst/>
                        </a:rPr>
                        <a:t>Geen heffing op hernieuwbare energie</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OK</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a:effectLst/>
                        </a:rPr>
                        <a:t>OK</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a:effectLst/>
                        </a:rPr>
                        <a:t>OK</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a:effectLst/>
                        </a:rPr>
                        <a:t> </a:t>
                      </a:r>
                      <a:endParaRPr lang="nl-BE" sz="1100" b="1">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05006534"/>
                  </a:ext>
                </a:extLst>
              </a:tr>
              <a:tr h="195008">
                <a:tc>
                  <a:txBody>
                    <a:bodyPr/>
                    <a:lstStyle/>
                    <a:p>
                      <a:pPr algn="l" fontAlgn="base">
                        <a:lnSpc>
                          <a:spcPct val="107000"/>
                        </a:lnSpc>
                        <a:spcAft>
                          <a:spcPts val="800"/>
                        </a:spcAft>
                        <a:buNone/>
                      </a:pPr>
                      <a:r>
                        <a:rPr lang="en-US" sz="1100">
                          <a:effectLst/>
                        </a:rPr>
                        <a:t>Lokaal warmte- en sloopbeleid</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nl-NL" sz="1100" dirty="0">
                          <a:effectLst/>
                          <a:latin typeface="Aptos" panose="020B0004020202020204" pitchFamily="34" charset="0"/>
                          <a:ea typeface="Times New Roman" panose="02020603050405020304" pitchFamily="18" charset="0"/>
                          <a:cs typeface="Times New Roman" panose="02020603050405020304" pitchFamily="18" charset="0"/>
                        </a:rPr>
                        <a:t>opgemaakt</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err="1">
                          <a:effectLst/>
                        </a:rPr>
                        <a:t>niet</a:t>
                      </a:r>
                      <a:r>
                        <a:rPr lang="en-US" sz="1100" dirty="0">
                          <a:effectLst/>
                        </a:rPr>
                        <a:t> </a:t>
                      </a:r>
                      <a:r>
                        <a:rPr lang="en-US" sz="1100" dirty="0" err="1">
                          <a:effectLst/>
                        </a:rPr>
                        <a:t>opgemaakt</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dirty="0">
                          <a:effectLst/>
                        </a:rPr>
                        <a:t> </a:t>
                      </a:r>
                      <a:endParaRPr lang="nl-BE" sz="1100" b="1"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dirty="0" err="1">
                          <a:effectLst/>
                        </a:rPr>
                        <a:t>niet</a:t>
                      </a:r>
                      <a:r>
                        <a:rPr lang="en-US" sz="1100" dirty="0">
                          <a:effectLst/>
                        </a:rPr>
                        <a:t> </a:t>
                      </a:r>
                      <a:r>
                        <a:rPr lang="en-US" sz="1100" dirty="0" err="1">
                          <a:effectLst/>
                        </a:rPr>
                        <a:t>opgemaakt</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ase">
                        <a:lnSpc>
                          <a:spcPct val="107000"/>
                        </a:lnSpc>
                        <a:spcAft>
                          <a:spcPts val="800"/>
                        </a:spcAft>
                        <a:buNone/>
                      </a:pPr>
                      <a:r>
                        <a:rPr lang="en-US" sz="1100" b="1" dirty="0">
                          <a:effectLst/>
                        </a:rPr>
                        <a:t> </a:t>
                      </a:r>
                      <a:endParaRPr lang="nl-BE" sz="1100" b="1"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41123163"/>
                  </a:ext>
                </a:extLst>
              </a:tr>
            </a:tbl>
          </a:graphicData>
        </a:graphic>
      </p:graphicFrame>
    </p:spTree>
    <p:extLst>
      <p:ext uri="{BB962C8B-B14F-4D97-AF65-F5344CB8AC3E}">
        <p14:creationId xmlns:p14="http://schemas.microsoft.com/office/powerpoint/2010/main" val="624294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3"/>
          <a:srcRect l="29795" t="2356" r="947" b="81258"/>
          <a:stretch/>
        </p:blipFill>
        <p:spPr>
          <a:xfrm>
            <a:off x="6665858" y="5426244"/>
            <a:ext cx="5582653" cy="1431756"/>
          </a:xfrm>
          <a:prstGeom prst="rect">
            <a:avLst/>
          </a:prstGeom>
        </p:spPr>
      </p:pic>
      <p:sp>
        <p:nvSpPr>
          <p:cNvPr id="3" name="Rectangle 2">
            <a:extLst>
              <a:ext uri="{FF2B5EF4-FFF2-40B4-BE49-F238E27FC236}">
                <a16:creationId xmlns:a16="http://schemas.microsoft.com/office/drawing/2014/main" id="{AD10C37E-B61A-856C-EFFB-5D47C244598C}"/>
              </a:ext>
            </a:extLst>
          </p:cNvPr>
          <p:cNvSpPr>
            <a:spLocks noChangeArrowheads="1"/>
          </p:cNvSpPr>
          <p:nvPr/>
        </p:nvSpPr>
        <p:spPr bwMode="auto">
          <a:xfrm>
            <a:off x="3918097" y="439640"/>
            <a:ext cx="3362011"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2800" b="1" i="0" u="none" strike="noStrike" cap="none" normalizeH="0" baseline="0" dirty="0">
                <a:ln>
                  <a:noFill/>
                </a:ln>
                <a:solidFill>
                  <a:schemeClr val="tx1"/>
                </a:solidFill>
                <a:effectLst/>
                <a:latin typeface="Aptos" panose="020B0004020202020204" pitchFamily="34" charset="0"/>
                <a:ea typeface="FlandersArtSans-Regular"/>
                <a:cs typeface="FlandersArtSans-Regular"/>
              </a:rPr>
              <a:t>Werf 1: Vergroening</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dirty="0">
                <a:ln>
                  <a:noFill/>
                </a:ln>
                <a:solidFill>
                  <a:schemeClr val="tx1"/>
                </a:solidFill>
                <a:effectLst/>
                <a:latin typeface="Aptos" panose="020B0004020202020204" pitchFamily="34" charset="0"/>
                <a:ea typeface="FlandersArtSans-Regular"/>
                <a:cs typeface="FlandersArtSans-Regular"/>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dirty="0">
                <a:ln>
                  <a:noFill/>
                </a:ln>
                <a:solidFill>
                  <a:schemeClr val="tx1"/>
                </a:solidFill>
                <a:effectLst/>
                <a:latin typeface="Aptos" panose="020B0004020202020204" pitchFamily="34" charset="0"/>
                <a:ea typeface="FlandersArtSans-Regular"/>
                <a:cs typeface="FlandersArtSans-Regular"/>
              </a:rPr>
              <a:t>  </a:t>
            </a: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pic>
        <p:nvPicPr>
          <p:cNvPr id="2049" name="Picture 27" descr="Afbeelding met Graphics, zwart, symbool, ontwerp&#10;&#10;Automatisch gegenereerde beschrijving">
            <a:extLst>
              <a:ext uri="{FF2B5EF4-FFF2-40B4-BE49-F238E27FC236}">
                <a16:creationId xmlns:a16="http://schemas.microsoft.com/office/drawing/2014/main" id="{E86DE956-D501-4E01-9DAA-AFA86A57A3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8097" y="1186236"/>
            <a:ext cx="4152900" cy="41529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95BD7D16-DCF2-BC7C-2367-071308B6A65B}"/>
              </a:ext>
            </a:extLst>
          </p:cNvPr>
          <p:cNvSpPr>
            <a:spLocks noChangeArrowheads="1"/>
          </p:cNvSpPr>
          <p:nvPr/>
        </p:nvSpPr>
        <p:spPr bwMode="auto">
          <a:xfrm>
            <a:off x="3918097" y="525202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2000" b="0" i="0" u="none" strike="noStrike" cap="none" normalizeH="0" baseline="0">
              <a:ln>
                <a:noFill/>
              </a:ln>
              <a:solidFill>
                <a:schemeClr val="tx1"/>
              </a:solidFill>
              <a:effectLst/>
              <a:ea typeface="FlandersArtSans-Regular"/>
              <a:cs typeface="FlandersArtSans-Regular"/>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2000" b="0" i="0" u="none" strike="noStrike" cap="none" normalizeH="0" baseline="0">
                <a:ln>
                  <a:noFill/>
                </a:ln>
                <a:solidFill>
                  <a:schemeClr val="tx1"/>
                </a:solidFill>
                <a:effectLst/>
                <a:latin typeface="Arial" panose="020B0604020202020204" pitchFamily="34" charset="0"/>
                <a:ea typeface="FlandersArtSans-Regular"/>
                <a:cs typeface="FlandersArtSans-Regular"/>
              </a:rPr>
              <a:t> </a:t>
            </a:r>
            <a:br>
              <a:rPr kumimoji="0" lang="nl-BE" altLang="ja-JP" sz="1100" b="0" i="0" u="none" strike="noStrike" cap="none" normalizeH="0" baseline="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br>
              <a:rPr kumimoji="0" lang="nl-BE" altLang="ja-JP" sz="1100" b="0" i="0" u="none" strike="noStrike" cap="none" normalizeH="0" baseline="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endParaRPr kumimoji="0" lang="nl-BE" altLang="ja-JP"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50796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16282810-894F-4741-4466-F05A2D72BAE2}"/>
              </a:ext>
            </a:extLst>
          </p:cNvPr>
          <p:cNvGraphicFramePr>
            <a:graphicFrameLocks noGrp="1"/>
          </p:cNvGraphicFramePr>
          <p:nvPr>
            <p:extLst>
              <p:ext uri="{D42A27DB-BD31-4B8C-83A1-F6EECF244321}">
                <p14:modId xmlns:p14="http://schemas.microsoft.com/office/powerpoint/2010/main" val="2467070604"/>
              </p:ext>
            </p:extLst>
          </p:nvPr>
        </p:nvGraphicFramePr>
        <p:xfrm>
          <a:off x="661737" y="1552046"/>
          <a:ext cx="10358910" cy="3912618"/>
        </p:xfrm>
        <a:graphic>
          <a:graphicData uri="http://schemas.openxmlformats.org/drawingml/2006/table">
            <a:tbl>
              <a:tblPr firstRow="1" firstCol="1" bandRow="1">
                <a:tableStyleId>{72833802-FEF1-4C79-8D5D-14CF1EAF98D9}</a:tableStyleId>
              </a:tblPr>
              <a:tblGrid>
                <a:gridCol w="2001719">
                  <a:extLst>
                    <a:ext uri="{9D8B030D-6E8A-4147-A177-3AD203B41FA5}">
                      <a16:colId xmlns:a16="http://schemas.microsoft.com/office/drawing/2014/main" val="3812248252"/>
                    </a:ext>
                  </a:extLst>
                </a:gridCol>
                <a:gridCol w="3892792">
                  <a:extLst>
                    <a:ext uri="{9D8B030D-6E8A-4147-A177-3AD203B41FA5}">
                      <a16:colId xmlns:a16="http://schemas.microsoft.com/office/drawing/2014/main" val="4008209251"/>
                    </a:ext>
                  </a:extLst>
                </a:gridCol>
                <a:gridCol w="1709212">
                  <a:extLst>
                    <a:ext uri="{9D8B030D-6E8A-4147-A177-3AD203B41FA5}">
                      <a16:colId xmlns:a16="http://schemas.microsoft.com/office/drawing/2014/main" val="4267527854"/>
                    </a:ext>
                  </a:extLst>
                </a:gridCol>
                <a:gridCol w="1170935">
                  <a:extLst>
                    <a:ext uri="{9D8B030D-6E8A-4147-A177-3AD203B41FA5}">
                      <a16:colId xmlns:a16="http://schemas.microsoft.com/office/drawing/2014/main" val="1190387144"/>
                    </a:ext>
                  </a:extLst>
                </a:gridCol>
                <a:gridCol w="898958">
                  <a:extLst>
                    <a:ext uri="{9D8B030D-6E8A-4147-A177-3AD203B41FA5}">
                      <a16:colId xmlns:a16="http://schemas.microsoft.com/office/drawing/2014/main" val="401499230"/>
                    </a:ext>
                  </a:extLst>
                </a:gridCol>
                <a:gridCol w="624830">
                  <a:extLst>
                    <a:ext uri="{9D8B030D-6E8A-4147-A177-3AD203B41FA5}">
                      <a16:colId xmlns:a16="http://schemas.microsoft.com/office/drawing/2014/main" val="690487338"/>
                    </a:ext>
                  </a:extLst>
                </a:gridCol>
                <a:gridCol w="60464">
                  <a:extLst>
                    <a:ext uri="{9D8B030D-6E8A-4147-A177-3AD203B41FA5}">
                      <a16:colId xmlns:a16="http://schemas.microsoft.com/office/drawing/2014/main" val="4274160001"/>
                    </a:ext>
                  </a:extLst>
                </a:gridCol>
              </a:tblGrid>
              <a:tr h="545205">
                <a:tc>
                  <a:txBody>
                    <a:bodyPr/>
                    <a:lstStyle/>
                    <a:p>
                      <a:pPr algn="ctr">
                        <a:lnSpc>
                          <a:spcPct val="107000"/>
                        </a:lnSpc>
                        <a:spcAft>
                          <a:spcPts val="800"/>
                        </a:spcAft>
                      </a:pPr>
                      <a:r>
                        <a:rPr lang="en-US" sz="1600" dirty="0" err="1">
                          <a:effectLst/>
                        </a:rPr>
                        <a:t>Doelstellingen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a:effectLst/>
                        </a:rPr>
                        <a:t>LEKP 1.0</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gridSpan="2">
                  <a:txBody>
                    <a:bodyPr/>
                    <a:lstStyle/>
                    <a:p>
                      <a:pPr algn="ctr">
                        <a:lnSpc>
                          <a:spcPct val="107000"/>
                        </a:lnSpc>
                        <a:spcAft>
                          <a:spcPts val="800"/>
                        </a:spcAft>
                      </a:pPr>
                      <a:r>
                        <a:rPr lang="en-US" sz="1600" dirty="0" err="1">
                          <a:effectLst/>
                        </a:rPr>
                        <a:t>Resultaat</a:t>
                      </a:r>
                      <a:r>
                        <a:rPr lang="en-US" sz="1600" dirty="0">
                          <a:effectLst/>
                        </a:rPr>
                        <a:t> </a:t>
                      </a:r>
                      <a:r>
                        <a:rPr lang="en-US" sz="1600" dirty="0" err="1">
                          <a:effectLst/>
                        </a:rPr>
                        <a:t>Vlaams</a:t>
                      </a:r>
                      <a:r>
                        <a:rPr lang="en-US" sz="1600" dirty="0">
                          <a:effectLst/>
                        </a:rPr>
                        <a:t> </a:t>
                      </a:r>
                      <a:r>
                        <a:rPr lang="en-US" sz="1600" dirty="0" err="1">
                          <a:effectLst/>
                        </a:rPr>
                        <a:t>gewest</a:t>
                      </a:r>
                      <a:r>
                        <a:rPr lang="en-US" sz="1600" dirty="0">
                          <a:effectLst/>
                        </a:rPr>
                        <a:t>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hMerge="1">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494938205"/>
                  </a:ext>
                </a:extLst>
              </a:tr>
              <a:tr h="214929">
                <a:tc gridSpan="2">
                  <a:txBody>
                    <a:bodyPr/>
                    <a:lstStyle/>
                    <a:p>
                      <a:pPr algn="ctr">
                        <a:lnSpc>
                          <a:spcPct val="107000"/>
                        </a:lnSpc>
                        <a:spcAft>
                          <a:spcPts val="800"/>
                        </a:spcAft>
                      </a:pPr>
                      <a:r>
                        <a:rPr lang="nl-BE" sz="1600" dirty="0">
                          <a:effectLst/>
                        </a:rPr>
                        <a:t>Werf 1: Laten we een boom opzetten (Vergroening)</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hMerge="1">
                  <a:txBody>
                    <a:bodyPr/>
                    <a:lstStyle/>
                    <a:p>
                      <a:pPr algn="ct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ct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a:txBody>
                    <a:bodyPr/>
                    <a:lstStyle/>
                    <a:p>
                      <a:pPr algn="ct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gridSpan="3">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hMerge="1">
                  <a:txBody>
                    <a:bodyPr/>
                    <a:lstStyle/>
                    <a:p>
                      <a:endParaRPr lang="nl-BE"/>
                    </a:p>
                  </a:txBody>
                  <a:tcPr/>
                </a:tc>
                <a:tc hMerge="1">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extLst>
                  <a:ext uri="{0D108BD9-81ED-4DB2-BD59-A6C34878D82A}">
                    <a16:rowId xmlns:a16="http://schemas.microsoft.com/office/drawing/2014/main" val="4276915637"/>
                  </a:ext>
                </a:extLst>
              </a:tr>
              <a:tr h="214929">
                <a:tc>
                  <a:txBody>
                    <a:bodyPr/>
                    <a:lstStyle/>
                    <a:p>
                      <a:pPr>
                        <a:lnSpc>
                          <a:spcPct val="107000"/>
                        </a:lnSpc>
                        <a:spcAft>
                          <a:spcPts val="800"/>
                        </a:spcAft>
                      </a:pPr>
                      <a:r>
                        <a:rPr lang="en-US" sz="1600" dirty="0" err="1">
                          <a:effectLst/>
                        </a:rPr>
                        <a:t>Bomen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1 boom extra per inwoner vanaf 2021 tegen eind 2030</a:t>
                      </a:r>
                    </a:p>
                    <a:p>
                      <a:pPr>
                        <a:lnSpc>
                          <a:spcPct val="107000"/>
                        </a:lnSpc>
                        <a:spcAft>
                          <a:spcPts val="800"/>
                        </a:spcAft>
                      </a:pPr>
                      <a:r>
                        <a:rPr lang="nl-BE" sz="1600" i="1" dirty="0">
                          <a:effectLst/>
                          <a:latin typeface="Aptos" panose="020B0004020202020204" pitchFamily="34" charset="0"/>
                          <a:ea typeface="Times New Roman" panose="02020603050405020304" pitchFamily="18" charset="0"/>
                          <a:cs typeface="Times New Roman" panose="02020603050405020304" pitchFamily="18" charset="0"/>
                        </a:rPr>
                        <a:t>Doelstelling Essen = 19.630 bomen</a:t>
                      </a:r>
                    </a:p>
                  </a:txBody>
                  <a:tcPr marL="35064" marR="35064" marT="0" marB="0"/>
                </a:tc>
                <a:tc>
                  <a:txBody>
                    <a:bodyPr/>
                    <a:lstStyle/>
                    <a:p>
                      <a:pPr>
                        <a:lnSpc>
                          <a:spcPct val="107000"/>
                        </a:lnSpc>
                        <a:spcAft>
                          <a:spcPts val="800"/>
                        </a:spcAft>
                      </a:pPr>
                      <a:r>
                        <a:rPr lang="nl-BE" sz="1600" dirty="0">
                          <a:effectLst/>
                        </a:rPr>
                        <a:t>1.289 extra bomen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6,57 %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9,13 %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gridSpan="2">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560573723"/>
                  </a:ext>
                </a:extLst>
              </a:tr>
              <a:tr h="397405">
                <a:tc>
                  <a:txBody>
                    <a:bodyPr/>
                    <a:lstStyle/>
                    <a:p>
                      <a:pPr>
                        <a:lnSpc>
                          <a:spcPct val="107000"/>
                        </a:lnSpc>
                        <a:spcAft>
                          <a:spcPts val="800"/>
                        </a:spcAft>
                      </a:pPr>
                      <a:r>
                        <a:rPr lang="en-US" sz="1600">
                          <a:effectLst/>
                        </a:rPr>
                        <a:t>Hagen en Geveltuinen</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0,5 meter geveltuin of haag per inwoner extra vanaf 2021 tegen eind 2030</a:t>
                      </a:r>
                    </a:p>
                    <a:p>
                      <a:pPr>
                        <a:lnSpc>
                          <a:spcPct val="107000"/>
                        </a:lnSpc>
                        <a:spcAft>
                          <a:spcPts val="800"/>
                        </a:spcAft>
                      </a:pPr>
                      <a:r>
                        <a:rPr lang="nl-BE" sz="1600" i="1" dirty="0">
                          <a:effectLst/>
                          <a:latin typeface="Aptos" panose="020B0004020202020204" pitchFamily="34" charset="0"/>
                          <a:ea typeface="Times New Roman" panose="02020603050405020304" pitchFamily="18" charset="0"/>
                          <a:cs typeface="Times New Roman" panose="02020603050405020304" pitchFamily="18" charset="0"/>
                        </a:rPr>
                        <a:t>Doelstelling Essen = 9.815 m</a:t>
                      </a:r>
                    </a:p>
                  </a:txBody>
                  <a:tcPr marL="35064" marR="35064" marT="0" marB="0"/>
                </a:tc>
                <a:tc>
                  <a:txBody>
                    <a:bodyPr/>
                    <a:lstStyle/>
                    <a:p>
                      <a:pPr>
                        <a:lnSpc>
                          <a:spcPct val="107000"/>
                        </a:lnSpc>
                        <a:spcAft>
                          <a:spcPts val="800"/>
                        </a:spcAft>
                      </a:pPr>
                      <a:r>
                        <a:rPr lang="nl-BE" sz="1600" dirty="0">
                          <a:effectLst/>
                        </a:rPr>
                        <a:t>1.734,87 m</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17,68 %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23,29 %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gridSpan="2">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775916365"/>
                  </a:ext>
                </a:extLst>
              </a:tr>
              <a:tr h="397405">
                <a:tc>
                  <a:txBody>
                    <a:bodyPr/>
                    <a:lstStyle/>
                    <a:p>
                      <a:pPr>
                        <a:lnSpc>
                          <a:spcPct val="107000"/>
                        </a:lnSpc>
                        <a:spcAft>
                          <a:spcPts val="800"/>
                        </a:spcAft>
                      </a:pPr>
                      <a:r>
                        <a:rPr lang="en-US" sz="1600">
                          <a:effectLst/>
                        </a:rPr>
                        <a:t>Natuurgroenperken</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1 natuurgroenperk (van minstens 10m²) extra per 1000 inwoners vanaf 2021 tegen eind 2030</a:t>
                      </a:r>
                    </a:p>
                    <a:p>
                      <a:pPr>
                        <a:lnSpc>
                          <a:spcPct val="107000"/>
                        </a:lnSpc>
                        <a:spcAft>
                          <a:spcPts val="800"/>
                        </a:spcAft>
                      </a:pPr>
                      <a:r>
                        <a:rPr lang="nl-BE" sz="1600" i="1" dirty="0">
                          <a:effectLst/>
                          <a:latin typeface="Aptos" panose="020B0004020202020204" pitchFamily="34" charset="0"/>
                          <a:ea typeface="Times New Roman" panose="02020603050405020304" pitchFamily="18" charset="0"/>
                          <a:cs typeface="Times New Roman" panose="02020603050405020304" pitchFamily="18" charset="0"/>
                        </a:rPr>
                        <a:t>Doelstelling Essen = 19 </a:t>
                      </a:r>
                    </a:p>
                  </a:txBody>
                  <a:tcPr marL="35064" marR="35064" marT="0" marB="0"/>
                </a:tc>
                <a:tc>
                  <a:txBody>
                    <a:bodyPr/>
                    <a:lstStyle/>
                    <a:p>
                      <a:pPr>
                        <a:lnSpc>
                          <a:spcPct val="107000"/>
                        </a:lnSpc>
                        <a:spcAft>
                          <a:spcPts val="800"/>
                        </a:spcAft>
                      </a:pPr>
                      <a:r>
                        <a:rPr lang="nl-BE" sz="1600" dirty="0">
                          <a:effectLst/>
                        </a:rPr>
                        <a:t>34 extra natuurgroenperken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173,2 %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68,81 %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gridSpan="2">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26524273"/>
                  </a:ext>
                </a:extLst>
              </a:tr>
            </a:tbl>
          </a:graphicData>
        </a:graphic>
      </p:graphicFrame>
    </p:spTree>
    <p:extLst>
      <p:ext uri="{BB962C8B-B14F-4D97-AF65-F5344CB8AC3E}">
        <p14:creationId xmlns:p14="http://schemas.microsoft.com/office/powerpoint/2010/main" val="1276290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A585122D-DF10-2C0B-F41A-8145A372E4BD}"/>
              </a:ext>
            </a:extLst>
          </p:cNvPr>
          <p:cNvGraphicFramePr>
            <a:graphicFrameLocks noGrp="1"/>
          </p:cNvGraphicFramePr>
          <p:nvPr>
            <p:extLst>
              <p:ext uri="{D42A27DB-BD31-4B8C-83A1-F6EECF244321}">
                <p14:modId xmlns:p14="http://schemas.microsoft.com/office/powerpoint/2010/main" val="965502177"/>
              </p:ext>
            </p:extLst>
          </p:nvPr>
        </p:nvGraphicFramePr>
        <p:xfrm>
          <a:off x="782051" y="1165150"/>
          <a:ext cx="10613736" cy="3643853"/>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574070">
                <a:tc>
                  <a:txBody>
                    <a:bodyPr/>
                    <a:lstStyle/>
                    <a:p>
                      <a:pPr>
                        <a:lnSpc>
                          <a:spcPct val="107000"/>
                        </a:lnSpc>
                        <a:spcAft>
                          <a:spcPts val="800"/>
                        </a:spcAft>
                      </a:pPr>
                      <a:r>
                        <a:rPr lang="nl-BE" sz="1100" kern="100">
                          <a:effectLst/>
                          <a:latin typeface="Calibri" panose="020F0502020204030204" pitchFamily="34" charset="0"/>
                          <a:ea typeface="Aptos" panose="020B0004020202020204" pitchFamily="34" charset="0"/>
                          <a:cs typeface="Times New Roman" panose="02020603050405020304" pitchFamily="18" charset="0"/>
                        </a:rPr>
                        <a:t>1.3</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effectLst/>
                          <a:latin typeface="Calibri" panose="020F0502020204030204" pitchFamily="34" charset="0"/>
                          <a:ea typeface="Aptos" panose="020B0004020202020204" pitchFamily="34" charset="0"/>
                          <a:cs typeface="Times New Roman" panose="02020603050405020304" pitchFamily="18" charset="0"/>
                        </a:rPr>
                        <a:t>2</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Op het college van 15 mei 2024 werd kennis genomen van de potentienota van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Gemeentewegen onder de loep</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Deze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opportuniteitsscan</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zal gebruikt worden om de </a:t>
                      </a:r>
                      <a:r>
                        <a:rPr lang="nl-NL" sz="1100"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heraanleg</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van gemeentewegen af te toetsen en het gebruikte toetsingskader wordt meegenomen bij de aanleg van nieuwe wegen.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3857319"/>
                  </a:ext>
                </a:extLst>
              </a:tr>
              <a:tr h="574070">
                <a:tc>
                  <a:txBody>
                    <a:bodyPr/>
                    <a:lstStyle/>
                    <a:p>
                      <a:pPr>
                        <a:lnSpc>
                          <a:spcPct val="107000"/>
                        </a:lnSpc>
                        <a:spcAft>
                          <a:spcPts val="800"/>
                        </a:spcAft>
                      </a:pPr>
                      <a:r>
                        <a:rPr lang="nl-BE" sz="1100" b="0" kern="100">
                          <a:effectLst/>
                          <a:latin typeface="Calibri" panose="020F0502020204030204" pitchFamily="34" charset="0"/>
                          <a:ea typeface="Aptos" panose="020B0004020202020204" pitchFamily="34" charset="0"/>
                          <a:cs typeface="Times New Roman" panose="02020603050405020304" pitchFamily="18" charset="0"/>
                        </a:rPr>
                        <a:t>1.3</a:t>
                      </a:r>
                      <a:endParaRPr lang="nl-BE" sz="11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0" kern="100">
                          <a:effectLst/>
                          <a:latin typeface="Calibri" panose="020F0502020204030204" pitchFamily="34" charset="0"/>
                          <a:ea typeface="Aptos" panose="020B0004020202020204" pitchFamily="34" charset="0"/>
                          <a:cs typeface="Times New Roman" panose="02020603050405020304" pitchFamily="18" charset="0"/>
                        </a:rPr>
                        <a:t>3</a:t>
                      </a:r>
                      <a:endParaRPr lang="nl-BE" sz="11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Ontharding</a:t>
                      </a:r>
                      <a:r>
                        <a:rPr lang="nl-NL" sz="1100" b="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op verschillende locaties: </a:t>
                      </a:r>
                    </a:p>
                    <a:p>
                      <a:pPr marL="171450" indent="-171450">
                        <a:lnSpc>
                          <a:spcPct val="107000"/>
                        </a:lnSpc>
                        <a:spcAft>
                          <a:spcPts val="800"/>
                        </a:spcAft>
                        <a:buFont typeface="Arial" panose="020B0604020202020204" pitchFamily="34" charset="0"/>
                        <a:buChar char="•"/>
                      </a:pPr>
                      <a:r>
                        <a:rPr lang="nl-NL"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Albert </a:t>
                      </a:r>
                      <a:r>
                        <a:rPr lang="nl-NL" sz="1100" b="1" i="1"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Ysackerstraat</a:t>
                      </a:r>
                      <a:r>
                        <a:rPr lang="nl-NL"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340 m² </a:t>
                      </a:r>
                      <a:r>
                        <a:rPr lang="nl-NL" sz="1100" b="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voetgangerszone vervangen door groenzone. </a:t>
                      </a:r>
                    </a:p>
                    <a:p>
                      <a:pPr marL="171450" indent="-171450">
                        <a:lnSpc>
                          <a:spcPct val="107000"/>
                        </a:lnSpc>
                        <a:spcAft>
                          <a:spcPts val="800"/>
                        </a:spcAft>
                        <a:buFont typeface="Arial" panose="020B0604020202020204" pitchFamily="34" charset="0"/>
                        <a:buChar char="•"/>
                      </a:pPr>
                      <a:r>
                        <a:rPr lang="nl-NL"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Heikantstraat: 150 m² </a:t>
                      </a:r>
                      <a:r>
                        <a:rPr lang="nl-NL" sz="1100" b="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verharding vervangen door </a:t>
                      </a:r>
                      <a:r>
                        <a:rPr lang="nl-NL" sz="1100" b="0"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grasdals</a:t>
                      </a:r>
                      <a:r>
                        <a:rPr lang="nl-NL" sz="1100" b="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waterdoorlatende steenslag.</a:t>
                      </a:r>
                    </a:p>
                    <a:p>
                      <a:pPr marL="171450" indent="-171450">
                        <a:lnSpc>
                          <a:spcPct val="107000"/>
                        </a:lnSpc>
                        <a:spcAft>
                          <a:spcPts val="800"/>
                        </a:spcAft>
                        <a:buFont typeface="Arial" panose="020B0604020202020204" pitchFamily="34" charset="0"/>
                        <a:buChar char="•"/>
                      </a:pPr>
                      <a:r>
                        <a:rPr lang="nl-NL" sz="1100" b="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Site van </a:t>
                      </a:r>
                      <a:r>
                        <a:rPr lang="nl-NL"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nieuwe vrijetijdsinfrastructuur </a:t>
                      </a:r>
                      <a:r>
                        <a:rPr lang="nl-NL" sz="1100" b="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werd in 2024 reeds gedeeltelijk onthard. In totaal zal op deze site </a:t>
                      </a:r>
                      <a:r>
                        <a:rPr lang="nl-NL"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netto 3.750 m² </a:t>
                      </a:r>
                      <a:r>
                        <a:rPr lang="nl-NL" sz="1100" b="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onthard worden. </a:t>
                      </a:r>
                      <a:endParaRPr lang="nl-BE" sz="1100" b="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nl-BE" sz="1100" b="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79742085"/>
                  </a:ext>
                </a:extLst>
              </a:tr>
              <a:tr h="574070">
                <a:tc>
                  <a:txBody>
                    <a:bodyPr/>
                    <a:lstStyle/>
                    <a:p>
                      <a:pPr>
                        <a:lnSpc>
                          <a:spcPct val="107000"/>
                        </a:lnSpc>
                        <a:spcAft>
                          <a:spcPts val="800"/>
                        </a:spcAft>
                      </a:pPr>
                      <a:r>
                        <a:rPr lang="nl-BE" sz="1100" kern="100">
                          <a:effectLst/>
                          <a:latin typeface="Calibri" panose="020F0502020204030204" pitchFamily="34" charset="0"/>
                          <a:ea typeface="Aptos" panose="020B0004020202020204" pitchFamily="34" charset="0"/>
                          <a:cs typeface="Times New Roman" panose="02020603050405020304" pitchFamily="18" charset="0"/>
                        </a:rPr>
                        <a:t>2.0</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effectLst/>
                          <a:latin typeface="Calibri" panose="020F0502020204030204" pitchFamily="34" charset="0"/>
                          <a:ea typeface="Aptos" panose="020B0004020202020204" pitchFamily="34" charset="0"/>
                          <a:cs typeface="Times New Roman" panose="02020603050405020304" pitchFamily="18" charset="0"/>
                        </a:rPr>
                        <a:t>3</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l-BE" sz="1100" b="1" kern="0" noProof="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Groepsaankoop</a:t>
                      </a:r>
                      <a:r>
                        <a:rPr lang="nl-BE" sz="1100" b="0" kern="0" noProof="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nl-NL" sz="1100" b="0"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inheemse solitaire bomen en hoogstamfruitbomen georganiseerd door </a:t>
                      </a:r>
                      <a:r>
                        <a:rPr lang="nl-NL" sz="1100" b="0" kern="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Igean</a:t>
                      </a:r>
                      <a:r>
                        <a:rPr lang="nl-NL" sz="1100" b="0"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Regionale Landschappen:</a:t>
                      </a:r>
                      <a:endParaRPr lang="nl-BE" sz="1100" b="0" kern="0" noProof="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Calibri" panose="020F0502020204030204" pitchFamily="34" charset="0"/>
                        <a:buChar char="-"/>
                        <a:tabLst/>
                        <a:defRPr/>
                      </a:pPr>
                      <a:r>
                        <a:rPr lang="nl-NL" sz="1100" b="1" i="1"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26 inwoners </a:t>
                      </a:r>
                      <a:endParaRPr lang="nl-BE" sz="1100" b="1" i="1" kern="0" noProof="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Calibri" panose="020F0502020204030204" pitchFamily="34" charset="0"/>
                        <a:buChar char="-"/>
                        <a:tabLst/>
                        <a:defRPr/>
                      </a:pPr>
                      <a:r>
                        <a:rPr lang="nl-NL" sz="1100" b="1" i="1"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87 bomen</a:t>
                      </a:r>
                    </a:p>
                    <a:p>
                      <a:pPr>
                        <a:lnSpc>
                          <a:spcPct val="107000"/>
                        </a:lnSpc>
                        <a:spcAft>
                          <a:spcPts val="800"/>
                        </a:spcAft>
                      </a:pPr>
                      <a:r>
                        <a:rPr lang="nl-NL" sz="1100" b="0"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Voor het aanplanten van een </a:t>
                      </a:r>
                      <a:r>
                        <a:rPr lang="nl-NL" sz="1100" b="1"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natuurlijke</a:t>
                      </a:r>
                      <a:r>
                        <a:rPr lang="nl-NL" sz="1100" b="0"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nl-NL" sz="1100" b="1"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tuinafsluiting</a:t>
                      </a:r>
                      <a:r>
                        <a:rPr lang="nl-NL" sz="1100" b="0"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ter vervanging van een gesloten tuinafsluiting wordt een </a:t>
                      </a:r>
                      <a:r>
                        <a:rPr lang="nl-NL" sz="1100" b="1"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duurzaamheidspremie</a:t>
                      </a:r>
                      <a:r>
                        <a:rPr lang="nl-NL" sz="1100" b="0"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toegekend van 5 euro/lm met een maximum van 100 euro. Deze premie werd in 2024 </a:t>
                      </a:r>
                      <a:r>
                        <a:rPr lang="nl-NL" sz="1100" b="1"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a:t>
                      </a:r>
                      <a:r>
                        <a:rPr lang="nl-NL" sz="1100" b="0" kern="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keer aangevraagd voor een totaalbedrag van 200 euro.</a:t>
                      </a:r>
                    </a:p>
                    <a:p>
                      <a:pPr>
                        <a:lnSpc>
                          <a:spcPct val="107000"/>
                        </a:lnSpc>
                        <a:spcAft>
                          <a:spcPts val="800"/>
                        </a:spcAft>
                      </a:pPr>
                      <a:endParaRPr lang="nl-NL"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53604184"/>
                  </a:ext>
                </a:extLst>
              </a:tr>
            </a:tbl>
          </a:graphicData>
        </a:graphic>
      </p:graphicFrame>
    </p:spTree>
    <p:extLst>
      <p:ext uri="{BB962C8B-B14F-4D97-AF65-F5344CB8AC3E}">
        <p14:creationId xmlns:p14="http://schemas.microsoft.com/office/powerpoint/2010/main" val="4221396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A585122D-DF10-2C0B-F41A-8145A372E4BD}"/>
              </a:ext>
            </a:extLst>
          </p:cNvPr>
          <p:cNvGraphicFramePr>
            <a:graphicFrameLocks noGrp="1"/>
          </p:cNvGraphicFramePr>
          <p:nvPr>
            <p:extLst>
              <p:ext uri="{D42A27DB-BD31-4B8C-83A1-F6EECF244321}">
                <p14:modId xmlns:p14="http://schemas.microsoft.com/office/powerpoint/2010/main" val="1797508449"/>
              </p:ext>
            </p:extLst>
          </p:nvPr>
        </p:nvGraphicFramePr>
        <p:xfrm>
          <a:off x="782051" y="1099127"/>
          <a:ext cx="10613736" cy="5480559"/>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574070">
                <a:tc>
                  <a:txBody>
                    <a:bodyPr/>
                    <a:lstStyle/>
                    <a:p>
                      <a:pPr>
                        <a:lnSpc>
                          <a:spcPct val="107000"/>
                        </a:lnSpc>
                        <a:spcAft>
                          <a:spcPts val="800"/>
                        </a:spcAft>
                      </a:pPr>
                      <a:r>
                        <a:rPr lang="nl-BE" sz="1100" kern="100">
                          <a:effectLst/>
                          <a:latin typeface="Calibri" panose="020F0502020204030204" pitchFamily="34" charset="0"/>
                          <a:ea typeface="Aptos" panose="020B0004020202020204" pitchFamily="34" charset="0"/>
                          <a:cs typeface="Times New Roman" panose="02020603050405020304" pitchFamily="18" charset="0"/>
                        </a:rPr>
                        <a:t>2.1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effectLst/>
                          <a:latin typeface="Calibri" panose="020F050202020403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Sensibilisatie ontharding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via verschillende gemeentelijke infokanalen (gemeentelijke website, Essen info, </a:t>
                      </a:r>
                      <a:r>
                        <a:rPr lang="nl-NL" sz="1100" kern="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social</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media)</a:t>
                      </a:r>
                    </a:p>
                    <a:p>
                      <a:pPr>
                        <a:lnSpc>
                          <a:spcPct val="107000"/>
                        </a:lnSpc>
                        <a:spcAft>
                          <a:spcPts val="800"/>
                        </a:spcAft>
                      </a:pPr>
                      <a:endPar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Deelname </a:t>
                      </a: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Vlaams Kampioenschap Tegelwippen </a:t>
                      </a:r>
                    </a:p>
                    <a:p>
                      <a:pPr marL="171450" indent="-171450">
                        <a:lnSpc>
                          <a:spcPct val="107000"/>
                        </a:lnSpc>
                        <a:spcAft>
                          <a:spcPts val="800"/>
                        </a:spcAft>
                        <a:buFont typeface="Arial" panose="020B0604020202020204" pitchFamily="34" charset="0"/>
                        <a:buChar char="•"/>
                      </a:pP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derby</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tussen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Essen en Wuustwezel</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gewonnen door Essen. </a:t>
                      </a:r>
                    </a:p>
                    <a:p>
                      <a:pPr marL="171450" indent="-171450">
                        <a:lnSpc>
                          <a:spcPct val="107000"/>
                        </a:lnSpc>
                        <a:spcAft>
                          <a:spcPts val="800"/>
                        </a:spcAft>
                        <a:buFont typeface="Arial" panose="020B0604020202020204" pitchFamily="34" charset="0"/>
                        <a:buChar char="•"/>
                      </a:pP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 totaal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40.920 tegels gewipt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op privaat en openbaar domein = oppervlakte van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3.750 m²</a:t>
                      </a:r>
                    </a:p>
                    <a:p>
                      <a:pPr marL="171450" indent="-171450">
                        <a:lnSpc>
                          <a:spcPct val="107000"/>
                        </a:lnSpc>
                        <a:spcAft>
                          <a:spcPts val="800"/>
                        </a:spcAft>
                        <a:buFont typeface="Arial" panose="020B0604020202020204" pitchFamily="34" charset="0"/>
                        <a:buChar char="•"/>
                      </a:pP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Gratis steenpuin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inleveren op </a:t>
                      </a:r>
                      <a:r>
                        <a:rPr lang="nl-NL" sz="1100"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ecyclagepark</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tijdens campagne: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32</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gezinnen, in totaal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14.720 kg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steenpuin</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Duurzaamheidspremie</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voor het </a:t>
                      </a: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ontharden en vervolgens </a:t>
                      </a:r>
                      <a:r>
                        <a:rPr lang="nl-BE" sz="1100" b="1"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vergroenen</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van verharde oppervlakken van 15 euro/m² met een maximum van 200 euro.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 2024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zes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keer aangevraagd</a:t>
                      </a:r>
                    </a:p>
                    <a:p>
                      <a:pPr marL="171450" indent="-171450">
                        <a:lnSpc>
                          <a:spcPct val="107000"/>
                        </a:lnSpc>
                        <a:spcAft>
                          <a:spcPts val="800"/>
                        </a:spcAft>
                        <a:buFont typeface="Arial" panose="020B0604020202020204" pitchFamily="34" charset="0"/>
                        <a:buChar char="•"/>
                      </a:pP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Subsidiebedrag van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1.090 euro</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Online infosessies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georganiseerd rond </a:t>
                      </a: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'watervriendelijke tuinen: ontharden en beplanten</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in samenwerking met IGEAN. </a:t>
                      </a:r>
                    </a:p>
                    <a:p>
                      <a:pPr>
                        <a:lnSpc>
                          <a:spcPct val="107000"/>
                        </a:lnSpc>
                        <a:spcAft>
                          <a:spcPts val="800"/>
                        </a:spcAft>
                      </a:pPr>
                      <a:endPar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Thema  afvalkalender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 2024 was “</a:t>
                      </a: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ruimte voor water</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Elke maand een foto met een idee rond waterbuffering of -opvang. Zo was er bv. een foto van een waterdoorlatende oprit, een wadi, enz.</a:t>
                      </a:r>
                      <a:b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83857319"/>
                  </a:ext>
                </a:extLst>
              </a:tr>
              <a:tr h="324009">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2.3</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Bomenteller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2.627 </a:t>
                      </a: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nieuwe bomen</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(sinds 2013).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53604184"/>
                  </a:ext>
                </a:extLst>
              </a:tr>
              <a:tr h="574070">
                <a:tc>
                  <a:txBody>
                    <a:bodyPr/>
                    <a:lstStyle/>
                    <a:p>
                      <a:pPr>
                        <a:lnSpc>
                          <a:spcPct val="107000"/>
                        </a:lnSpc>
                        <a:spcAft>
                          <a:spcPts val="800"/>
                        </a:spcAft>
                      </a:pPr>
                      <a:r>
                        <a:rPr lang="nl-BE" sz="1100" kern="100" dirty="0">
                          <a:effectLst/>
                          <a:latin typeface="Calibri" panose="020F0502020204030204" pitchFamily="34" charset="0"/>
                          <a:ea typeface="Aptos" panose="020B0004020202020204" pitchFamily="34" charset="0"/>
                          <a:cs typeface="Times New Roman" panose="02020603050405020304" pitchFamily="18" charset="0"/>
                        </a:rPr>
                        <a:t>2.3</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effectLst/>
                          <a:latin typeface="Calibri" panose="020F0502020204030204" pitchFamily="34" charset="0"/>
                          <a:ea typeface="Aptos" panose="020B0004020202020204" pitchFamily="34" charset="0"/>
                          <a:cs typeface="Times New Roman" panose="02020603050405020304" pitchFamily="18" charset="0"/>
                        </a:rPr>
                        <a:t>6</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Bosbeheerplan is door Bosgroep Antwerpse Gordel (BGAG) omgezet naar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natuurbeheerplan</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type 2 en goedgekeurd.</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2975109"/>
                  </a:ext>
                </a:extLst>
              </a:tr>
            </a:tbl>
          </a:graphicData>
        </a:graphic>
      </p:graphicFrame>
    </p:spTree>
    <p:extLst>
      <p:ext uri="{BB962C8B-B14F-4D97-AF65-F5344CB8AC3E}">
        <p14:creationId xmlns:p14="http://schemas.microsoft.com/office/powerpoint/2010/main" val="524547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460508"/>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620827" y="512061"/>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A585122D-DF10-2C0B-F41A-8145A372E4BD}"/>
              </a:ext>
            </a:extLst>
          </p:cNvPr>
          <p:cNvGraphicFramePr>
            <a:graphicFrameLocks noGrp="1"/>
          </p:cNvGraphicFramePr>
          <p:nvPr>
            <p:extLst>
              <p:ext uri="{D42A27DB-BD31-4B8C-83A1-F6EECF244321}">
                <p14:modId xmlns:p14="http://schemas.microsoft.com/office/powerpoint/2010/main" val="1875430361"/>
              </p:ext>
            </p:extLst>
          </p:nvPr>
        </p:nvGraphicFramePr>
        <p:xfrm>
          <a:off x="782051" y="603504"/>
          <a:ext cx="10613736" cy="6217228"/>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445206">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574070">
                <a:tc>
                  <a:txBody>
                    <a:bodyPr/>
                    <a:lstStyle/>
                    <a:p>
                      <a:pPr>
                        <a:lnSpc>
                          <a:spcPct val="107000"/>
                        </a:lnSpc>
                        <a:spcAft>
                          <a:spcPts val="800"/>
                        </a:spcAft>
                      </a:pPr>
                      <a:r>
                        <a:rPr lang="nl-BE" sz="1100" kern="100">
                          <a:effectLst/>
                          <a:latin typeface="Calibri" panose="020F0502020204030204" pitchFamily="34" charset="0"/>
                          <a:ea typeface="Aptos" panose="020B0004020202020204" pitchFamily="34" charset="0"/>
                          <a:cs typeface="Times New Roman" panose="02020603050405020304" pitchFamily="18" charset="0"/>
                        </a:rPr>
                        <a:t>2.4</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effectLst/>
                          <a:latin typeface="Calibri" panose="020F050202020403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Versterken van </a:t>
                      </a:r>
                      <a:r>
                        <a:rPr lang="nl-BE" sz="1100" b="1" kern="100" dirty="0">
                          <a:effectLst/>
                          <a:latin typeface="Aptos" panose="020B0004020202020204" pitchFamily="34" charset="0"/>
                          <a:ea typeface="Aptos" panose="020B0004020202020204" pitchFamily="34" charset="0"/>
                          <a:cs typeface="Times New Roman" panose="02020603050405020304" pitchFamily="18" charset="0"/>
                        </a:rPr>
                        <a:t>groene elementen in woonwijken</a:t>
                      </a:r>
                      <a:r>
                        <a:rPr lang="nl-BE" sz="1100" kern="100" dirty="0">
                          <a:effectLst/>
                          <a:latin typeface="Aptos" panose="020B0004020202020204" pitchFamily="34" charset="0"/>
                          <a:ea typeface="Aptos" panose="020B0004020202020204" pitchFamily="34" charset="0"/>
                          <a:cs typeface="Times New Roman" panose="02020603050405020304" pitchFamily="18" charset="0"/>
                        </a:rPr>
                        <a:t> (biodiversiteit en klimaatadaptatieversterkend):</a:t>
                      </a:r>
                    </a:p>
                    <a:p>
                      <a:pPr marL="171450" indent="-171450" algn="l" defTabSz="914400" rtl="0" eaLnBrk="1" latinLnBrk="0" hangingPunct="1">
                        <a:lnSpc>
                          <a:spcPct val="100000"/>
                        </a:lnSpc>
                        <a:spcAft>
                          <a:spcPts val="800"/>
                        </a:spcAft>
                        <a:buFont typeface="Calibri" panose="020F0502020204030204" pitchFamily="34" charset="0"/>
                        <a:buChar char="•"/>
                      </a:pP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16 </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fruitbomen aangeplant in het Park van de </a:t>
                      </a: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Redemptoristen</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a:t>
                      </a:r>
                    </a:p>
                    <a:p>
                      <a:pPr marL="171450" indent="-171450" algn="l" defTabSz="914400" rtl="0" eaLnBrk="1" latinLnBrk="0" hangingPunct="1">
                        <a:lnSpc>
                          <a:spcPct val="100000"/>
                        </a:lnSpc>
                        <a:spcAft>
                          <a:spcPts val="800"/>
                        </a:spcAft>
                        <a:buFont typeface="Calibri" panose="020F0502020204030204" pitchFamily="34" charset="0"/>
                        <a:buChar char="•"/>
                      </a:pP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17 </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bomen in de  </a:t>
                      </a: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Witzenbergstraat</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a:t>
                      </a:r>
                      <a:r>
                        <a:rPr lang="nl-NL" sz="1100" kern="0" dirty="0" err="1">
                          <a:solidFill>
                            <a:schemeClr val="tx1"/>
                          </a:solidFill>
                          <a:effectLst/>
                          <a:latin typeface="Calibri" panose="020F0502020204030204" pitchFamily="34" charset="0"/>
                          <a:ea typeface="Aptos" panose="020B0004020202020204" pitchFamily="34" charset="0"/>
                          <a:cs typeface="Times New Roman" panose="02020603050405020304" pitchFamily="18" charset="0"/>
                        </a:rPr>
                        <a:t>middenplein</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a:t>
                      </a:r>
                    </a:p>
                    <a:p>
                      <a:pPr marL="171450" indent="-171450" algn="l" defTabSz="914400" rtl="0" eaLnBrk="1" latinLnBrk="0" hangingPunct="1">
                        <a:lnSpc>
                          <a:spcPct val="100000"/>
                        </a:lnSpc>
                        <a:spcAft>
                          <a:spcPts val="800"/>
                        </a:spcAft>
                        <a:buFont typeface="Calibri" panose="020F0502020204030204" pitchFamily="34" charset="0"/>
                        <a:buChar char="•"/>
                      </a:pP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9</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bomen in </a:t>
                      </a:r>
                      <a:r>
                        <a:rPr lang="nl-NL" sz="1100" b="1" i="1" kern="0" dirty="0" err="1">
                          <a:solidFill>
                            <a:schemeClr val="tx1"/>
                          </a:solidFill>
                          <a:effectLst/>
                          <a:latin typeface="Calibri" panose="020F0502020204030204" pitchFamily="34" charset="0"/>
                          <a:ea typeface="Aptos" panose="020B0004020202020204" pitchFamily="34" charset="0"/>
                          <a:cs typeface="Times New Roman" panose="02020603050405020304" pitchFamily="18" charset="0"/>
                        </a:rPr>
                        <a:t>Horendonk</a:t>
                      </a: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omgeving kerk</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a:t>
                      </a:r>
                    </a:p>
                    <a:p>
                      <a:pPr marL="171450" indent="-171450" algn="l" defTabSz="914400" rtl="0" eaLnBrk="1" latinLnBrk="0" hangingPunct="1">
                        <a:lnSpc>
                          <a:spcPct val="100000"/>
                        </a:lnSpc>
                        <a:spcAft>
                          <a:spcPts val="800"/>
                        </a:spcAft>
                        <a:buFont typeface="Calibri" panose="020F0502020204030204" pitchFamily="34" charset="0"/>
                        <a:buChar char="•"/>
                      </a:pP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6</a:t>
                      </a:r>
                      <a:r>
                        <a:rPr lang="nl-NL" sz="1100" b="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bomen in </a:t>
                      </a: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Kraaienberg</a:t>
                      </a:r>
                    </a:p>
                    <a:p>
                      <a:pPr marL="171450" indent="-171450" algn="l" defTabSz="914400" rtl="0" eaLnBrk="1" latinLnBrk="0" hangingPunct="1">
                        <a:lnSpc>
                          <a:spcPct val="100000"/>
                        </a:lnSpc>
                        <a:spcAft>
                          <a:spcPts val="800"/>
                        </a:spcAft>
                        <a:buFont typeface="Calibri" panose="020F0502020204030204" pitchFamily="34" charset="0"/>
                        <a:buChar char="•"/>
                      </a:pPr>
                      <a:endPar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endParaRPr>
                    </a:p>
                    <a:p>
                      <a:pPr marL="0" indent="0" algn="l" defTabSz="914400" rtl="0" eaLnBrk="1" latinLnBrk="0" hangingPunct="1">
                        <a:lnSpc>
                          <a:spcPct val="107000"/>
                        </a:lnSpc>
                        <a:spcAft>
                          <a:spcPts val="800"/>
                        </a:spcAft>
                        <a:buFont typeface="Arial" panose="020B0604020202020204" pitchFamily="34" charset="0"/>
                        <a:buNone/>
                      </a:pPr>
                      <a:r>
                        <a:rPr lang="nl-NL" sz="1100" b="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Acties 1.000 bomen en Bosrandactie </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(i.s.m. RLDV en Bosgroep Antwerpse gordel): </a:t>
                      </a:r>
                    </a:p>
                    <a:p>
                      <a:pPr marL="171450" indent="-171450" algn="l" defTabSz="914400" rtl="0" eaLnBrk="1" latinLnBrk="0" hangingPunct="1">
                        <a:lnSpc>
                          <a:spcPct val="107000"/>
                        </a:lnSpc>
                        <a:spcAft>
                          <a:spcPts val="800"/>
                        </a:spcAft>
                        <a:buFont typeface="Arial" panose="020B0604020202020204" pitchFamily="34" charset="0"/>
                        <a:buChar char="•"/>
                      </a:pP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112</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bomen (loof-en fruitbomen) en </a:t>
                      </a:r>
                    </a:p>
                    <a:p>
                      <a:pPr marL="171450" indent="-171450" algn="l" defTabSz="914400" rtl="0" eaLnBrk="1" latinLnBrk="0" hangingPunct="1">
                        <a:lnSpc>
                          <a:spcPct val="107000"/>
                        </a:lnSpc>
                        <a:spcAft>
                          <a:spcPts val="800"/>
                        </a:spcAft>
                        <a:buFont typeface="Arial" panose="020B0604020202020204" pitchFamily="34" charset="0"/>
                        <a:buChar char="•"/>
                      </a:pP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3</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bospakketten (</a:t>
                      </a: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375 </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stuks </a:t>
                      </a:r>
                      <a:r>
                        <a:rPr lang="nl-NL" sz="1100" b="1" i="1" kern="0" dirty="0" err="1">
                          <a:solidFill>
                            <a:schemeClr val="tx1"/>
                          </a:solidFill>
                          <a:effectLst/>
                          <a:latin typeface="Calibri" panose="020F0502020204030204" pitchFamily="34" charset="0"/>
                          <a:ea typeface="Aptos" panose="020B0004020202020204" pitchFamily="34" charset="0"/>
                          <a:cs typeface="Times New Roman" panose="02020603050405020304" pitchFamily="18" charset="0"/>
                        </a:rPr>
                        <a:t>bosgoed</a:t>
                      </a:r>
                      <a:r>
                        <a:rPr lang="nl-NL" sz="1100" b="1" i="1"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a:t>
                      </a:r>
                      <a:r>
                        <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in totaal) </a:t>
                      </a:r>
                    </a:p>
                    <a:p>
                      <a:pPr marL="171450" indent="-171450" algn="l" defTabSz="914400" rtl="0" eaLnBrk="1" latinLnBrk="0" hangingPunct="1">
                        <a:lnSpc>
                          <a:spcPct val="107000"/>
                        </a:lnSpc>
                        <a:spcAft>
                          <a:spcPts val="800"/>
                        </a:spcAft>
                        <a:buFont typeface="Arial" panose="020B0604020202020204" pitchFamily="34" charset="0"/>
                        <a:buChar char="•"/>
                      </a:pPr>
                      <a:endParaRPr lang="nl-NL" sz="1100" kern="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Thema  afvalkalender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 2024 was “</a:t>
                      </a: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ruimte voor water</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Elke maand een foto met een idee rond waterbuffering of -opvang. Zo was er bv. een foto van een waterdoorlatende oprit, een wadi, enz.</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83857319"/>
                  </a:ext>
                </a:extLst>
              </a:tr>
              <a:tr h="522537">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2.5</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3</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Regionaal Landschap De </a:t>
                      </a:r>
                      <a:r>
                        <a:rPr lang="nl-NL" sz="1100"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Voorkempen</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voert in het kader van het PDPO- project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'Houtig Erfgoed</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een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inventarisatie uit van de houtkanten </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 andere kleine landschapselementen in de gemeente Essen. Het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veldwerk</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werd verdergezet in 2024 maar is nog niet afgerond. De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subsidies</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van het houtkantenplan zijn goedgekeurd voor de volgende 5 jaar.</a:t>
                      </a:r>
                    </a:p>
                  </a:txBody>
                  <a:tcPr marL="68580" marR="68580" marT="0" marB="0"/>
                </a:tc>
                <a:extLst>
                  <a:ext uri="{0D108BD9-81ED-4DB2-BD59-A6C34878D82A}">
                    <a16:rowId xmlns:a16="http://schemas.microsoft.com/office/drawing/2014/main" val="3579742085"/>
                  </a:ext>
                </a:extLst>
              </a:tr>
              <a:tr h="311021">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2.5</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Bosbeheerplan is door Bosgroep Antwerpse Gordel (BGAG)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omgezet naar natuurbeheerplan </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type 2 en goedgekeurd.</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04398"/>
                  </a:ext>
                </a:extLst>
              </a:tr>
              <a:tr h="641882">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2.5</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6</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Uitvoering </a:t>
                      </a: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Trage wegenplan:</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Bij buurtweg 6 en 13 (</a:t>
                      </a:r>
                      <a:r>
                        <a:rPr lang="nl-NL" sz="1100"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Moerlandpad</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aanleg infiltratiegrachten en beperkte aanplanting in functie van het realiseren van groenstroken.</a:t>
                      </a:r>
                    </a:p>
                    <a:p>
                      <a:pPr marL="171450" indent="-171450">
                        <a:lnSpc>
                          <a:spcPct val="107000"/>
                        </a:lnSpc>
                        <a:spcAft>
                          <a:spcPts val="800"/>
                        </a:spcAft>
                        <a:buFont typeface="Arial" panose="020B0604020202020204" pitchFamily="34" charset="0"/>
                        <a:buChar char="•"/>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trage wegen die in het verleden een naam hebben gekregen werden voorzien van een QR code.</a:t>
                      </a:r>
                      <a:b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2975109"/>
                  </a:ext>
                </a:extLst>
              </a:tr>
              <a:tr h="574070">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2.5</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8</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b="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Deelname actie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Maai Mei Niet</a:t>
                      </a:r>
                      <a:r>
                        <a:rPr lang="nl-NL" sz="1100" b="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op verschillende symbolische locaties: </a:t>
                      </a:r>
                      <a:r>
                        <a:rPr lang="nl-NL" sz="1100" b="0" kern="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Destenlaan</a:t>
                      </a:r>
                      <a:r>
                        <a:rPr lang="nl-NL" sz="1100" b="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Nieuw Hoef, het dienstencentrum in de </a:t>
                      </a:r>
                      <a:r>
                        <a:rPr lang="nl-NL" sz="1100" b="0" kern="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Nollekensstraat</a:t>
                      </a:r>
                      <a:r>
                        <a:rPr lang="nl-NL" sz="1100" b="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de berm aan het fietspad van de Oude Baan, enz. </a:t>
                      </a:r>
                    </a:p>
                    <a:p>
                      <a:pPr>
                        <a:lnSpc>
                          <a:spcPct val="107000"/>
                        </a:lnSpc>
                        <a:spcAft>
                          <a:spcPts val="800"/>
                        </a:spcAft>
                      </a:pP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Leemstraat</a:t>
                      </a:r>
                      <a:r>
                        <a:rPr lang="nl-NL" sz="1100" b="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tegels verwijderd rondom een boom</a:t>
                      </a:r>
                    </a:p>
                    <a:p>
                      <a:pPr>
                        <a:lnSpc>
                          <a:spcPct val="107000"/>
                        </a:lnSpc>
                        <a:spcAft>
                          <a:spcPts val="800"/>
                        </a:spcAft>
                      </a:pP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Essendonk:</a:t>
                      </a:r>
                      <a:r>
                        <a:rPr lang="nl-NL" sz="1100" b="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balken aangebracht onder kruin van een boom om gras te laten groeien (boomspiegel)</a:t>
                      </a:r>
                    </a:p>
                  </a:txBody>
                  <a:tcPr marL="68580" marR="68580" marT="0" marB="0"/>
                </a:tc>
                <a:extLst>
                  <a:ext uri="{0D108BD9-81ED-4DB2-BD59-A6C34878D82A}">
                    <a16:rowId xmlns:a16="http://schemas.microsoft.com/office/drawing/2014/main" val="4178746991"/>
                  </a:ext>
                </a:extLst>
              </a:tr>
            </a:tbl>
          </a:graphicData>
        </a:graphic>
      </p:graphicFrame>
    </p:spTree>
    <p:extLst>
      <p:ext uri="{BB962C8B-B14F-4D97-AF65-F5344CB8AC3E}">
        <p14:creationId xmlns:p14="http://schemas.microsoft.com/office/powerpoint/2010/main" val="4192289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0"/>
            <a:ext cx="7972926" cy="477335"/>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75107" y="477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A585122D-DF10-2C0B-F41A-8145A372E4BD}"/>
              </a:ext>
            </a:extLst>
          </p:cNvPr>
          <p:cNvGraphicFramePr>
            <a:graphicFrameLocks noGrp="1"/>
          </p:cNvGraphicFramePr>
          <p:nvPr>
            <p:extLst>
              <p:ext uri="{D42A27DB-BD31-4B8C-83A1-F6EECF244321}">
                <p14:modId xmlns:p14="http://schemas.microsoft.com/office/powerpoint/2010/main" val="4156612271"/>
              </p:ext>
            </p:extLst>
          </p:nvPr>
        </p:nvGraphicFramePr>
        <p:xfrm>
          <a:off x="782051" y="451750"/>
          <a:ext cx="10613736" cy="6134865"/>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785789">
                <a:tc>
                  <a:txBody>
                    <a:bodyPr/>
                    <a:lstStyle/>
                    <a:p>
                      <a:pPr>
                        <a:lnSpc>
                          <a:spcPct val="107000"/>
                        </a:lnSpc>
                        <a:spcAft>
                          <a:spcPts val="800"/>
                        </a:spcAft>
                        <a:buNone/>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6.1</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4</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Klimaatrobuustheid industrieterrein Rijkmaker</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171450" indent="-171450">
                        <a:lnSpc>
                          <a:spcPct val="107000"/>
                        </a:lnSpc>
                        <a:spcAft>
                          <a:spcPts val="800"/>
                        </a:spcAft>
                        <a:buFont typeface="Arial" panose="020B0604020202020204" pitchFamily="34" charset="0"/>
                        <a:buChar cha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RUP Rijkmaker fase 2 definitief vastgesteld op 26 maart 2024 </a:t>
                      </a:r>
                    </a:p>
                    <a:p>
                      <a:pPr marL="171450" indent="-171450">
                        <a:lnSpc>
                          <a:spcPct val="107000"/>
                        </a:lnSpc>
                        <a:spcAft>
                          <a:spcPts val="800"/>
                        </a:spcAft>
                        <a:buFont typeface="Arial" panose="020B0604020202020204" pitchFamily="34" charset="0"/>
                        <a:buChar cha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Ingezet op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duurzame waterhuishouding</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342900" marR="0" lvl="0" indent="-342900" algn="l" defTabSz="914400" rtl="0" eaLnBrk="1" fontAlgn="auto" latinLnBrk="0" hangingPunct="1">
                        <a:lnSpc>
                          <a:spcPct val="107000"/>
                        </a:lnSpc>
                        <a:spcBef>
                          <a:spcPts val="0"/>
                        </a:spcBef>
                        <a:spcAft>
                          <a:spcPts val="0"/>
                        </a:spcAft>
                        <a:buClrTx/>
                        <a:buSzTx/>
                        <a:buFont typeface="Calibri" panose="020F0502020204030204" pitchFamily="34" charset="0"/>
                        <a:buChar char="-"/>
                        <a:tabLst/>
                        <a:defRP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een maximale opvang (min. 10% van de individuele </a:t>
                      </a:r>
                      <a:r>
                        <a:rPr lang="nl-BE" sz="11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perceelsoppervlakte</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bij fase 2) </a:t>
                      </a:r>
                    </a:p>
                    <a:p>
                      <a:pPr marL="342900" marR="0" lvl="0" indent="-342900" algn="l" defTabSz="914400" rtl="0" eaLnBrk="1" fontAlgn="auto" latinLnBrk="0" hangingPunct="1">
                        <a:lnSpc>
                          <a:spcPct val="107000"/>
                        </a:lnSpc>
                        <a:spcBef>
                          <a:spcPts val="0"/>
                        </a:spcBef>
                        <a:spcAft>
                          <a:spcPts val="0"/>
                        </a:spcAft>
                        <a:buClrTx/>
                        <a:buSzTx/>
                        <a:buFont typeface="Calibri" panose="020F0502020204030204" pitchFamily="34" charset="0"/>
                        <a:buChar char="-"/>
                        <a:tabLst/>
                        <a:defRP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retentie en infiltratie van hemelwater door o.a. het aanleggen van een wadi </a:t>
                      </a:r>
                    </a:p>
                    <a:p>
                      <a:pPr marL="342900" marR="0" lvl="0" indent="-342900" algn="l" defTabSz="914400" rtl="0" eaLnBrk="1" fontAlgn="auto" latinLnBrk="0" hangingPunct="1">
                        <a:lnSpc>
                          <a:spcPct val="107000"/>
                        </a:lnSpc>
                        <a:spcBef>
                          <a:spcPts val="0"/>
                        </a:spcBef>
                        <a:spcAft>
                          <a:spcPts val="0"/>
                        </a:spcAft>
                        <a:buClrTx/>
                        <a:buSzTx/>
                        <a:buFont typeface="Calibri" panose="020F0502020204030204" pitchFamily="34" charset="0"/>
                        <a:buChar char="-"/>
                        <a:tabLst/>
                        <a:defRP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een maximale opvang (min. 10% van de individuele </a:t>
                      </a:r>
                      <a:r>
                        <a:rPr lang="nl-BE" sz="11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perceelsoppervlakte</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bij fase 2) </a:t>
                      </a:r>
                    </a:p>
                    <a:p>
                      <a:pPr marL="342900" marR="0" lvl="0" indent="-342900" algn="l" defTabSz="914400" rtl="0" eaLnBrk="1" fontAlgn="auto" latinLnBrk="0" hangingPunct="1">
                        <a:lnSpc>
                          <a:spcPct val="107000"/>
                        </a:lnSpc>
                        <a:spcBef>
                          <a:spcPts val="0"/>
                        </a:spcBef>
                        <a:spcAft>
                          <a:spcPts val="0"/>
                        </a:spcAft>
                        <a:buClrTx/>
                        <a:buSzTx/>
                        <a:buFont typeface="Calibri" panose="020F0502020204030204" pitchFamily="34" charset="0"/>
                        <a:buChar char="-"/>
                        <a:tabLst/>
                        <a:defRP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Opgevangen hemelwater moet maximaal aangewend worden voor functioneel gebruik</a:t>
                      </a:r>
                    </a:p>
                    <a:p>
                      <a:pPr marL="342900" marR="0" lvl="0" indent="-342900" algn="l" defTabSz="914400" rtl="0" eaLnBrk="1" fontAlgn="auto" latinLnBrk="0" hangingPunct="1">
                        <a:lnSpc>
                          <a:spcPct val="107000"/>
                        </a:lnSpc>
                        <a:spcBef>
                          <a:spcPts val="0"/>
                        </a:spcBef>
                        <a:spcAft>
                          <a:spcPts val="0"/>
                        </a:spcAft>
                        <a:buClrTx/>
                        <a:buSzTx/>
                        <a:buFont typeface="Calibri" panose="020F0502020204030204" pitchFamily="34" charset="0"/>
                        <a:buChar char="-"/>
                        <a:tabLst/>
                        <a:defRP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Overtollige water moet vertraagd worden afgevoerd door natuurlijke infiltratie of buffering</a:t>
                      </a:r>
                      <a:endParaRPr lang="nl-BE" sz="1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endPar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Verhardingen</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in de onbebouwde ruimte worden tot een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minimum</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beperkt en noodzakelijke verhardingen worden zoveel mogelijk gerealiseerd in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waterdoorlatende</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materialen.</a:t>
                      </a:r>
                      <a:endParaRPr lang="nl-BE" sz="1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Bedrijven moeten streven naar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klimaatneutraliteit</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Niet bebouwde of verharde delen worden ingericht als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groenzone</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Er moeten voldoende overdekte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fietsenstallingen</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voorzien worden. </a:t>
                      </a:r>
                      <a:endParaRPr lang="nl-BE" sz="1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Bedrijven</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die zich kandidaat stellen worden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gescreend</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door een kwaliteitskamer op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duurzaamheid</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58403735"/>
                  </a:ext>
                </a:extLst>
              </a:tr>
              <a:tr h="724456">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7.0</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Afvalpreventie en recyclage</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171450" indent="-171450">
                        <a:lnSpc>
                          <a:spcPct val="107000"/>
                        </a:lnSpc>
                        <a:spcAft>
                          <a:spcPts val="800"/>
                        </a:spcAft>
                        <a:buFont typeface="Arial" panose="020B0604020202020204" pitchFamily="34" charset="0"/>
                        <a:buChar char="•"/>
                      </a:pP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Blad van bomen</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nSpc>
                          <a:spcPct val="107000"/>
                        </a:lnSpc>
                        <a:buFont typeface="Calibri" panose="020F0502020204030204" pitchFamily="34" charset="0"/>
                        <a:buChar char="-"/>
                      </a:pP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137 bladkorven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voor bladafval van bomen op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openbaar domein </a:t>
                      </a:r>
                    </a:p>
                    <a:p>
                      <a:pPr marL="342900" lvl="0" indent="-342900">
                        <a:lnSpc>
                          <a:spcPct val="107000"/>
                        </a:lnSpc>
                        <a:buFont typeface="Calibri" panose="020F0502020204030204" pitchFamily="34" charset="0"/>
                        <a:buChar char="-"/>
                      </a:pP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Blad </a:t>
                      </a: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eigen bomen gratis naar recyclagepark </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(oktober tot december) </a:t>
                      </a:r>
                    </a:p>
                    <a:p>
                      <a:pPr marL="342900" marR="0" lvl="0" indent="-342900" algn="l" defTabSz="914400" rtl="0" eaLnBrk="1" fontAlgn="auto" latinLnBrk="0" hangingPunct="1">
                        <a:lnSpc>
                          <a:spcPct val="107000"/>
                        </a:lnSpc>
                        <a:spcBef>
                          <a:spcPts val="0"/>
                        </a:spcBef>
                        <a:spcAft>
                          <a:spcPts val="0"/>
                        </a:spcAft>
                        <a:buClrTx/>
                        <a:buSzTx/>
                        <a:buFont typeface="Calibri" panose="020F0502020204030204" pitchFamily="34" charset="0"/>
                        <a:buChar char="-"/>
                        <a:tabLst/>
                        <a:defRPr/>
                      </a:pP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Tips in Essen info </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om de bladeren om te zetten tot compost of te laten liggen. </a:t>
                      </a:r>
                    </a:p>
                    <a:p>
                      <a:pPr marL="0" marR="0" lvl="0" indent="0" algn="l" defTabSz="914400" rtl="0" eaLnBrk="1" fontAlgn="auto" latinLnBrk="0" hangingPunct="1">
                        <a:lnSpc>
                          <a:spcPct val="107000"/>
                        </a:lnSpc>
                        <a:spcBef>
                          <a:spcPts val="0"/>
                        </a:spcBef>
                        <a:spcAft>
                          <a:spcPts val="0"/>
                        </a:spcAft>
                        <a:buClrTx/>
                        <a:buSzTx/>
                        <a:buFont typeface="Calibri" panose="020F0502020204030204" pitchFamily="34" charset="0"/>
                        <a:buNone/>
                        <a:tabLst/>
                        <a:defRPr/>
                      </a:pPr>
                      <a:endPar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171450" lvl="0" indent="-171450">
                        <a:lnSpc>
                          <a:spcPct val="107000"/>
                        </a:lnSpc>
                        <a:buFont typeface="Arial" panose="020B0604020202020204" pitchFamily="34" charset="0"/>
                        <a:buChar char="•"/>
                      </a:pPr>
                      <a:r>
                        <a:rPr lang="nl-BE" sz="1100" b="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Composteren</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nSpc>
                          <a:spcPct val="107000"/>
                        </a:lnSpc>
                        <a:buFont typeface="Calibri" panose="020F0502020204030204" pitchFamily="34" charset="0"/>
                        <a:buChar char="-"/>
                      </a:pP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Aanbieden van </a:t>
                      </a: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compostbakken en -vaten </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aan voordelig tarief op het recyclagepark </a:t>
                      </a:r>
                      <a:endParaRPr lang="nl-BE" sz="110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Compostdemonstratieplaats</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Samentuin Hemelrijk </a:t>
                      </a:r>
                      <a:endParaRPr lang="nl-BE" sz="110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sensibilisatie via afvalkrant IGEAN en gemeentelijk infoblad</a:t>
                      </a:r>
                      <a:endPar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NL" sz="1100" b="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campagne afvalarm winkelen</a:t>
                      </a:r>
                      <a:r>
                        <a:rPr lang="nl-NL"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gekoppeld aan de campagne 'Gerinkel naar de winkel’: deelname </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51 </a:t>
                      </a:r>
                      <a:r>
                        <a:rPr lang="nl-NL" sz="1100" b="1" i="1" kern="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Essense</a:t>
                      </a:r>
                      <a:r>
                        <a:rPr lang="nl-NL" sz="1100" b="1" i="1"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handelszaken </a:t>
                      </a:r>
                    </a:p>
                  </a:txBody>
                  <a:tcPr marL="68580" marR="68580" marT="0" marB="0"/>
                </a:tc>
                <a:extLst>
                  <a:ext uri="{0D108BD9-81ED-4DB2-BD59-A6C34878D82A}">
                    <a16:rowId xmlns:a16="http://schemas.microsoft.com/office/drawing/2014/main" val="3579742085"/>
                  </a:ext>
                </a:extLst>
              </a:tr>
              <a:tr h="324009">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7.0</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7</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2024 werd een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cursus ecologisch tuinieren </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georganiseerd in samenwerking met Velt vzw. Hier namen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 Essenaren </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aan deel. </a:t>
                      </a:r>
                      <a:br>
                        <a:rPr lang="en-US"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53604184"/>
                  </a:ext>
                </a:extLst>
              </a:tr>
            </a:tbl>
          </a:graphicData>
        </a:graphic>
      </p:graphicFrame>
    </p:spTree>
    <p:extLst>
      <p:ext uri="{BB962C8B-B14F-4D97-AF65-F5344CB8AC3E}">
        <p14:creationId xmlns:p14="http://schemas.microsoft.com/office/powerpoint/2010/main" val="1987012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3"/>
          <a:srcRect l="29795" t="2356" r="947" b="81258"/>
          <a:stretch/>
        </p:blipFill>
        <p:spPr>
          <a:xfrm>
            <a:off x="6665858" y="5426244"/>
            <a:ext cx="5582653" cy="1431756"/>
          </a:xfrm>
          <a:prstGeom prst="rect">
            <a:avLst/>
          </a:prstGeom>
        </p:spPr>
      </p:pic>
      <p:sp>
        <p:nvSpPr>
          <p:cNvPr id="5" name="Rectangle 3">
            <a:extLst>
              <a:ext uri="{FF2B5EF4-FFF2-40B4-BE49-F238E27FC236}">
                <a16:creationId xmlns:a16="http://schemas.microsoft.com/office/drawing/2014/main" id="{95BD7D16-DCF2-BC7C-2367-071308B6A65B}"/>
              </a:ext>
            </a:extLst>
          </p:cNvPr>
          <p:cNvSpPr>
            <a:spLocks noChangeArrowheads="1"/>
          </p:cNvSpPr>
          <p:nvPr/>
        </p:nvSpPr>
        <p:spPr bwMode="auto">
          <a:xfrm>
            <a:off x="3918097" y="525202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2000" b="0" i="0" u="none" strike="noStrike" cap="none" normalizeH="0" baseline="0">
              <a:ln>
                <a:noFill/>
              </a:ln>
              <a:solidFill>
                <a:schemeClr val="tx1"/>
              </a:solidFill>
              <a:effectLst/>
              <a:ea typeface="FlandersArtSans-Regular"/>
              <a:cs typeface="FlandersArtSans-Regular"/>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2000" b="0" i="0" u="none" strike="noStrike" cap="none" normalizeH="0" baseline="0">
                <a:ln>
                  <a:noFill/>
                </a:ln>
                <a:solidFill>
                  <a:schemeClr val="tx1"/>
                </a:solidFill>
                <a:effectLst/>
                <a:latin typeface="Arial" panose="020B0604020202020204" pitchFamily="34" charset="0"/>
                <a:ea typeface="FlandersArtSans-Regular"/>
                <a:cs typeface="FlandersArtSans-Regular"/>
              </a:rPr>
              <a:t> </a:t>
            </a:r>
            <a:br>
              <a:rPr kumimoji="0" lang="nl-BE" altLang="ja-JP" sz="1100" b="0" i="0" u="none" strike="noStrike" cap="none" normalizeH="0" baseline="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br>
              <a:rPr kumimoji="0" lang="nl-BE" altLang="ja-JP" sz="1100" b="0" i="0" u="none" strike="noStrike" cap="none" normalizeH="0" baseline="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endParaRPr kumimoji="0" lang="nl-BE" altLang="ja-JP" sz="1800" b="0" i="0" u="none" strike="noStrike" cap="none" normalizeH="0" baseline="0">
              <a:ln>
                <a:noFill/>
              </a:ln>
              <a:solidFill>
                <a:schemeClr val="tx1"/>
              </a:solidFill>
              <a:effectLst/>
              <a:latin typeface="Arial" panose="020B0604020202020204" pitchFamily="34" charset="0"/>
            </a:endParaRPr>
          </a:p>
        </p:txBody>
      </p:sp>
      <p:sp>
        <p:nvSpPr>
          <p:cNvPr id="2" name="Rectangle 2">
            <a:extLst>
              <a:ext uri="{FF2B5EF4-FFF2-40B4-BE49-F238E27FC236}">
                <a16:creationId xmlns:a16="http://schemas.microsoft.com/office/drawing/2014/main" id="{62C45FF2-A525-DA93-0E0A-4A09DBC5EDF8}"/>
              </a:ext>
            </a:extLst>
          </p:cNvPr>
          <p:cNvSpPr>
            <a:spLocks noChangeArrowheads="1"/>
          </p:cNvSpPr>
          <p:nvPr/>
        </p:nvSpPr>
        <p:spPr bwMode="auto">
          <a:xfrm>
            <a:off x="3030279" y="652518"/>
            <a:ext cx="7144263" cy="130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2800" b="1" i="0" u="none" strike="noStrike" cap="none" normalizeH="0" baseline="0" dirty="0">
                <a:ln>
                  <a:noFill/>
                </a:ln>
                <a:solidFill>
                  <a:srgbClr val="000000"/>
                </a:solidFill>
                <a:effectLst/>
                <a:latin typeface="Aptos" panose="020B0004020202020204" pitchFamily="34" charset="0"/>
                <a:ea typeface="FlandersArtSans-Regular" charset="0"/>
                <a:cs typeface="FlandersArtSans-Regular" charset="0"/>
              </a:rPr>
              <a:t>Werf 2: Renovatie &amp; hernieuwbare energie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dirty="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dirty="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dirty="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pic>
        <p:nvPicPr>
          <p:cNvPr id="5121" name="Picture 23" descr="Afbeelding met Graphics, cirkel, logo, symbool&#10;&#10;Automatisch gegenereerde beschrijving">
            <a:extLst>
              <a:ext uri="{FF2B5EF4-FFF2-40B4-BE49-F238E27FC236}">
                <a16:creationId xmlns:a16="http://schemas.microsoft.com/office/drawing/2014/main" id="{28BDDC62-F8BE-43EF-3814-D60BE38B4E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7586" y="1530519"/>
            <a:ext cx="3895725" cy="38957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17FBF65-DF9C-6F1C-A22F-4DA7FE840C4F}"/>
              </a:ext>
            </a:extLst>
          </p:cNvPr>
          <p:cNvSpPr>
            <a:spLocks noChangeArrowheads="1"/>
          </p:cNvSpPr>
          <p:nvPr/>
        </p:nvSpPr>
        <p:spPr bwMode="auto">
          <a:xfrm>
            <a:off x="4077586" y="542624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11489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16282810-894F-4741-4466-F05A2D72BAE2}"/>
              </a:ext>
            </a:extLst>
          </p:cNvPr>
          <p:cNvGraphicFramePr>
            <a:graphicFrameLocks noGrp="1"/>
          </p:cNvGraphicFramePr>
          <p:nvPr>
            <p:extLst>
              <p:ext uri="{D42A27DB-BD31-4B8C-83A1-F6EECF244321}">
                <p14:modId xmlns:p14="http://schemas.microsoft.com/office/powerpoint/2010/main" val="1262298009"/>
              </p:ext>
            </p:extLst>
          </p:nvPr>
        </p:nvGraphicFramePr>
        <p:xfrm>
          <a:off x="661736" y="1697365"/>
          <a:ext cx="10385492" cy="3036508"/>
        </p:xfrm>
        <a:graphic>
          <a:graphicData uri="http://schemas.openxmlformats.org/drawingml/2006/table">
            <a:tbl>
              <a:tblPr firstRow="1" firstCol="1" bandRow="1">
                <a:tableStyleId>{72833802-FEF1-4C79-8D5D-14CF1EAF98D9}</a:tableStyleId>
              </a:tblPr>
              <a:tblGrid>
                <a:gridCol w="1773120">
                  <a:extLst>
                    <a:ext uri="{9D8B030D-6E8A-4147-A177-3AD203B41FA5}">
                      <a16:colId xmlns:a16="http://schemas.microsoft.com/office/drawing/2014/main" val="3812248252"/>
                    </a:ext>
                  </a:extLst>
                </a:gridCol>
                <a:gridCol w="4630479">
                  <a:extLst>
                    <a:ext uri="{9D8B030D-6E8A-4147-A177-3AD203B41FA5}">
                      <a16:colId xmlns:a16="http://schemas.microsoft.com/office/drawing/2014/main" val="2879908691"/>
                    </a:ext>
                  </a:extLst>
                </a:gridCol>
                <a:gridCol w="1281223">
                  <a:extLst>
                    <a:ext uri="{9D8B030D-6E8A-4147-A177-3AD203B41FA5}">
                      <a16:colId xmlns:a16="http://schemas.microsoft.com/office/drawing/2014/main" val="4267527854"/>
                    </a:ext>
                  </a:extLst>
                </a:gridCol>
                <a:gridCol w="1068572">
                  <a:extLst>
                    <a:ext uri="{9D8B030D-6E8A-4147-A177-3AD203B41FA5}">
                      <a16:colId xmlns:a16="http://schemas.microsoft.com/office/drawing/2014/main" val="1190387144"/>
                    </a:ext>
                  </a:extLst>
                </a:gridCol>
                <a:gridCol w="928708">
                  <a:extLst>
                    <a:ext uri="{9D8B030D-6E8A-4147-A177-3AD203B41FA5}">
                      <a16:colId xmlns:a16="http://schemas.microsoft.com/office/drawing/2014/main" val="401499230"/>
                    </a:ext>
                  </a:extLst>
                </a:gridCol>
                <a:gridCol w="642926">
                  <a:extLst>
                    <a:ext uri="{9D8B030D-6E8A-4147-A177-3AD203B41FA5}">
                      <a16:colId xmlns:a16="http://schemas.microsoft.com/office/drawing/2014/main" val="690487338"/>
                    </a:ext>
                  </a:extLst>
                </a:gridCol>
                <a:gridCol w="60464">
                  <a:extLst>
                    <a:ext uri="{9D8B030D-6E8A-4147-A177-3AD203B41FA5}">
                      <a16:colId xmlns:a16="http://schemas.microsoft.com/office/drawing/2014/main" val="2449361871"/>
                    </a:ext>
                  </a:extLst>
                </a:gridCol>
              </a:tblGrid>
              <a:tr h="247069">
                <a:tc>
                  <a:txBody>
                    <a:bodyPr/>
                    <a:lstStyle/>
                    <a:p>
                      <a:pPr algn="ctr">
                        <a:lnSpc>
                          <a:spcPct val="107000"/>
                        </a:lnSpc>
                        <a:spcAft>
                          <a:spcPts val="800"/>
                        </a:spcAft>
                      </a:pPr>
                      <a:r>
                        <a:rPr lang="en-US" sz="1600" dirty="0" err="1">
                          <a:effectLst/>
                        </a:rPr>
                        <a:t>Doelstellingen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a:effectLst/>
                        </a:rPr>
                        <a:t>LEKP 1.0</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gridSpan="2">
                  <a:txBody>
                    <a:bodyPr/>
                    <a:lstStyle/>
                    <a:p>
                      <a:pPr algn="ctr">
                        <a:lnSpc>
                          <a:spcPct val="107000"/>
                        </a:lnSpc>
                        <a:spcAft>
                          <a:spcPts val="800"/>
                        </a:spcAft>
                      </a:pPr>
                      <a:r>
                        <a:rPr lang="en-US" sz="1600" dirty="0" err="1">
                          <a:effectLst/>
                        </a:rPr>
                        <a:t>Resultaat</a:t>
                      </a:r>
                      <a:r>
                        <a:rPr lang="en-US" sz="1600" dirty="0">
                          <a:effectLst/>
                        </a:rPr>
                        <a:t> </a:t>
                      </a:r>
                      <a:r>
                        <a:rPr lang="en-US" sz="1600" dirty="0" err="1">
                          <a:effectLst/>
                        </a:rPr>
                        <a:t>Vlaams</a:t>
                      </a:r>
                      <a:r>
                        <a:rPr lang="en-US" sz="1600" dirty="0">
                          <a:effectLst/>
                        </a:rPr>
                        <a:t> </a:t>
                      </a:r>
                      <a:r>
                        <a:rPr lang="en-US" sz="1600" dirty="0" err="1">
                          <a:effectLst/>
                        </a:rPr>
                        <a:t>gewest</a:t>
                      </a:r>
                      <a:r>
                        <a:rPr lang="en-US" sz="1600" dirty="0">
                          <a:effectLst/>
                        </a:rPr>
                        <a:t>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hMerge="1">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494938205"/>
                  </a:ext>
                </a:extLst>
              </a:tr>
              <a:tr h="97399">
                <a:tc gridSpan="2">
                  <a:txBody>
                    <a:bodyPr/>
                    <a:lstStyle/>
                    <a:p>
                      <a:pPr algn="ctr">
                        <a:lnSpc>
                          <a:spcPct val="107000"/>
                        </a:lnSpc>
                        <a:spcAft>
                          <a:spcPts val="800"/>
                        </a:spcAft>
                      </a:pPr>
                      <a:r>
                        <a:rPr lang="nl-BE" sz="1600" dirty="0">
                          <a:effectLst/>
                        </a:rPr>
                        <a:t>Werf 2: Verrijk je wijk (Renovatie en hernieuwbare energie)</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solidFill>
                      <a:srgbClr val="F3B98D"/>
                    </a:solidFill>
                  </a:tcPr>
                </a:tc>
                <a:tc hMerge="1">
                  <a:txBody>
                    <a:bodyPr/>
                    <a:lstStyle/>
                    <a:p>
                      <a:pPr algn="ct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a:txBody>
                    <a:bodyPr/>
                    <a:lstStyle/>
                    <a:p>
                      <a:pPr algn="l">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a:txBody>
                    <a:bodyPr/>
                    <a:lstStyle/>
                    <a:p>
                      <a:pPr algn="l">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gridSpan="3">
                  <a:txBody>
                    <a:bodyPr/>
                    <a:lstStyle/>
                    <a:p>
                      <a:pPr algn="l">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hMerge="1">
                  <a:txBody>
                    <a:bodyPr/>
                    <a:lstStyle/>
                    <a:p>
                      <a:endParaRPr lang="nl-BE"/>
                    </a:p>
                  </a:txBody>
                  <a:tcPr/>
                </a:tc>
                <a:tc hMerge="1">
                  <a:txBody>
                    <a:bodyPr/>
                    <a:lstStyle/>
                    <a:p>
                      <a:pPr algn="ct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extLst>
                  <a:ext uri="{0D108BD9-81ED-4DB2-BD59-A6C34878D82A}">
                    <a16:rowId xmlns:a16="http://schemas.microsoft.com/office/drawing/2014/main" val="677380184"/>
                  </a:ext>
                </a:extLst>
              </a:tr>
              <a:tr h="180091">
                <a:tc>
                  <a:txBody>
                    <a:bodyPr/>
                    <a:lstStyle/>
                    <a:p>
                      <a:pPr algn="l">
                        <a:lnSpc>
                          <a:spcPct val="107000"/>
                        </a:lnSpc>
                        <a:spcAft>
                          <a:spcPts val="800"/>
                        </a:spcAft>
                      </a:pPr>
                      <a:r>
                        <a:rPr lang="en-US" sz="1600" dirty="0" err="1">
                          <a:effectLst/>
                        </a:rPr>
                        <a:t>Collectieve</a:t>
                      </a:r>
                      <a:r>
                        <a:rPr lang="en-US" sz="1600" dirty="0">
                          <a:effectLst/>
                        </a:rPr>
                        <a:t> </a:t>
                      </a:r>
                      <a:r>
                        <a:rPr lang="en-US" sz="1600" dirty="0" err="1">
                          <a:effectLst/>
                        </a:rPr>
                        <a:t>renovaties</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l">
                        <a:lnSpc>
                          <a:spcPct val="107000"/>
                        </a:lnSpc>
                        <a:spcAft>
                          <a:spcPts val="800"/>
                        </a:spcAft>
                      </a:pPr>
                      <a:r>
                        <a:rPr lang="nl-BE" sz="1600" dirty="0">
                          <a:effectLst/>
                        </a:rPr>
                        <a:t>50 collectief georganiseerde energiebesparende renovaties per 1000 wooneenheden van 2021 tegen eind 2030</a:t>
                      </a:r>
                    </a:p>
                    <a:p>
                      <a:pPr algn="l">
                        <a:lnSpc>
                          <a:spcPct val="107000"/>
                        </a:lnSpc>
                        <a:spcAft>
                          <a:spcPts val="800"/>
                        </a:spcAft>
                      </a:pPr>
                      <a:r>
                        <a:rPr lang="nl-BE" sz="1600" i="1" dirty="0">
                          <a:effectLst/>
                          <a:latin typeface="Aptos" panose="020B0004020202020204" pitchFamily="34" charset="0"/>
                          <a:ea typeface="Times New Roman" panose="02020603050405020304" pitchFamily="18" charset="0"/>
                          <a:cs typeface="Times New Roman" panose="02020603050405020304" pitchFamily="18" charset="0"/>
                        </a:rPr>
                        <a:t>Doelstelling Essen = 434 </a:t>
                      </a:r>
                    </a:p>
                  </a:txBody>
                  <a:tcPr marL="35064" marR="35064" marT="0" marB="0"/>
                </a:tc>
                <a:tc>
                  <a:txBody>
                    <a:bodyPr/>
                    <a:lstStyle/>
                    <a:p>
                      <a:pPr algn="l">
                        <a:lnSpc>
                          <a:spcPct val="107000"/>
                        </a:lnSpc>
                        <a:spcAft>
                          <a:spcPts val="800"/>
                        </a:spcAft>
                      </a:pPr>
                      <a:r>
                        <a:rPr lang="nl-BE" sz="1600" dirty="0">
                          <a:effectLst/>
                        </a:rPr>
                        <a:t>2 collectieve renovaties</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l">
                        <a:lnSpc>
                          <a:spcPct val="107000"/>
                        </a:lnSpc>
                        <a:spcAft>
                          <a:spcPts val="800"/>
                        </a:spcAft>
                      </a:pPr>
                      <a:r>
                        <a:rPr lang="nl-BE" sz="1600" dirty="0">
                          <a:effectLst/>
                        </a:rPr>
                        <a:t>0,46 %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l">
                        <a:lnSpc>
                          <a:spcPct val="107000"/>
                        </a:lnSpc>
                        <a:spcAft>
                          <a:spcPts val="800"/>
                        </a:spcAft>
                      </a:pPr>
                      <a:r>
                        <a:rPr lang="nl-BE" sz="1600" dirty="0">
                          <a:effectLst/>
                        </a:rPr>
                        <a:t>6,33 %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gridSpan="2">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710054580"/>
                  </a:ext>
                </a:extLst>
              </a:tr>
              <a:tr h="271808">
                <a:tc>
                  <a:txBody>
                    <a:bodyPr/>
                    <a:lstStyle/>
                    <a:p>
                      <a:pPr algn="l">
                        <a:lnSpc>
                          <a:spcPct val="107000"/>
                        </a:lnSpc>
                        <a:spcAft>
                          <a:spcPts val="800"/>
                        </a:spcAft>
                      </a:pPr>
                      <a:r>
                        <a:rPr lang="en-US" sz="1600" dirty="0" err="1">
                          <a:effectLst/>
                        </a:rPr>
                        <a:t>Coöperatieve</a:t>
                      </a:r>
                      <a:r>
                        <a:rPr lang="en-US" sz="1600" dirty="0">
                          <a:effectLst/>
                        </a:rPr>
                        <a:t> </a:t>
                      </a:r>
                      <a:r>
                        <a:rPr lang="en-US" sz="1600" dirty="0" err="1">
                          <a:effectLst/>
                        </a:rPr>
                        <a:t>hernieuwbare</a:t>
                      </a:r>
                      <a:r>
                        <a:rPr lang="en-US" sz="1600" dirty="0">
                          <a:effectLst/>
                        </a:rPr>
                        <a:t> </a:t>
                      </a:r>
                      <a:r>
                        <a:rPr lang="en-US" sz="1600" dirty="0" err="1">
                          <a:effectLst/>
                        </a:rPr>
                        <a:t>energieprojecten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l">
                        <a:lnSpc>
                          <a:spcPct val="107000"/>
                        </a:lnSpc>
                        <a:spcAft>
                          <a:spcPts val="800"/>
                        </a:spcAft>
                      </a:pPr>
                      <a:r>
                        <a:rPr lang="nl-BE" sz="1600" dirty="0">
                          <a:effectLst/>
                        </a:rPr>
                        <a:t>18 </a:t>
                      </a:r>
                      <a:r>
                        <a:rPr lang="nl-BE" sz="1600" dirty="0" err="1">
                          <a:effectLst/>
                        </a:rPr>
                        <a:t>kWp</a:t>
                      </a:r>
                      <a:r>
                        <a:rPr lang="nl-BE" sz="1600" dirty="0">
                          <a:effectLst/>
                        </a:rPr>
                        <a:t> uit coöperatief/participatief hernieuwbare energieprojecten per 500 inwoners tegen eind 2030 </a:t>
                      </a:r>
                    </a:p>
                    <a:p>
                      <a:pPr algn="l">
                        <a:lnSpc>
                          <a:spcPct val="107000"/>
                        </a:lnSpc>
                        <a:spcAft>
                          <a:spcPts val="800"/>
                        </a:spcAft>
                      </a:pPr>
                      <a:r>
                        <a:rPr lang="nl-BE" sz="1600" i="1" dirty="0">
                          <a:effectLst/>
                          <a:latin typeface="Aptos" panose="020B0004020202020204" pitchFamily="34" charset="0"/>
                          <a:ea typeface="Times New Roman" panose="02020603050405020304" pitchFamily="18" charset="0"/>
                          <a:cs typeface="Times New Roman" panose="02020603050405020304" pitchFamily="18" charset="0"/>
                        </a:rPr>
                        <a:t>Doelstelling Essen = 706,68 </a:t>
                      </a:r>
                      <a:r>
                        <a:rPr lang="nl-BE" sz="1600" i="1" dirty="0" err="1">
                          <a:effectLst/>
                          <a:latin typeface="Aptos" panose="020B0004020202020204" pitchFamily="34" charset="0"/>
                          <a:ea typeface="Times New Roman" panose="02020603050405020304" pitchFamily="18" charset="0"/>
                          <a:cs typeface="Times New Roman" panose="02020603050405020304" pitchFamily="18" charset="0"/>
                        </a:rPr>
                        <a:t>kWp</a:t>
                      </a:r>
                      <a:endParaRPr lang="nl-BE" sz="1600" i="1"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l">
                        <a:lnSpc>
                          <a:spcPct val="107000"/>
                        </a:lnSpc>
                        <a:spcAft>
                          <a:spcPts val="800"/>
                        </a:spcAft>
                      </a:pPr>
                      <a:r>
                        <a:rPr lang="nl-BE" sz="1600" dirty="0">
                          <a:effectLst/>
                        </a:rPr>
                        <a:t>0</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l">
                        <a:lnSpc>
                          <a:spcPct val="107000"/>
                        </a:lnSpc>
                        <a:spcAft>
                          <a:spcPts val="800"/>
                        </a:spcAft>
                      </a:pPr>
                      <a:r>
                        <a:rPr lang="nl-BE" sz="1600" dirty="0">
                          <a:effectLst/>
                        </a:rPr>
                        <a:t>0 %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l">
                        <a:lnSpc>
                          <a:spcPct val="107000"/>
                        </a:lnSpc>
                        <a:spcAft>
                          <a:spcPts val="800"/>
                        </a:spcAft>
                      </a:pPr>
                      <a:r>
                        <a:rPr lang="nl-BE" sz="1600" dirty="0">
                          <a:effectLst/>
                        </a:rPr>
                        <a:t>77,25 %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gridSpan="2">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746236118"/>
                  </a:ext>
                </a:extLst>
              </a:tr>
            </a:tbl>
          </a:graphicData>
        </a:graphic>
      </p:graphicFrame>
    </p:spTree>
    <p:extLst>
      <p:ext uri="{BB962C8B-B14F-4D97-AF65-F5344CB8AC3E}">
        <p14:creationId xmlns:p14="http://schemas.microsoft.com/office/powerpoint/2010/main" val="892836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0"/>
            <a:ext cx="7972926" cy="468191"/>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65963" y="468191"/>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A585122D-DF10-2C0B-F41A-8145A372E4BD}"/>
              </a:ext>
            </a:extLst>
          </p:cNvPr>
          <p:cNvGraphicFramePr>
            <a:graphicFrameLocks noGrp="1"/>
          </p:cNvGraphicFramePr>
          <p:nvPr>
            <p:extLst>
              <p:ext uri="{D42A27DB-BD31-4B8C-83A1-F6EECF244321}">
                <p14:modId xmlns:p14="http://schemas.microsoft.com/office/powerpoint/2010/main" val="1589416219"/>
              </p:ext>
            </p:extLst>
          </p:nvPr>
        </p:nvGraphicFramePr>
        <p:xfrm>
          <a:off x="782051" y="568775"/>
          <a:ext cx="10613736" cy="6013064"/>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432618">
                <a:tc>
                  <a:txBody>
                    <a:bodyPr/>
                    <a:lstStyle/>
                    <a:p>
                      <a:pPr>
                        <a:lnSpc>
                          <a:spcPct val="107000"/>
                        </a:lnSpc>
                        <a:spcAft>
                          <a:spcPts val="800"/>
                        </a:spcAft>
                      </a:pPr>
                      <a:r>
                        <a:rPr lang="nl-NL" sz="1100" kern="100" dirty="0">
                          <a:effectLst/>
                          <a:latin typeface="Aptos" panose="020B0004020202020204" pitchFamily="34" charset="0"/>
                          <a:ea typeface="Aptos" panose="020B0004020202020204" pitchFamily="34" charset="0"/>
                          <a:cs typeface="Times New Roman" panose="02020603050405020304" pitchFamily="18" charset="0"/>
                        </a:rPr>
                        <a:t>1.1</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dirty="0">
                          <a:effectLst/>
                          <a:latin typeface="Aptos" panose="020B0004020202020204" pitchFamily="34" charset="0"/>
                          <a:ea typeface="Aptos" panose="020B0004020202020204" pitchFamily="34" charset="0"/>
                          <a:cs typeface="Times New Roman" panose="02020603050405020304" pitchFamily="18" charset="0"/>
                        </a:rPr>
                        <a:t>5</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lvl="0" indent="0">
                        <a:lnSpc>
                          <a:spcPct val="107000"/>
                        </a:lnSpc>
                        <a:spcAft>
                          <a:spcPts val="800"/>
                        </a:spcAft>
                        <a:buFont typeface="Calibri" panose="020F0502020204030204" pitchFamily="34" charset="0"/>
                        <a:buNone/>
                      </a:pPr>
                      <a:r>
                        <a:rPr lang="nl-NL" sz="1100" kern="100" dirty="0">
                          <a:effectLst/>
                          <a:latin typeface="Aptos" panose="020B0004020202020204" pitchFamily="34" charset="0"/>
                          <a:ea typeface="Times New Roman" panose="02020603050405020304" pitchFamily="18" charset="0"/>
                          <a:cs typeface="Times New Roman" panose="02020603050405020304" pitchFamily="18" charset="0"/>
                        </a:rPr>
                        <a:t>In 2024 werd de zoektocht naar een goede partner voor het uitwerken van een </a:t>
                      </a:r>
                      <a:r>
                        <a:rPr lang="nl-NL" sz="1100" b="1" kern="100" dirty="0">
                          <a:effectLst/>
                          <a:latin typeface="Aptos" panose="020B0004020202020204" pitchFamily="34" charset="0"/>
                          <a:ea typeface="Times New Roman" panose="02020603050405020304" pitchFamily="18" charset="0"/>
                          <a:cs typeface="Times New Roman" panose="02020603050405020304" pitchFamily="18" charset="0"/>
                        </a:rPr>
                        <a:t>vastgoedstrategie</a:t>
                      </a:r>
                      <a:r>
                        <a:rPr lang="nl-NL" sz="1100" kern="100" dirty="0">
                          <a:effectLst/>
                          <a:latin typeface="Aptos" panose="020B0004020202020204" pitchFamily="34" charset="0"/>
                          <a:ea typeface="Times New Roman" panose="02020603050405020304" pitchFamily="18" charset="0"/>
                          <a:cs typeface="Times New Roman" panose="02020603050405020304" pitchFamily="18" charset="0"/>
                        </a:rPr>
                        <a:t> opgestart. Er werden verschillende overlegmomenten ingepland en offertes opgevraagd.</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37090116"/>
                  </a:ext>
                </a:extLst>
              </a:tr>
              <a:tr h="574070">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1.1</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6</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Verminderen van de </a:t>
                      </a: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a:t>
                      </a:r>
                      <a:r>
                        <a:rPr lang="nl-BE" sz="1100" b="1" kern="0" baseline="-25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-uitstoot in gemeentelijke gebouwen</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Nieuwe ramen WIGO</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Zonnewering serviceflats </a:t>
                      </a: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vervangen mazoutketel Pastorij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Vervangen verwarmingsketels: Tatteljee, Zorgpunt, </a:t>
                      </a:r>
                      <a:r>
                        <a:rPr lang="nl-BE" sz="1100"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Muzarto</a:t>
                      </a:r>
                      <a:endPar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Vervangen glas SVK woning Steenovenstraat</a:t>
                      </a: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Voorzien van zonnepanelen, warmtepomp, </a:t>
                      </a:r>
                      <a:r>
                        <a:rPr lang="nl-BE" sz="1100"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groendak</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en groengevel bij nieuwe vrijetijdsinfrastructuur. Advies gevraagd bij Kamp C</a:t>
                      </a: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83857319"/>
                  </a:ext>
                </a:extLst>
              </a:tr>
              <a:tr h="724456">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3.0</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Energiezuinig bouwen: </a:t>
                      </a:r>
                      <a:endParaRPr lang="nl-BE" sz="11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l-BE" sz="1100" b="1"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EnergieK</a:t>
                      </a: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Loket</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i.s.m. IGEAN: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alle vragen van inwoners rond energie (telefoon, mail, loket)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 keer per maand fysiek loket</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 afspraken in 2024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Energieke krant</a:t>
                      </a:r>
                      <a:endParaRPr lang="nl-BE"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 keer per jaar in Essen info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sensibiliseren over thema's van energie </a:t>
                      </a:r>
                      <a:br>
                        <a:rPr lang="nl-BE" sz="11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Webinars</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i.s.m. IGEAN over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‘warmtepompen’ (juni 2024 en november 2024)</a:t>
                      </a: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'zin en onzin van zonnepanelen’ (juni 2024)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energietransitie: over energiedelen en het capaciteitstarief </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(juni 2024)</a:t>
                      </a:r>
                      <a:endParaRPr lang="nl-BE" sz="1100" kern="100" dirty="0">
                        <a:solidFill>
                          <a:schemeClr val="dk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lvl="0" indent="0">
                        <a:lnSpc>
                          <a:spcPct val="107000"/>
                        </a:lnSpc>
                        <a:buFont typeface="Calibri" panose="020F0502020204030204" pitchFamily="34" charset="0"/>
                        <a:buNone/>
                      </a:pPr>
                      <a:endPar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Inwoners </a:t>
                      </a: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sociale doelgroep</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Energiescans</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i.s.m. IGEAN en Goed wonen vzw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312 basisscans en 53 opvolgscans in 2024</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79742085"/>
                  </a:ext>
                </a:extLst>
              </a:tr>
            </a:tbl>
          </a:graphicData>
        </a:graphic>
      </p:graphicFrame>
    </p:spTree>
    <p:extLst>
      <p:ext uri="{BB962C8B-B14F-4D97-AF65-F5344CB8AC3E}">
        <p14:creationId xmlns:p14="http://schemas.microsoft.com/office/powerpoint/2010/main" val="3386718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27431"/>
            <a:ext cx="7972926" cy="431615"/>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84251" y="481797"/>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A585122D-DF10-2C0B-F41A-8145A372E4BD}"/>
              </a:ext>
            </a:extLst>
          </p:cNvPr>
          <p:cNvGraphicFramePr>
            <a:graphicFrameLocks noGrp="1"/>
          </p:cNvGraphicFramePr>
          <p:nvPr>
            <p:extLst>
              <p:ext uri="{D42A27DB-BD31-4B8C-83A1-F6EECF244321}">
                <p14:modId xmlns:p14="http://schemas.microsoft.com/office/powerpoint/2010/main" val="594192480"/>
              </p:ext>
            </p:extLst>
          </p:nvPr>
        </p:nvGraphicFramePr>
        <p:xfrm>
          <a:off x="782051" y="605351"/>
          <a:ext cx="10613736" cy="5736211"/>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724456">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3.1</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b="1"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EnergieK</a:t>
                      </a:r>
                      <a:r>
                        <a:rPr lang="nl-NL"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wijkloket</a:t>
                      </a:r>
                      <a:r>
                        <a:rPr lang="nl-NL" sz="1100" b="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i.s.m. </a:t>
                      </a:r>
                      <a:r>
                        <a:rPr lang="nl-NL" sz="1100" b="0"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Igean</a:t>
                      </a:r>
                      <a:r>
                        <a:rPr lang="nl-NL" sz="1100" b="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in deelgemeente Heikant:</a:t>
                      </a:r>
                    </a:p>
                    <a:p>
                      <a:pPr marL="171450" indent="-171450">
                        <a:lnSpc>
                          <a:spcPct val="107000"/>
                        </a:lnSpc>
                        <a:spcAft>
                          <a:spcPts val="800"/>
                        </a:spcAft>
                        <a:buFont typeface="Arial" panose="020B0604020202020204" pitchFamily="34" charset="0"/>
                        <a:buChar char="•"/>
                      </a:pPr>
                      <a:r>
                        <a:rPr lang="nl-NL" sz="1100" b="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Gratis energie- en renovatieadvies in de wijk Heikant</a:t>
                      </a:r>
                    </a:p>
                    <a:p>
                      <a:pPr marL="171450" indent="-171450">
                        <a:lnSpc>
                          <a:spcPct val="107000"/>
                        </a:lnSpc>
                        <a:spcAft>
                          <a:spcPts val="800"/>
                        </a:spcAft>
                        <a:buFont typeface="Arial" panose="020B0604020202020204" pitchFamily="34" charset="0"/>
                        <a:buChar char="•"/>
                      </a:pPr>
                      <a:r>
                        <a:rPr lang="nl-NL" sz="1100" b="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Infosessie met informatie over renovatie en mogelijkheid tot inschrijven voor een </a:t>
                      </a:r>
                      <a:r>
                        <a:rPr lang="nl-NL"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gratis huisbezoek door een renovatiedeskundige</a:t>
                      </a:r>
                    </a:p>
                    <a:p>
                      <a:pPr marL="171450" indent="-171450">
                        <a:lnSpc>
                          <a:spcPct val="107000"/>
                        </a:lnSpc>
                        <a:spcAft>
                          <a:spcPts val="800"/>
                        </a:spcAft>
                        <a:buFont typeface="Arial" panose="020B0604020202020204" pitchFamily="34" charset="0"/>
                        <a:buChar char="•"/>
                      </a:pPr>
                      <a:r>
                        <a:rPr lang="nl-NL" sz="1100" b="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Alle wijkbewoners uitgenodigd, grote opkomst van 50 personen</a:t>
                      </a:r>
                    </a:p>
                    <a:p>
                      <a:pPr marL="171450" indent="-171450">
                        <a:lnSpc>
                          <a:spcPct val="107000"/>
                        </a:lnSpc>
                        <a:spcAft>
                          <a:spcPts val="800"/>
                        </a:spcAft>
                        <a:buFont typeface="Arial" panose="020B0604020202020204" pitchFamily="34" charset="0"/>
                        <a:buChar char="•"/>
                      </a:pPr>
                      <a:r>
                        <a:rPr lang="nl-NL" sz="1100" b="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26 bewoners kregen een huisbezoek </a:t>
                      </a:r>
                      <a:endParaRPr lang="nl-BE" sz="1100" b="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endParaRPr>
                    </a:p>
                    <a:p>
                      <a:pPr marL="0" indent="0">
                        <a:lnSpc>
                          <a:spcPct val="107000"/>
                        </a:lnSpc>
                        <a:spcAft>
                          <a:spcPts val="800"/>
                        </a:spcAft>
                        <a:buFont typeface="Arial" panose="020B0604020202020204" pitchFamily="34" charset="0"/>
                        <a:buNone/>
                      </a:pPr>
                      <a:r>
                        <a:rPr lang="nl-BE" sz="1100" b="1"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EnergieK</a:t>
                      </a:r>
                      <a:r>
                        <a:rPr lang="nl-BE"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huis:</a:t>
                      </a:r>
                    </a:p>
                    <a:p>
                      <a:pPr marL="171450" indent="-171450">
                        <a:lnSpc>
                          <a:spcPct val="107000"/>
                        </a:lnSpc>
                        <a:spcAft>
                          <a:spcPts val="800"/>
                        </a:spcAft>
                        <a:buFont typeface="Arial" panose="020B0604020202020204" pitchFamily="34" charset="0"/>
                        <a:buChar char="•"/>
                      </a:pPr>
                      <a:r>
                        <a:rPr lang="nl-NL" sz="1100" b="1" i="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3 Mijnverbouwleningen </a:t>
                      </a:r>
                      <a:r>
                        <a:rPr lang="nl-NL" sz="1100" b="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toegekend voor een totaal bedrag van 95.216,76 euro. </a:t>
                      </a:r>
                    </a:p>
                    <a:p>
                      <a:pPr marL="171450" indent="-171450">
                        <a:lnSpc>
                          <a:spcPct val="107000"/>
                        </a:lnSpc>
                        <a:spcAft>
                          <a:spcPts val="800"/>
                        </a:spcAft>
                        <a:buFont typeface="Arial" panose="020B0604020202020204" pitchFamily="34" charset="0"/>
                        <a:buChar char="•"/>
                      </a:pPr>
                      <a:r>
                        <a:rPr lang="nl-NL" sz="1100" b="1" i="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4</a:t>
                      </a:r>
                      <a:r>
                        <a:rPr lang="nl-NL" sz="1100" b="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adviesvragen voor </a:t>
                      </a:r>
                      <a:r>
                        <a:rPr lang="nl-NL" sz="1100" b="1" i="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renovatiebegeleiding</a:t>
                      </a:r>
                      <a:r>
                        <a:rPr lang="nl-NL" sz="1100" b="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en 2 trajecten met huisbezoek opgestart. </a:t>
                      </a:r>
                    </a:p>
                    <a:p>
                      <a:pPr marL="171450" indent="-171450">
                        <a:lnSpc>
                          <a:spcPct val="107000"/>
                        </a:lnSpc>
                        <a:spcAft>
                          <a:spcPts val="800"/>
                        </a:spcAft>
                        <a:buFont typeface="Arial" panose="020B0604020202020204" pitchFamily="34" charset="0"/>
                        <a:buChar char="•"/>
                      </a:pPr>
                      <a:r>
                        <a:rPr lang="nl-NL" sz="1100" b="1" i="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Gratis energiescans </a:t>
                      </a:r>
                      <a:r>
                        <a:rPr lang="nl-NL" sz="1100" b="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voor kwetsbare gezinnen via Energiesnoeiers: </a:t>
                      </a:r>
                      <a:r>
                        <a:rPr lang="nl-NL" sz="1100" b="1" i="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312 basisscans en 53 opvolgscans </a:t>
                      </a:r>
                      <a:r>
                        <a:rPr lang="nl-NL" sz="1100" b="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uitgevoerd. </a:t>
                      </a:r>
                    </a:p>
                    <a:p>
                      <a:pPr marL="171450" indent="-171450">
                        <a:lnSpc>
                          <a:spcPct val="107000"/>
                        </a:lnSpc>
                        <a:spcAft>
                          <a:spcPts val="800"/>
                        </a:spcAft>
                        <a:buFont typeface="Arial" panose="020B0604020202020204" pitchFamily="34" charset="0"/>
                        <a:buChar char="•"/>
                      </a:pPr>
                      <a:r>
                        <a:rPr lang="nl-NL" sz="1100" b="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Sensibilisatie via de </a:t>
                      </a:r>
                      <a:r>
                        <a:rPr lang="nl-NL" sz="1100" b="1" i="1" kern="100" dirty="0" err="1">
                          <a:solidFill>
                            <a:schemeClr val="tx1"/>
                          </a:solidFill>
                          <a:effectLst/>
                          <a:latin typeface="Calibri" panose="020F0502020204030204" pitchFamily="34" charset="0"/>
                          <a:ea typeface="Aptos" panose="020B0004020202020204" pitchFamily="34" charset="0"/>
                          <a:cs typeface="Times New Roman" panose="02020603050405020304" pitchFamily="18" charset="0"/>
                        </a:rPr>
                        <a:t>EnergieKe</a:t>
                      </a:r>
                      <a:r>
                        <a:rPr lang="nl-NL" sz="1100" b="1" i="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 krant </a:t>
                      </a:r>
                      <a:r>
                        <a:rPr lang="nl-NL" sz="1100" b="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over energiethema’s: 2 keer per jaar opgenomen in Essen info </a:t>
                      </a:r>
                    </a:p>
                    <a:p>
                      <a:pPr>
                        <a:lnSpc>
                          <a:spcPct val="107000"/>
                        </a:lnSpc>
                        <a:spcAft>
                          <a:spcPts val="800"/>
                        </a:spcAft>
                      </a:pPr>
                      <a:r>
                        <a:rPr lang="nl-BE" sz="1100" b="1"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Duurzaamheidspremie energiebesparende </a:t>
                      </a:r>
                      <a:r>
                        <a:rPr lang="nl-BE" sz="1100" kern="100" dirty="0">
                          <a:solidFill>
                            <a:schemeClr val="tx1"/>
                          </a:solidFill>
                          <a:effectLst/>
                          <a:latin typeface="Calibri" panose="020F0502020204030204" pitchFamily="34" charset="0"/>
                          <a:ea typeface="Aptos" panose="020B0004020202020204" pitchFamily="34" charset="0"/>
                          <a:cs typeface="Times New Roman" panose="02020603050405020304" pitchFamily="18" charset="0"/>
                        </a:rPr>
                        <a:t>maatregelen: </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 </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aanvraag van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vloerisolatie</a:t>
                      </a:r>
                      <a:r>
                        <a:rPr lang="nl-BE" sz="1100"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voor een bedrag van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6.850 euro</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89</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aanvragen voor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dakisolatie</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voor een totaalbedrag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14.210,58 euro</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342900" lvl="0" indent="-342900">
                        <a:lnSpc>
                          <a:spcPct val="107000"/>
                        </a:lnSpc>
                        <a:buFont typeface="Calibri" panose="020F0502020204030204" pitchFamily="34" charset="0"/>
                        <a:buChar char="-"/>
                      </a:pPr>
                      <a:r>
                        <a:rPr lang="nl-BE" sz="1100" b="1" i="1" kern="0" dirty="0">
                          <a:solidFill>
                            <a:srgbClr val="000000"/>
                          </a:solidFill>
                          <a:effectLst/>
                          <a:latin typeface="Calibri" panose="020F0502020204030204" pitchFamily="34" charset="0"/>
                          <a:ea typeface="Times New Roman" panose="02020603050405020304" pitchFamily="18" charset="0"/>
                        </a:rPr>
                        <a:t>11 </a:t>
                      </a:r>
                      <a:r>
                        <a:rPr lang="nl-BE" sz="1100" kern="0" dirty="0">
                          <a:solidFill>
                            <a:srgbClr val="000000"/>
                          </a:solidFill>
                          <a:effectLst/>
                          <a:latin typeface="Calibri" panose="020F0502020204030204" pitchFamily="34" charset="0"/>
                          <a:ea typeface="Times New Roman" panose="02020603050405020304" pitchFamily="18" charset="0"/>
                        </a:rPr>
                        <a:t>aanvragen voor </a:t>
                      </a:r>
                      <a:r>
                        <a:rPr lang="nl-BE" sz="1100" b="1" i="1" kern="0" dirty="0">
                          <a:solidFill>
                            <a:srgbClr val="000000"/>
                          </a:solidFill>
                          <a:effectLst/>
                          <a:latin typeface="Calibri" panose="020F0502020204030204" pitchFamily="34" charset="0"/>
                          <a:ea typeface="Times New Roman" panose="02020603050405020304" pitchFamily="18" charset="0"/>
                        </a:rPr>
                        <a:t>dakisolatie doe-het-zelf </a:t>
                      </a:r>
                      <a:r>
                        <a:rPr lang="nl-BE" sz="1100" kern="0" dirty="0">
                          <a:solidFill>
                            <a:srgbClr val="000000"/>
                          </a:solidFill>
                          <a:effectLst/>
                          <a:latin typeface="Calibri" panose="020F0502020204030204" pitchFamily="34" charset="0"/>
                          <a:ea typeface="Times New Roman" panose="02020603050405020304" pitchFamily="18" charset="0"/>
                        </a:rPr>
                        <a:t>voor een bedrag van </a:t>
                      </a:r>
                      <a:r>
                        <a:rPr lang="nl-BE" sz="1100" b="1" i="1" kern="0" dirty="0">
                          <a:solidFill>
                            <a:srgbClr val="000000"/>
                          </a:solidFill>
                          <a:effectLst/>
                          <a:latin typeface="Calibri" panose="020F0502020204030204" pitchFamily="34" charset="0"/>
                          <a:ea typeface="Times New Roman" panose="02020603050405020304" pitchFamily="18" charset="0"/>
                        </a:rPr>
                        <a:t>1.708,20 euro</a:t>
                      </a:r>
                      <a:endParaRPr lang="nl-BE" sz="1100" b="1" i="1"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aanvraag voor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buitenmuurisolatie</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voor een bedrag van </a:t>
                      </a:r>
                      <a:r>
                        <a:rPr lang="nl-BE" sz="1100" b="1" i="1" kern="0" dirty="0">
                          <a:solidFill>
                            <a:srgbClr val="000000"/>
                          </a:solidFill>
                          <a:effectLst/>
                          <a:latin typeface="Calibri" panose="020F0502020204030204" pitchFamily="34" charset="0"/>
                          <a:ea typeface="Times New Roman" panose="02020603050405020304" pitchFamily="18" charset="0"/>
                        </a:rPr>
                        <a:t>16.702,16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euro</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 </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aanvragen voor </a:t>
                      </a:r>
                      <a:r>
                        <a:rPr lang="nl-BE" sz="1100" b="1" i="1" kern="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hoogrendementsglas</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voor een totaalbedrag van </a:t>
                      </a:r>
                      <a:r>
                        <a:rPr lang="nl-BE" sz="1100" b="1" i="1" kern="0" dirty="0">
                          <a:solidFill>
                            <a:srgbClr val="000000"/>
                          </a:solidFill>
                          <a:effectLst/>
                          <a:latin typeface="Calibri" panose="020F0502020204030204" pitchFamily="34" charset="0"/>
                          <a:ea typeface="Times New Roman" panose="02020603050405020304" pitchFamily="18" charset="0"/>
                        </a:rPr>
                        <a:t>13.167,64 euro</a:t>
                      </a:r>
                      <a:r>
                        <a:rPr lang="nl-BE" sz="1100" kern="0" dirty="0">
                          <a:solidFill>
                            <a:srgbClr val="000000"/>
                          </a:solidFill>
                          <a:effectLst/>
                          <a:latin typeface="Calibri" panose="020F0502020204030204" pitchFamily="34" charset="0"/>
                          <a:ea typeface="Times New Roman" panose="02020603050405020304" pitchFamily="18" charset="0"/>
                        </a:rPr>
                        <a:t>;</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aanvragen voor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verbetering van EPC-label </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voor een totaalbedrag van </a:t>
                      </a:r>
                      <a:r>
                        <a:rPr lang="nl-BE" sz="1100" b="1" i="1" kern="0" dirty="0">
                          <a:solidFill>
                            <a:srgbClr val="000000"/>
                          </a:solidFill>
                          <a:effectLst/>
                          <a:latin typeface="Calibri" panose="020F0502020204030204" pitchFamily="34" charset="0"/>
                          <a:ea typeface="Times New Roman" panose="02020603050405020304" pitchFamily="18" charset="0"/>
                        </a:rPr>
                        <a:t>2.400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euro</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aanvragen voor een </a:t>
                      </a:r>
                      <a:r>
                        <a:rPr lang="nl-BE" sz="11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thuisbatterij</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voor een totaalbedrag van </a:t>
                      </a:r>
                      <a:r>
                        <a:rPr lang="nl-BE" sz="1100" b="1" i="1" kern="0" dirty="0">
                          <a:solidFill>
                            <a:srgbClr val="000000"/>
                          </a:solidFill>
                          <a:effectLst/>
                          <a:latin typeface="Calibri" panose="020F0502020204030204" pitchFamily="34" charset="0"/>
                          <a:ea typeface="Times New Roman" panose="02020603050405020304" pitchFamily="18" charset="0"/>
                        </a:rPr>
                        <a:t>1.900</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euro</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nSpc>
                          <a:spcPct val="107000"/>
                        </a:lnSpc>
                        <a:buFont typeface="Calibri" panose="020F0502020204030204" pitchFamily="34" charset="0"/>
                        <a:buChar char="-"/>
                      </a:pP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aanvragen voor een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warmtepomp </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voor een totaalbedrag van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5.750 euro</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nSpc>
                          <a:spcPct val="107000"/>
                        </a:lnSpc>
                        <a:buFont typeface="Calibri" panose="020F0502020204030204" pitchFamily="34" charset="0"/>
                        <a:buChar char="-"/>
                      </a:pP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aanvragen voor een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warmtepompboiler</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voor een totaalbedrag van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2.400 euro</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aanvraag voor een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zonneboiler</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voor een totaalbedrag van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 euro</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Door IGEAN werden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 premies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toegekend voor begeleiding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onderhoud verwarmingsinstallatie</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79742085"/>
                  </a:ext>
                </a:extLst>
              </a:tr>
            </a:tbl>
          </a:graphicData>
        </a:graphic>
      </p:graphicFrame>
    </p:spTree>
    <p:extLst>
      <p:ext uri="{BB962C8B-B14F-4D97-AF65-F5344CB8AC3E}">
        <p14:creationId xmlns:p14="http://schemas.microsoft.com/office/powerpoint/2010/main" val="4033589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71AC3-E446-C402-9566-1223FC3614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C69D0A5-D2C3-8D29-3F59-30889BF5236F}"/>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968FE7C1-C6F0-A696-9698-3CB308E0F2C7}"/>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2BB43547-7FD2-A613-9A66-E8E8289A1F06}"/>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4778DB14-EF34-69AE-9C76-A8E86E316939}"/>
              </a:ext>
            </a:extLst>
          </p:cNvPr>
          <p:cNvGraphicFramePr>
            <a:graphicFrameLocks noGrp="1"/>
          </p:cNvGraphicFramePr>
          <p:nvPr>
            <p:extLst>
              <p:ext uri="{D42A27DB-BD31-4B8C-83A1-F6EECF244321}">
                <p14:modId xmlns:p14="http://schemas.microsoft.com/office/powerpoint/2010/main" val="3349875427"/>
              </p:ext>
            </p:extLst>
          </p:nvPr>
        </p:nvGraphicFramePr>
        <p:xfrm>
          <a:off x="782051" y="1433544"/>
          <a:ext cx="10613736" cy="4676333"/>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324009">
                <a:tc>
                  <a:txBody>
                    <a:bodyPr/>
                    <a:lstStyle/>
                    <a:p>
                      <a:pPr>
                        <a:lnSpc>
                          <a:spcPct val="107000"/>
                        </a:lnSpc>
                        <a:spcAft>
                          <a:spcPts val="800"/>
                        </a:spcAft>
                      </a:pP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3.2</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Renoveren</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sociale woningen: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Steenovenstraat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(SVK woning): </a:t>
                      </a:r>
                    </a:p>
                    <a:p>
                      <a:pPr marL="342900" lvl="0" indent="-342900">
                        <a:lnSpc>
                          <a:spcPct val="107000"/>
                        </a:lnSpc>
                        <a:buFont typeface="Calibri" panose="020F0502020204030204" pitchFamily="34" charset="0"/>
                        <a:buChar char="-"/>
                      </a:pP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Vervangen van ramen; </a:t>
                      </a:r>
                    </a:p>
                    <a:p>
                      <a:pPr marL="342900" lvl="0" indent="-342900">
                        <a:lnSpc>
                          <a:spcPct val="107000"/>
                        </a:lnSpc>
                        <a:buFont typeface="Calibri" panose="020F0502020204030204" pitchFamily="34" charset="0"/>
                        <a:buChar char="-"/>
                      </a:pP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Nieuwe installatie elektriciteit.</a:t>
                      </a:r>
                    </a:p>
                    <a:p>
                      <a:pPr marL="0" lvl="0" indent="0">
                        <a:lnSpc>
                          <a:spcPct val="107000"/>
                        </a:lnSpc>
                        <a:buFont typeface="Calibri" panose="020F0502020204030204" pitchFamily="34" charset="0"/>
                        <a:buNone/>
                      </a:pP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Aangedrongen bij de Ideale woning op het uitvoeren van renovatieprojecten in de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Albert </a:t>
                      </a:r>
                      <a:r>
                        <a:rPr lang="nl-BE" sz="1100" b="1" i="1"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Yssackersstraat</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Dr. Jef </a:t>
                      </a:r>
                      <a:r>
                        <a:rPr lang="nl-BE" sz="1100" b="1" i="1"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Goossenaertsstraat</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b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53604184"/>
                  </a:ext>
                </a:extLst>
              </a:tr>
              <a:tr h="311021">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5.0</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Vervolgopleiding meerjarenplanning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warmtebeleid</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van </a:t>
                      </a:r>
                      <a:r>
                        <a:rPr lang="nl-BE" sz="1100" b="1"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Transition</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100" b="1"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Stories</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gevolgd. </a:t>
                      </a:r>
                    </a:p>
                    <a:p>
                      <a:pPr>
                        <a:lnSpc>
                          <a:spcPct val="107000"/>
                        </a:lnSpc>
                        <a:spcAft>
                          <a:spcPts val="800"/>
                        </a:spcAft>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Uitwisseling over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energiedelen</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met experte van </a:t>
                      </a:r>
                      <a:r>
                        <a:rPr lang="nl-BE"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Ecopower</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We wachten op meer concrete informatie m.b.t. de werking en de voordelen van energiedelen. </a:t>
                      </a:r>
                    </a:p>
                    <a:p>
                      <a:pPr>
                        <a:lnSpc>
                          <a:spcPct val="107000"/>
                        </a:lnSpc>
                        <a:spcAft>
                          <a:spcPts val="800"/>
                        </a:spcAft>
                      </a:pP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004398"/>
                  </a:ext>
                </a:extLst>
              </a:tr>
              <a:tr h="574070">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5.0</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Hernieuwbare energie: </a:t>
                      </a:r>
                    </a:p>
                    <a:p>
                      <a:pPr marL="171450" indent="-171450">
                        <a:lnSpc>
                          <a:spcPct val="107000"/>
                        </a:lnSpc>
                        <a:spcAft>
                          <a:spcPts val="800"/>
                        </a:spcAft>
                        <a:buFont typeface="Arial" panose="020B0604020202020204" pitchFamily="34" charset="0"/>
                        <a:buChar char="•"/>
                      </a:pP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Ondersteunen </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van inwoners die initiatieven nemen m.b.t. </a:t>
                      </a: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hernieuwbare energie via duurzaamheidspremie</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nSpc>
                          <a:spcPct val="107000"/>
                        </a:lnSpc>
                        <a:buFont typeface="Calibri" panose="020F0502020204030204" pitchFamily="34" charset="0"/>
                        <a:buChar char="-"/>
                      </a:pP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19</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aanvragen voor </a:t>
                      </a: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thuisbatterij</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voor een totaalbedrag van </a:t>
                      </a: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1.900 euro</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nSpc>
                          <a:spcPct val="107000"/>
                        </a:lnSpc>
                        <a:buFont typeface="Calibri" panose="020F0502020204030204" pitchFamily="34" charset="0"/>
                        <a:buChar char="-"/>
                      </a:pP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25 </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aanvragen voor een </a:t>
                      </a:r>
                      <a:r>
                        <a:rPr lang="nl-BE" sz="1100" b="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warmtepomp</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voor een totaalbedrag van </a:t>
                      </a: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5.750 euro</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12</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aanvragen voor een </a:t>
                      </a: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warmtepompboiler</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voor een totaalbedrag </a:t>
                      </a: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2.400 euro</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aanvraag voor een </a:t>
                      </a: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zonneboiler</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voor een bedrag van </a:t>
                      </a: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200 euro</a:t>
                      </a:r>
                    </a:p>
                    <a:p>
                      <a:pPr marL="342900" lvl="0" indent="-342900">
                        <a:lnSpc>
                          <a:spcPct val="107000"/>
                        </a:lnSpc>
                        <a:buFont typeface="Calibri" panose="020F0502020204030204" pitchFamily="34" charset="0"/>
                        <a:buChar char="-"/>
                      </a:pPr>
                      <a:endPar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Sensibilisatie</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via Essen info over de verschillende subsidies van de duurzaamheidspremie m.b.t. hernieuwbare energie (zonneboiler, warmtepomp, warmtepompboiler, thuisbatterij voor energieopslag). </a:t>
                      </a:r>
                      <a:endParaRPr lang="nl-BE" sz="1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Organisatie van </a:t>
                      </a:r>
                      <a:r>
                        <a:rPr lang="nl-BE" sz="1100" b="1" i="1"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webinar</a:t>
                      </a: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rond ‘warmtepompen</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in samenwerking met IGEAN </a:t>
                      </a:r>
                    </a:p>
                  </a:txBody>
                  <a:tcPr marL="68580" marR="68580" marT="0" marB="0"/>
                </a:tc>
                <a:extLst>
                  <a:ext uri="{0D108BD9-81ED-4DB2-BD59-A6C34878D82A}">
                    <a16:rowId xmlns:a16="http://schemas.microsoft.com/office/drawing/2014/main" val="1682975109"/>
                  </a:ext>
                </a:extLst>
              </a:tr>
            </a:tbl>
          </a:graphicData>
        </a:graphic>
      </p:graphicFrame>
    </p:spTree>
    <p:extLst>
      <p:ext uri="{BB962C8B-B14F-4D97-AF65-F5344CB8AC3E}">
        <p14:creationId xmlns:p14="http://schemas.microsoft.com/office/powerpoint/2010/main" val="1288215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sp>
        <p:nvSpPr>
          <p:cNvPr id="3" name="Rectangle 2">
            <a:extLst>
              <a:ext uri="{FF2B5EF4-FFF2-40B4-BE49-F238E27FC236}">
                <a16:creationId xmlns:a16="http://schemas.microsoft.com/office/drawing/2014/main" id="{BBA1AAD4-33B4-0715-8527-001E7AEC5345}"/>
              </a:ext>
            </a:extLst>
          </p:cNvPr>
          <p:cNvSpPr>
            <a:spLocks noChangeArrowheads="1"/>
          </p:cNvSpPr>
          <p:nvPr/>
        </p:nvSpPr>
        <p:spPr bwMode="auto">
          <a:xfrm>
            <a:off x="4061637" y="973596"/>
            <a:ext cx="3722942" cy="1497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228528" rIns="91440" bIns="5078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2800" b="1" i="0" u="none" strike="noStrike" cap="none" normalizeH="0" baseline="0" dirty="0">
                <a:ln>
                  <a:noFill/>
                </a:ln>
                <a:solidFill>
                  <a:srgbClr val="000000"/>
                </a:solidFill>
                <a:effectLst/>
                <a:latin typeface="FlandersArtSans-Regular"/>
                <a:ea typeface="Times New Roman" panose="02020603050405020304" pitchFamily="18" charset="0"/>
                <a:cs typeface="Times New Roman" panose="02020603050405020304" pitchFamily="18" charset="0"/>
              </a:rPr>
              <a:t>Werf 3: (Deel)mobiliteit</a:t>
            </a:r>
            <a:endParaRPr kumimoji="0" lang="nl-BE" altLang="nl-BE" sz="2000" b="0" i="0" u="none" strike="noStrike" cap="none" normalizeH="0" baseline="0" dirty="0">
              <a:ln>
                <a:noFill/>
              </a:ln>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dirty="0">
                <a:ln>
                  <a:noFill/>
                </a:ln>
                <a:solidFill>
                  <a:srgbClr val="000000"/>
                </a:solidFill>
                <a:effectLst/>
                <a:latin typeface="Aptos" panose="020B0004020202020204" pitchFamily="34" charset="0"/>
                <a:ea typeface="FlandersArtSans-Regular"/>
                <a:cs typeface="FlandersArtSans-Regular"/>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dirty="0">
                <a:ln>
                  <a:noFill/>
                </a:ln>
                <a:solidFill>
                  <a:srgbClr val="000000"/>
                </a:solidFill>
                <a:effectLst/>
                <a:latin typeface="Aptos" panose="020B0004020202020204" pitchFamily="34" charset="0"/>
                <a:ea typeface="FlandersArtSans-Regular"/>
                <a:cs typeface="FlandersArtSans-Regular"/>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dirty="0">
                <a:ln>
                  <a:noFill/>
                </a:ln>
                <a:solidFill>
                  <a:srgbClr val="000000"/>
                </a:solidFill>
                <a:effectLst/>
                <a:latin typeface="Aptos" panose="020B0004020202020204" pitchFamily="34" charset="0"/>
                <a:ea typeface="FlandersArtSans-Regular"/>
                <a:cs typeface="FlandersArtSans-Regular"/>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pic>
        <p:nvPicPr>
          <p:cNvPr id="6145" name="Picture 16" descr="Afbeelding met zwart, schermopname, Graphics, ontwerp&#10;&#10;Automatisch gegenereerde beschrijving">
            <a:extLst>
              <a:ext uri="{FF2B5EF4-FFF2-40B4-BE49-F238E27FC236}">
                <a16:creationId xmlns:a16="http://schemas.microsoft.com/office/drawing/2014/main" id="{94E3CAAB-EC3F-D9C6-38CE-BF8F4FC143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1637" y="1951074"/>
            <a:ext cx="3657600" cy="3657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3D774F5-851A-8E66-F2C2-6609E21633AF}"/>
              </a:ext>
            </a:extLst>
          </p:cNvPr>
          <p:cNvSpPr>
            <a:spLocks noChangeArrowheads="1"/>
          </p:cNvSpPr>
          <p:nvPr/>
        </p:nvSpPr>
        <p:spPr bwMode="auto">
          <a:xfrm>
            <a:off x="4061637" y="560867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a:ln>
                  <a:noFill/>
                </a:ln>
                <a:solidFill>
                  <a:srgbClr val="000000"/>
                </a:solidFill>
                <a:effectLst/>
                <a:latin typeface="Aptos" panose="020B0004020202020204" pitchFamily="34" charset="0"/>
                <a:ea typeface="FlandersArtSans-Regular"/>
                <a:cs typeface="FlandersArtSans-Regular"/>
              </a:rPr>
              <a:t>  </a:t>
            </a:r>
            <a:endParaRPr kumimoji="0" lang="nl-BE" altLang="nl-B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72198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16282810-894F-4741-4466-F05A2D72BAE2}"/>
              </a:ext>
            </a:extLst>
          </p:cNvPr>
          <p:cNvGraphicFramePr>
            <a:graphicFrameLocks noGrp="1"/>
          </p:cNvGraphicFramePr>
          <p:nvPr>
            <p:extLst>
              <p:ext uri="{D42A27DB-BD31-4B8C-83A1-F6EECF244321}">
                <p14:modId xmlns:p14="http://schemas.microsoft.com/office/powerpoint/2010/main" val="1688048058"/>
              </p:ext>
            </p:extLst>
          </p:nvPr>
        </p:nvGraphicFramePr>
        <p:xfrm>
          <a:off x="661736" y="1579156"/>
          <a:ext cx="10449287" cy="3651062"/>
        </p:xfrm>
        <a:graphic>
          <a:graphicData uri="http://schemas.openxmlformats.org/drawingml/2006/table">
            <a:tbl>
              <a:tblPr firstRow="1" firstCol="1" bandRow="1">
                <a:tableStyleId>{72833802-FEF1-4C79-8D5D-14CF1EAF98D9}</a:tableStyleId>
              </a:tblPr>
              <a:tblGrid>
                <a:gridCol w="1868813">
                  <a:extLst>
                    <a:ext uri="{9D8B030D-6E8A-4147-A177-3AD203B41FA5}">
                      <a16:colId xmlns:a16="http://schemas.microsoft.com/office/drawing/2014/main" val="3812248252"/>
                    </a:ext>
                  </a:extLst>
                </a:gridCol>
                <a:gridCol w="4518837">
                  <a:extLst>
                    <a:ext uri="{9D8B030D-6E8A-4147-A177-3AD203B41FA5}">
                      <a16:colId xmlns:a16="http://schemas.microsoft.com/office/drawing/2014/main" val="83806925"/>
                    </a:ext>
                  </a:extLst>
                </a:gridCol>
                <a:gridCol w="1382233">
                  <a:extLst>
                    <a:ext uri="{9D8B030D-6E8A-4147-A177-3AD203B41FA5}">
                      <a16:colId xmlns:a16="http://schemas.microsoft.com/office/drawing/2014/main" val="4267527854"/>
                    </a:ext>
                  </a:extLst>
                </a:gridCol>
                <a:gridCol w="1144181">
                  <a:extLst>
                    <a:ext uri="{9D8B030D-6E8A-4147-A177-3AD203B41FA5}">
                      <a16:colId xmlns:a16="http://schemas.microsoft.com/office/drawing/2014/main" val="1190387144"/>
                    </a:ext>
                  </a:extLst>
                </a:gridCol>
                <a:gridCol w="768038">
                  <a:extLst>
                    <a:ext uri="{9D8B030D-6E8A-4147-A177-3AD203B41FA5}">
                      <a16:colId xmlns:a16="http://schemas.microsoft.com/office/drawing/2014/main" val="401499230"/>
                    </a:ext>
                  </a:extLst>
                </a:gridCol>
                <a:gridCol w="706721">
                  <a:extLst>
                    <a:ext uri="{9D8B030D-6E8A-4147-A177-3AD203B41FA5}">
                      <a16:colId xmlns:a16="http://schemas.microsoft.com/office/drawing/2014/main" val="690487338"/>
                    </a:ext>
                  </a:extLst>
                </a:gridCol>
                <a:gridCol w="60464">
                  <a:extLst>
                    <a:ext uri="{9D8B030D-6E8A-4147-A177-3AD203B41FA5}">
                      <a16:colId xmlns:a16="http://schemas.microsoft.com/office/drawing/2014/main" val="3892949067"/>
                    </a:ext>
                  </a:extLst>
                </a:gridCol>
              </a:tblGrid>
              <a:tr h="247069">
                <a:tc>
                  <a:txBody>
                    <a:bodyPr/>
                    <a:lstStyle/>
                    <a:p>
                      <a:pPr algn="ctr">
                        <a:lnSpc>
                          <a:spcPct val="107000"/>
                        </a:lnSpc>
                        <a:spcAft>
                          <a:spcPts val="800"/>
                        </a:spcAft>
                      </a:pPr>
                      <a:r>
                        <a:rPr lang="en-US" sz="1600" dirty="0" err="1">
                          <a:effectLst/>
                        </a:rPr>
                        <a:t>Doelstellingen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a:effectLst/>
                        </a:rPr>
                        <a:t>LEKP 1.0</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gridSpan="2">
                  <a:txBody>
                    <a:bodyPr/>
                    <a:lstStyle/>
                    <a:p>
                      <a:pPr algn="ctr">
                        <a:lnSpc>
                          <a:spcPct val="107000"/>
                        </a:lnSpc>
                        <a:spcAft>
                          <a:spcPts val="800"/>
                        </a:spcAft>
                      </a:pPr>
                      <a:r>
                        <a:rPr lang="en-US" sz="1600" dirty="0" err="1">
                          <a:effectLst/>
                        </a:rPr>
                        <a:t>Resultaat</a:t>
                      </a:r>
                      <a:r>
                        <a:rPr lang="en-US" sz="1600" dirty="0">
                          <a:effectLst/>
                        </a:rPr>
                        <a:t> </a:t>
                      </a:r>
                      <a:r>
                        <a:rPr lang="en-US" sz="1600" dirty="0" err="1">
                          <a:effectLst/>
                        </a:rPr>
                        <a:t>Vlaams</a:t>
                      </a:r>
                      <a:r>
                        <a:rPr lang="en-US" sz="1600" dirty="0">
                          <a:effectLst/>
                        </a:rPr>
                        <a:t> </a:t>
                      </a:r>
                      <a:r>
                        <a:rPr lang="en-US" sz="1600" dirty="0" err="1">
                          <a:effectLst/>
                        </a:rPr>
                        <a:t>gewest</a:t>
                      </a:r>
                      <a:r>
                        <a:rPr lang="en-US" sz="1600" dirty="0">
                          <a:effectLst/>
                        </a:rPr>
                        <a:t>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hMerge="1">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494938205"/>
                  </a:ext>
                </a:extLst>
              </a:tr>
              <a:tr h="97399">
                <a:tc gridSpan="2">
                  <a:txBody>
                    <a:bodyPr/>
                    <a:lstStyle/>
                    <a:p>
                      <a:pPr algn="ctr">
                        <a:lnSpc>
                          <a:spcPct val="107000"/>
                        </a:lnSpc>
                        <a:spcAft>
                          <a:spcPts val="800"/>
                        </a:spcAft>
                      </a:pPr>
                      <a:r>
                        <a:rPr lang="nl-BE" sz="1600" dirty="0">
                          <a:effectLst/>
                        </a:rPr>
                        <a:t>Werf 3: Elke buurt deelt en is duurzaam bereikbaar (Mobiliteit)</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solidFill>
                      <a:srgbClr val="F3B98D"/>
                    </a:solidFill>
                  </a:tcPr>
                </a:tc>
                <a:tc hMerge="1">
                  <a:txBody>
                    <a:bodyPr/>
                    <a:lstStyle/>
                    <a:p>
                      <a:pPr algn="ct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ctr">
                        <a:lnSpc>
                          <a:spcPct val="107000"/>
                        </a:lnSpc>
                        <a:spcAft>
                          <a:spcPts val="800"/>
                        </a:spcAft>
                      </a:pPr>
                      <a:r>
                        <a:rPr lang="nl-BE" sz="1600" dirty="0">
                          <a:effectLst/>
                          <a:highlight>
                            <a:srgbClr val="D3D3D3"/>
                          </a:highligh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solidFill>
                      <a:srgbClr val="F3B98D"/>
                    </a:solidFill>
                  </a:tcPr>
                </a:tc>
                <a:tc>
                  <a:txBody>
                    <a:bodyPr/>
                    <a:lstStyle/>
                    <a:p>
                      <a:pPr algn="ctr">
                        <a:lnSpc>
                          <a:spcPct val="107000"/>
                        </a:lnSpc>
                        <a:spcAft>
                          <a:spcPts val="800"/>
                        </a:spcAft>
                      </a:pPr>
                      <a:r>
                        <a:rPr lang="nl-BE" sz="1600" dirty="0">
                          <a:effectLst/>
                          <a:highlight>
                            <a:srgbClr val="D3D3D3"/>
                          </a:highligh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solidFill>
                      <a:srgbClr val="F3B98D"/>
                    </a:solidFill>
                  </a:tcPr>
                </a:tc>
                <a:tc gridSpan="3">
                  <a:txBody>
                    <a:bodyPr/>
                    <a:lstStyle/>
                    <a:p>
                      <a:pPr algn="ctr">
                        <a:lnSpc>
                          <a:spcPct val="107000"/>
                        </a:lnSpc>
                        <a:spcAft>
                          <a:spcPts val="800"/>
                        </a:spcAft>
                      </a:pPr>
                      <a:r>
                        <a:rPr lang="nl-BE" sz="1600" dirty="0">
                          <a:effectLst/>
                          <a:highlight>
                            <a:srgbClr val="D3D3D3"/>
                          </a:highligh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solidFill>
                      <a:srgbClr val="F3B98D"/>
                    </a:solidFill>
                  </a:tcPr>
                </a:tc>
                <a:tc hMerge="1">
                  <a:txBody>
                    <a:bodyPr/>
                    <a:lstStyle/>
                    <a:p>
                      <a:endParaRPr lang="nl-BE"/>
                    </a:p>
                  </a:txBody>
                  <a:tcPr/>
                </a:tc>
                <a:tc hMerge="1">
                  <a:txBody>
                    <a:bodyPr/>
                    <a:lstStyle/>
                    <a:p>
                      <a:pPr algn="ct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extLst>
                  <a:ext uri="{0D108BD9-81ED-4DB2-BD59-A6C34878D82A}">
                    <a16:rowId xmlns:a16="http://schemas.microsoft.com/office/drawing/2014/main" val="210042741"/>
                  </a:ext>
                </a:extLst>
              </a:tr>
              <a:tr h="180091">
                <a:tc>
                  <a:txBody>
                    <a:bodyPr/>
                    <a:lstStyle/>
                    <a:p>
                      <a:pPr>
                        <a:lnSpc>
                          <a:spcPct val="107000"/>
                        </a:lnSpc>
                        <a:spcAft>
                          <a:spcPts val="800"/>
                        </a:spcAft>
                      </a:pPr>
                      <a:r>
                        <a:rPr lang="en-US" sz="1600">
                          <a:effectLst/>
                        </a:rPr>
                        <a:t>Deelsystemen</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nSpc>
                          <a:spcPct val="107000"/>
                        </a:lnSpc>
                        <a:spcAft>
                          <a:spcPts val="800"/>
                        </a:spcAft>
                      </a:pPr>
                      <a:r>
                        <a:rPr lang="nl-BE" sz="1600" dirty="0">
                          <a:effectLst/>
                        </a:rPr>
                        <a:t>2 deelwagens per 1.000 inwoners voor een (koolstofvrij) deelsysteem tegen eind 2030</a:t>
                      </a:r>
                    </a:p>
                    <a:p>
                      <a:pPr>
                        <a:lnSpc>
                          <a:spcPct val="107000"/>
                        </a:lnSpc>
                        <a:spcAft>
                          <a:spcPts val="800"/>
                        </a:spcAft>
                      </a:pPr>
                      <a:r>
                        <a:rPr lang="nl-BE" sz="1600" i="1" dirty="0">
                          <a:effectLst/>
                          <a:latin typeface="Aptos" panose="020B0004020202020204" pitchFamily="34" charset="0"/>
                          <a:ea typeface="Times New Roman" panose="02020603050405020304" pitchFamily="18" charset="0"/>
                          <a:cs typeface="Times New Roman" panose="02020603050405020304" pitchFamily="18" charset="0"/>
                        </a:rPr>
                        <a:t>Doelstelling Essen = 39</a:t>
                      </a:r>
                    </a:p>
                  </a:txBody>
                  <a:tcPr marL="35064" marR="35064" marT="0" marB="0" anchor="ctr"/>
                </a:tc>
                <a:tc>
                  <a:txBody>
                    <a:bodyPr/>
                    <a:lstStyle/>
                    <a:p>
                      <a:pPr>
                        <a:lnSpc>
                          <a:spcPct val="107000"/>
                        </a:lnSpc>
                        <a:spcAft>
                          <a:spcPts val="800"/>
                        </a:spcAft>
                      </a:pPr>
                      <a:r>
                        <a:rPr lang="nl-NL" sz="1600" dirty="0">
                          <a:effectLst/>
                          <a:latin typeface="Aptos" panose="020B0004020202020204" pitchFamily="34" charset="0"/>
                          <a:ea typeface="Times New Roman" panose="02020603050405020304" pitchFamily="18" charset="0"/>
                          <a:cs typeface="Times New Roman" panose="02020603050405020304" pitchFamily="18" charset="0"/>
                        </a:rPr>
                        <a:t>4</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nSpc>
                          <a:spcPct val="107000"/>
                        </a:lnSpc>
                        <a:spcAft>
                          <a:spcPts val="800"/>
                        </a:spcAft>
                      </a:pPr>
                      <a:r>
                        <a:rPr lang="nl-BE" sz="1600" dirty="0">
                          <a:effectLst/>
                        </a:rPr>
                        <a:t>10,19 %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nSpc>
                          <a:spcPct val="107000"/>
                        </a:lnSpc>
                        <a:spcAft>
                          <a:spcPts val="800"/>
                        </a:spcAft>
                      </a:pPr>
                      <a:r>
                        <a:rPr lang="nl-BE" sz="1600" dirty="0">
                          <a:effectLst/>
                        </a:rPr>
                        <a:t>34,35 %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gridSpan="2">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76486211"/>
                  </a:ext>
                </a:extLst>
              </a:tr>
              <a:tr h="97399">
                <a:tc>
                  <a:txBody>
                    <a:bodyPr/>
                    <a:lstStyle/>
                    <a:p>
                      <a:pPr>
                        <a:lnSpc>
                          <a:spcPct val="107000"/>
                        </a:lnSpc>
                        <a:spcAft>
                          <a:spcPts val="800"/>
                        </a:spcAft>
                      </a:pPr>
                      <a:r>
                        <a:rPr lang="en-US" sz="1600">
                          <a:effectLst/>
                        </a:rPr>
                        <a:t>Laadpunten</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nSpc>
                          <a:spcPct val="107000"/>
                        </a:lnSpc>
                        <a:spcAft>
                          <a:spcPts val="800"/>
                        </a:spcAft>
                        <a:tabLst>
                          <a:tab pos="592455" algn="l"/>
                        </a:tabLst>
                      </a:pPr>
                      <a:r>
                        <a:rPr lang="nl-BE" sz="1600" dirty="0">
                          <a:effectLst/>
                        </a:rPr>
                        <a:t>minstens 1 laadpuntequivalent per 100 inwoners tegen eind 2030</a:t>
                      </a:r>
                    </a:p>
                    <a:p>
                      <a:pPr>
                        <a:lnSpc>
                          <a:spcPct val="107000"/>
                        </a:lnSpc>
                        <a:spcAft>
                          <a:spcPts val="800"/>
                        </a:spcAft>
                        <a:tabLst>
                          <a:tab pos="592455" algn="l"/>
                        </a:tabLst>
                      </a:pPr>
                      <a:r>
                        <a:rPr lang="nl-BE" sz="1600" i="1" dirty="0">
                          <a:effectLst/>
                          <a:latin typeface="Aptos" panose="020B0004020202020204" pitchFamily="34" charset="0"/>
                          <a:ea typeface="Times New Roman" panose="02020603050405020304" pitchFamily="18" charset="0"/>
                          <a:cs typeface="Times New Roman" panose="02020603050405020304" pitchFamily="18" charset="0"/>
                        </a:rPr>
                        <a:t>Doelstelling Essen = 196</a:t>
                      </a:r>
                    </a:p>
                  </a:txBody>
                  <a:tcPr marL="35064" marR="35064" marT="0" marB="0" anchor="ctr"/>
                </a:tc>
                <a:tc>
                  <a:txBody>
                    <a:bodyPr/>
                    <a:lstStyle/>
                    <a:p>
                      <a:pPr>
                        <a:lnSpc>
                          <a:spcPct val="107000"/>
                        </a:lnSpc>
                        <a:spcAft>
                          <a:spcPts val="800"/>
                        </a:spcAft>
                        <a:tabLst>
                          <a:tab pos="592455" algn="l"/>
                        </a:tabLst>
                      </a:pPr>
                      <a:r>
                        <a:rPr lang="nl-BE" sz="1600" dirty="0">
                          <a:effectLst/>
                        </a:rPr>
                        <a:t>227,50</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nSpc>
                          <a:spcPct val="107000"/>
                        </a:lnSpc>
                        <a:spcAft>
                          <a:spcPts val="800"/>
                        </a:spcAft>
                        <a:tabLst>
                          <a:tab pos="592455" algn="l"/>
                        </a:tabLst>
                      </a:pPr>
                      <a:r>
                        <a:rPr lang="nl-BE" sz="1600" dirty="0">
                          <a:effectLst/>
                        </a:rPr>
                        <a:t>116 %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nSpc>
                          <a:spcPct val="107000"/>
                        </a:lnSpc>
                        <a:spcAft>
                          <a:spcPts val="800"/>
                        </a:spcAft>
                        <a:tabLst>
                          <a:tab pos="592455" algn="l"/>
                        </a:tabLst>
                      </a:pPr>
                      <a:r>
                        <a:rPr lang="nl-BE" sz="1600" dirty="0">
                          <a:effectLst/>
                        </a:rPr>
                        <a:t>100 %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gridSpan="2">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68089565"/>
                  </a:ext>
                </a:extLst>
              </a:tr>
              <a:tr h="180091">
                <a:tc>
                  <a:txBody>
                    <a:bodyPr/>
                    <a:lstStyle/>
                    <a:p>
                      <a:pPr>
                        <a:lnSpc>
                          <a:spcPct val="107000"/>
                        </a:lnSpc>
                        <a:spcAft>
                          <a:spcPts val="800"/>
                        </a:spcAft>
                      </a:pPr>
                      <a:r>
                        <a:rPr lang="en-US" sz="1600">
                          <a:effectLst/>
                        </a:rPr>
                        <a:t>Fietspaden</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nSpc>
                          <a:spcPct val="107000"/>
                        </a:lnSpc>
                        <a:spcAft>
                          <a:spcPts val="800"/>
                        </a:spcAft>
                      </a:pPr>
                      <a:r>
                        <a:rPr lang="nl-BE" sz="1600" dirty="0">
                          <a:effectLst/>
                        </a:rPr>
                        <a:t>1 meter nieuw of structureel opgewaardeerd fietspad extra per inwoner vanaf 2021 tegen eind 2030</a:t>
                      </a:r>
                    </a:p>
                    <a:p>
                      <a:pPr>
                        <a:lnSpc>
                          <a:spcPct val="107000"/>
                        </a:lnSpc>
                        <a:spcAft>
                          <a:spcPts val="800"/>
                        </a:spcAft>
                      </a:pPr>
                      <a:r>
                        <a:rPr lang="nl-BE" sz="1600" i="1" dirty="0">
                          <a:effectLst/>
                          <a:latin typeface="Aptos" panose="020B0004020202020204" pitchFamily="34" charset="0"/>
                          <a:ea typeface="Times New Roman" panose="02020603050405020304" pitchFamily="18" charset="0"/>
                          <a:cs typeface="Times New Roman" panose="02020603050405020304" pitchFamily="18" charset="0"/>
                        </a:rPr>
                        <a:t>Doelstelling Essen = 19.630 m</a:t>
                      </a:r>
                    </a:p>
                  </a:txBody>
                  <a:tcPr marL="35064" marR="35064" marT="0" marB="0" anchor="ctr"/>
                </a:tc>
                <a:tc>
                  <a:txBody>
                    <a:bodyPr/>
                    <a:lstStyle/>
                    <a:p>
                      <a:pPr>
                        <a:lnSpc>
                          <a:spcPct val="107000"/>
                        </a:lnSpc>
                        <a:spcAft>
                          <a:spcPts val="800"/>
                        </a:spcAft>
                      </a:pPr>
                      <a:r>
                        <a:rPr lang="nl-BE" sz="1600" dirty="0">
                          <a:effectLst/>
                        </a:rPr>
                        <a:t>465</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nSpc>
                          <a:spcPct val="107000"/>
                        </a:lnSpc>
                        <a:spcAft>
                          <a:spcPts val="800"/>
                        </a:spcAft>
                      </a:pPr>
                      <a:r>
                        <a:rPr lang="nl-BE" sz="1600" dirty="0">
                          <a:effectLst/>
                        </a:rPr>
                        <a:t>2,37 %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nSpc>
                          <a:spcPct val="107000"/>
                        </a:lnSpc>
                        <a:spcAft>
                          <a:spcPts val="800"/>
                        </a:spcAft>
                      </a:pPr>
                      <a:r>
                        <a:rPr lang="nl-BE" sz="1600" dirty="0">
                          <a:effectLst/>
                        </a:rPr>
                        <a:t>21,01 %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gridSpan="2">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598019725"/>
                  </a:ext>
                </a:extLst>
              </a:tr>
            </a:tbl>
          </a:graphicData>
        </a:graphic>
      </p:graphicFrame>
    </p:spTree>
    <p:extLst>
      <p:ext uri="{BB962C8B-B14F-4D97-AF65-F5344CB8AC3E}">
        <p14:creationId xmlns:p14="http://schemas.microsoft.com/office/powerpoint/2010/main" val="2370194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3" name="Tabel 2">
            <a:extLst>
              <a:ext uri="{FF2B5EF4-FFF2-40B4-BE49-F238E27FC236}">
                <a16:creationId xmlns:a16="http://schemas.microsoft.com/office/drawing/2014/main" id="{258409D6-63F1-A14D-0568-817E74EFC5A8}"/>
              </a:ext>
            </a:extLst>
          </p:cNvPr>
          <p:cNvGraphicFramePr>
            <a:graphicFrameLocks noGrp="1"/>
          </p:cNvGraphicFramePr>
          <p:nvPr>
            <p:extLst>
              <p:ext uri="{D42A27DB-BD31-4B8C-83A1-F6EECF244321}">
                <p14:modId xmlns:p14="http://schemas.microsoft.com/office/powerpoint/2010/main" val="2204025954"/>
              </p:ext>
            </p:extLst>
          </p:nvPr>
        </p:nvGraphicFramePr>
        <p:xfrm>
          <a:off x="782051" y="1380527"/>
          <a:ext cx="10613736" cy="4809803"/>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351084">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1.0</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2</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1200"/>
                        </a:spcAft>
                        <a:buNone/>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Het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gemeentepersoneel</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kan sinds 2022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(elektrische) fietsen leasen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via de gemeente. </a:t>
                      </a: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a:t>
                      </a:r>
                      <a:r>
                        <a:rPr lang="en-US"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oktober</a:t>
                      </a: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2024 </a:t>
                      </a:r>
                      <a:r>
                        <a:rPr lang="en-US"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werden</a:t>
                      </a: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hierrond</a:t>
                      </a: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infosessies</a:t>
                      </a: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georganiseerd</a:t>
                      </a: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83857319"/>
                  </a:ext>
                </a:extLst>
              </a:tr>
              <a:tr h="593598">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1.1</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1</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71450" indent="-171450">
                        <a:lnSpc>
                          <a:spcPct val="107000"/>
                        </a:lnSpc>
                        <a:spcAft>
                          <a:spcPts val="800"/>
                        </a:spcAft>
                        <a:buFont typeface="Arial" panose="020B0604020202020204" pitchFamily="34" charset="0"/>
                        <a:buChar char="•"/>
                      </a:pP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nieuwe elektrische bakfiets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om sluikstort op te halen</a:t>
                      </a:r>
                    </a:p>
                    <a:p>
                      <a:pPr marL="171450" indent="-171450">
                        <a:lnSpc>
                          <a:spcPct val="107000"/>
                        </a:lnSpc>
                        <a:spcAft>
                          <a:spcPts val="800"/>
                        </a:spcAft>
                        <a:buFont typeface="Arial" panose="020B0604020202020204" pitchFamily="34" charset="0"/>
                        <a:buChar char="•"/>
                      </a:pP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 nieuwe elektrische bestelwagens</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aangekocht via het aankoopplatform 'Gestroomd' voor duurzame voertuigen</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79742085"/>
                  </a:ext>
                </a:extLst>
              </a:tr>
              <a:tr h="398494">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1.1</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2</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Gemeentepersoneel gebruikt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elektrische deelwagens van Cambio:</a:t>
                      </a:r>
                    </a:p>
                    <a:p>
                      <a:pPr marL="171450" indent="-171450">
                        <a:lnSpc>
                          <a:spcPct val="107000"/>
                        </a:lnSpc>
                        <a:spcAft>
                          <a:spcPts val="800"/>
                        </a:spcAft>
                        <a:buFont typeface="Arial" panose="020B0604020202020204" pitchFamily="34" charset="0"/>
                        <a:buChar cha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 2024 </a:t>
                      </a: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87 ritten</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goed voor een totaal van </a:t>
                      </a: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1.798 km</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171450" indent="-171450">
                        <a:lnSpc>
                          <a:spcPct val="107000"/>
                        </a:lnSpc>
                        <a:spcAft>
                          <a:spcPts val="800"/>
                        </a:spcAft>
                        <a:buFont typeface="Arial" panose="020B0604020202020204" pitchFamily="34" charset="0"/>
                        <a:buChar char="•"/>
                      </a:pPr>
                      <a:r>
                        <a:rPr lang="en-US"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16 </a:t>
                      </a:r>
                      <a:r>
                        <a:rPr lang="en-US" sz="1100" b="1" i="1"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actieve</a:t>
                      </a:r>
                      <a:r>
                        <a:rPr lang="en-US"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100" b="1" i="1"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gebruikers</a:t>
                      </a:r>
                      <a:r>
                        <a:rPr lang="en-US"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1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binnen</a:t>
                      </a:r>
                      <a:r>
                        <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het </a:t>
                      </a:r>
                      <a:r>
                        <a:rPr lang="en-US" sz="11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gemeentepersoneel</a:t>
                      </a:r>
                      <a:r>
                        <a:rPr lang="en-US"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lnSpc>
                          <a:spcPct val="107000"/>
                        </a:lnSpc>
                        <a:spcAft>
                          <a:spcPts val="800"/>
                        </a:spcAft>
                        <a:buFont typeface="Arial" panose="020B0604020202020204" pitchFamily="34" charset="0"/>
                        <a:buNone/>
                      </a:pPr>
                      <a:endParaRPr lang="nl-BE" sz="1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53604184"/>
                  </a:ext>
                </a:extLst>
              </a:tr>
              <a:tr h="311021">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4.0</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1</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71450" indent="-171450">
                        <a:lnSpc>
                          <a:spcPct val="107000"/>
                        </a:lnSpc>
                        <a:spcAft>
                          <a:spcPts val="800"/>
                        </a:spcAft>
                        <a:buFont typeface="Arial" panose="020B0604020202020204" pitchFamily="34" charset="0"/>
                        <a:buChar char="•"/>
                      </a:pP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Campagne Gerinkel naar de winkel</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met de fiets of te voet lokaal en afvalvrij winkelen</a:t>
                      </a:r>
                    </a:p>
                    <a:p>
                      <a:pPr marL="342900" lvl="0" indent="-342900">
                        <a:lnSpc>
                          <a:spcPct val="107000"/>
                        </a:lnSpc>
                        <a:buFont typeface="Calibri" panose="020F0502020204030204" pitchFamily="34" charset="0"/>
                        <a:buChar char="-"/>
                      </a:pP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77 handelaars </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namen deel (16 meer dan in 2023)</a:t>
                      </a:r>
                      <a:endParaRPr lang="nl-BE" sz="110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2.525 kaarten </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werden ingediend</a:t>
                      </a:r>
                      <a:r>
                        <a:rPr lang="nl-BE" sz="1100" kern="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18.081 verplaatsingen </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met de fiets of te voet gebeurden in plaats van met de wagen</a:t>
                      </a:r>
                      <a:endParaRPr lang="nl-BE" sz="110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a:t>
                      </a:r>
                      <a:r>
                        <a:rPr lang="nl-BE" sz="1100" b="1" i="1" baseline="-25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a:t>
                      </a: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-besparing </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van </a:t>
                      </a:r>
                      <a:r>
                        <a:rPr lang="nl-BE" sz="1100" b="1"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7.956 kg</a:t>
                      </a:r>
                    </a:p>
                    <a:p>
                      <a:pPr marL="342900" lvl="0" indent="-342900">
                        <a:lnSpc>
                          <a:spcPct val="107000"/>
                        </a:lnSpc>
                        <a:buFont typeface="Calibri" panose="020F0502020204030204" pitchFamily="34" charset="0"/>
                        <a:buChar char="-"/>
                      </a:pPr>
                      <a:r>
                        <a:rPr lang="nl-BE" sz="1100" b="1" i="1"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Prijzenpot van 44 cadeaubonnen</a:t>
                      </a:r>
                      <a:r>
                        <a:rPr lang="nl-BE" sz="1100" kern="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lvl="0" indent="0">
                        <a:lnSpc>
                          <a:spcPct val="107000"/>
                        </a:lnSpc>
                        <a:buFont typeface="Calibri" panose="020F0502020204030204" pitchFamily="34" charset="0"/>
                        <a:buNone/>
                      </a:pPr>
                      <a:endParaRPr lang="nl-BE" sz="110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Sensibilisatie </a:t>
                      </a:r>
                      <a:r>
                        <a:rPr lang="nl-BE" sz="1100" b="1" i="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m.b.t. klimaatvriendelijke mobiliteit </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via Essen info : laadpalen, campagne Gerinkel naar de winkel, autodelen, deelmobiliteit (autodelen, blue bikes), elektrische voertuigen</a:t>
                      </a:r>
                    </a:p>
                    <a:p>
                      <a:pPr marL="171450" indent="-171450">
                        <a:lnSpc>
                          <a:spcPct val="107000"/>
                        </a:lnSpc>
                        <a:spcAft>
                          <a:spcPts val="800"/>
                        </a:spcAft>
                        <a:buFont typeface="Arial" panose="020B0604020202020204" pitchFamily="34" charset="0"/>
                        <a:buChar char="•"/>
                      </a:pPr>
                      <a:r>
                        <a:rPr lang="nl-BE" sz="1100" b="1" i="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Groepsaankoop thuislaadsystemen </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i.s.m. IGEAN: 7 offertes opgevraagd, 1 laadpunt geïnstalleerd</a:t>
                      </a:r>
                    </a:p>
                    <a:p>
                      <a:pPr marL="171450" indent="-171450">
                        <a:lnSpc>
                          <a:spcPct val="107000"/>
                        </a:lnSpc>
                        <a:spcAft>
                          <a:spcPts val="800"/>
                        </a:spcAft>
                        <a:buFont typeface="Arial" panose="020B0604020202020204" pitchFamily="34" charset="0"/>
                        <a:buChar char="•"/>
                      </a:pP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Ondersteuning van scholen om duurzame mobiliteitsacties te ondernemen via </a:t>
                      </a:r>
                      <a:r>
                        <a:rPr lang="nl-BE" sz="11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Octopusschool</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(vb. </a:t>
                      </a:r>
                      <a:r>
                        <a:rPr lang="nl-BE" sz="11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strapdag</a:t>
                      </a:r>
                      <a:r>
                        <a:rPr lang="nl-BE"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br>
                        <a:rPr lang="nl-BE" sz="11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004398"/>
                  </a:ext>
                </a:extLst>
              </a:tr>
            </a:tbl>
          </a:graphicData>
        </a:graphic>
      </p:graphicFrame>
    </p:spTree>
    <p:extLst>
      <p:ext uri="{BB962C8B-B14F-4D97-AF65-F5344CB8AC3E}">
        <p14:creationId xmlns:p14="http://schemas.microsoft.com/office/powerpoint/2010/main" val="2254099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3" name="Tabel 2">
            <a:extLst>
              <a:ext uri="{FF2B5EF4-FFF2-40B4-BE49-F238E27FC236}">
                <a16:creationId xmlns:a16="http://schemas.microsoft.com/office/drawing/2014/main" id="{258409D6-63F1-A14D-0568-817E74EFC5A8}"/>
              </a:ext>
            </a:extLst>
          </p:cNvPr>
          <p:cNvGraphicFramePr>
            <a:graphicFrameLocks noGrp="1"/>
          </p:cNvGraphicFramePr>
          <p:nvPr>
            <p:extLst>
              <p:ext uri="{D42A27DB-BD31-4B8C-83A1-F6EECF244321}">
                <p14:modId xmlns:p14="http://schemas.microsoft.com/office/powerpoint/2010/main" val="275883421"/>
              </p:ext>
            </p:extLst>
          </p:nvPr>
        </p:nvGraphicFramePr>
        <p:xfrm>
          <a:off x="782051" y="1099127"/>
          <a:ext cx="10613736" cy="4195186"/>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357434">
                <a:tc>
                  <a:txBody>
                    <a:bodyPr/>
                    <a:lstStyle/>
                    <a:p>
                      <a:pPr>
                        <a:lnSpc>
                          <a:spcPct val="107000"/>
                        </a:lnSpc>
                        <a:spcAft>
                          <a:spcPts val="800"/>
                        </a:spcAft>
                      </a:pPr>
                      <a:r>
                        <a:rPr lang="nl-B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4.1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de Sint-Jansstraat werd een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fietssuggestiestrook</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aangelegd van 1212,75m².</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83857319"/>
                  </a:ext>
                </a:extLst>
              </a:tr>
              <a:tr h="311021">
                <a:tc>
                  <a:txBody>
                    <a:bodyPr/>
                    <a:lstStyle/>
                    <a:p>
                      <a:pPr>
                        <a:lnSpc>
                          <a:spcPct val="107000"/>
                        </a:lnSpc>
                        <a:spcAft>
                          <a:spcPts val="800"/>
                        </a:spcAft>
                      </a:pPr>
                      <a:r>
                        <a:rPr lang="nl-BE"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4.1</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7</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Deelfietsen</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Er werd een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aparte nieuwe fietsenstalling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voorzien voor de Donkey bikes aan het station van Essen.</a:t>
                      </a: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Momenteel zijn er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 hubs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voor de Donkey fietsen.</a:t>
                      </a: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Donkey </a:t>
                      </a:r>
                      <a:r>
                        <a:rPr lang="nl-BE"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Republic</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wil minimum 4 fietsen in een normale hub en minimum 6 fietsen in een hub aan een station. Dit komt neer op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 fietsen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voor de gemeente Essen.</a:t>
                      </a: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Station Essen en station </a:t>
                      </a:r>
                      <a:r>
                        <a:rPr lang="nl-BE"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Wildert</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2x 6 fietsen (12 fietsen)</a:t>
                      </a: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Rijkmaker (Postbaan): 4 fietsen</a:t>
                      </a: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Heuvelplein: 4 fietsen</a:t>
                      </a: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Horendonk</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(Willy Gommerenplein): 4 fietsen</a:t>
                      </a: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Hoek (Kerk): 4 fietsen</a:t>
                      </a: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b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2024 werden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2.229 ritten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gereden met de fietsen in Essen. In totaal waren er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349 unieke gebruikers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 werd er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8.880,92 km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met de fiets afgelegd. </a:t>
                      </a:r>
                      <a:endPar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nl-NL"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004398"/>
                  </a:ext>
                </a:extLst>
              </a:tr>
              <a:tr h="574070">
                <a:tc>
                  <a:txBody>
                    <a:bodyPr/>
                    <a:lstStyle/>
                    <a:p>
                      <a:pPr>
                        <a:lnSpc>
                          <a:spcPct val="107000"/>
                        </a:lnSpc>
                        <a:spcAft>
                          <a:spcPts val="800"/>
                        </a:spcAft>
                      </a:pPr>
                      <a:r>
                        <a:rPr lang="nl-B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4.2</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Laadpalenplan</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Op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 locaties </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palen om elektrische wagens op te laden</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Totaal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aantal laadpunten</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stuks</a:t>
                      </a:r>
                    </a:p>
                    <a:p>
                      <a:pPr marL="0" lvl="0" indent="0">
                        <a:lnSpc>
                          <a:spcPct val="107000"/>
                        </a:lnSpc>
                        <a:spcAft>
                          <a:spcPts val="800"/>
                        </a:spcAft>
                        <a:buFont typeface="Calibri" panose="020F0502020204030204" pitchFamily="34" charset="0"/>
                        <a:buNone/>
                      </a:pPr>
                      <a:endPar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2975109"/>
                  </a:ext>
                </a:extLst>
              </a:tr>
            </a:tbl>
          </a:graphicData>
        </a:graphic>
      </p:graphicFrame>
    </p:spTree>
    <p:extLst>
      <p:ext uri="{BB962C8B-B14F-4D97-AF65-F5344CB8AC3E}">
        <p14:creationId xmlns:p14="http://schemas.microsoft.com/office/powerpoint/2010/main" val="2403116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AF345-EC46-FA14-3A5D-DF8793A3310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ED10B20-BF26-C689-CF8C-D788990F2BA6}"/>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9461F22A-B126-DCE9-4902-3321E6176530}"/>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3CC59017-B0A4-E1DD-BD19-CF05AE876F87}"/>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3" name="Tabel 2">
            <a:extLst>
              <a:ext uri="{FF2B5EF4-FFF2-40B4-BE49-F238E27FC236}">
                <a16:creationId xmlns:a16="http://schemas.microsoft.com/office/drawing/2014/main" id="{D48B8706-E015-8171-AB10-1240D835F7E7}"/>
              </a:ext>
            </a:extLst>
          </p:cNvPr>
          <p:cNvGraphicFramePr>
            <a:graphicFrameLocks noGrp="1"/>
          </p:cNvGraphicFramePr>
          <p:nvPr>
            <p:extLst>
              <p:ext uri="{D42A27DB-BD31-4B8C-83A1-F6EECF244321}">
                <p14:modId xmlns:p14="http://schemas.microsoft.com/office/powerpoint/2010/main" val="3696872778"/>
              </p:ext>
            </p:extLst>
          </p:nvPr>
        </p:nvGraphicFramePr>
        <p:xfrm>
          <a:off x="782051" y="1099127"/>
          <a:ext cx="10613736" cy="5209923"/>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357434">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4.3</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1</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Autodeelsysteem</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171450" indent="-171450">
                        <a:lnSpc>
                          <a:spcPct val="107000"/>
                        </a:lnSpc>
                        <a:spcAft>
                          <a:spcPts val="800"/>
                        </a:spcAft>
                        <a:buFont typeface="Arial" panose="020B0604020202020204" pitchFamily="34" charset="0"/>
                        <a:buChar char="•"/>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Sinds 2024 staan er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 elektrische deelwagens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ter beschikking van de inwoners en het gemeentepersoneel</a:t>
                      </a:r>
                    </a:p>
                    <a:p>
                      <a:pPr marL="171450" indent="-171450">
                        <a:lnSpc>
                          <a:spcPct val="107000"/>
                        </a:lnSpc>
                        <a:spcAft>
                          <a:spcPts val="800"/>
                        </a:spcAft>
                        <a:buFont typeface="Arial" panose="020B0604020202020204" pitchFamily="34" charset="0"/>
                        <a:buChar char="•"/>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Meerdere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infosessies</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zowel voor inwoners als gemeentepersoneel </a:t>
                      </a:r>
                    </a:p>
                    <a:p>
                      <a:pPr marL="171450" indent="-171450">
                        <a:lnSpc>
                          <a:spcPct val="107000"/>
                        </a:lnSpc>
                        <a:spcAft>
                          <a:spcPts val="800"/>
                        </a:spcAft>
                        <a:buFont typeface="Arial" panose="020B0604020202020204" pitchFamily="34" charset="0"/>
                        <a:buChar char="•"/>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Communicatie in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Essen info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van januari</a:t>
                      </a:r>
                    </a:p>
                    <a:p>
                      <a:pPr marL="171450" indent="-171450">
                        <a:lnSpc>
                          <a:spcPct val="107000"/>
                        </a:lnSpc>
                        <a:spcAft>
                          <a:spcPts val="800"/>
                        </a:spcAft>
                        <a:buFont typeface="Arial" panose="020B0604020202020204" pitchFamily="34" charset="0"/>
                        <a:buChar char="•"/>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2024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355 ritten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gereden met de deelwagens:</a:t>
                      </a:r>
                    </a:p>
                    <a:p>
                      <a:pPr marL="628650" lvl="1" indent="-171450">
                        <a:lnSpc>
                          <a:spcPct val="107000"/>
                        </a:lnSpc>
                        <a:spcAft>
                          <a:spcPts val="800"/>
                        </a:spcAft>
                        <a:buFont typeface="Arial" panose="020B0604020202020204" pitchFamily="34" charset="0"/>
                        <a:buChar char="•"/>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totaal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16.443 km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met de wagens afgelegd</a:t>
                      </a:r>
                    </a:p>
                    <a:p>
                      <a:pPr marL="628650" lvl="1" indent="-171450">
                        <a:lnSpc>
                          <a:spcPct val="107000"/>
                        </a:lnSpc>
                        <a:spcAft>
                          <a:spcPts val="800"/>
                        </a:spcAft>
                        <a:buFont typeface="Arial" panose="020B0604020202020204" pitchFamily="34" charset="0"/>
                        <a:buChar char="•"/>
                      </a:pP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Gemiddelde afstand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van de ritten rond de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 km </a:t>
                      </a:r>
                    </a:p>
                    <a:p>
                      <a:pPr marL="628650" lvl="1" indent="-171450">
                        <a:lnSpc>
                          <a:spcPct val="107000"/>
                        </a:lnSpc>
                        <a:spcAft>
                          <a:spcPts val="800"/>
                        </a:spcAft>
                        <a:buFont typeface="Arial" panose="020B0604020202020204" pitchFamily="34" charset="0"/>
                        <a:buChar char="•"/>
                      </a:pP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Gemiddelde duur </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van de ritten ongeveer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 uur</a:t>
                      </a:r>
                    </a:p>
                    <a:p>
                      <a:pPr marL="628650" lvl="1" indent="-171450">
                        <a:lnSpc>
                          <a:spcPct val="107000"/>
                        </a:lnSpc>
                        <a:spcAft>
                          <a:spcPts val="800"/>
                        </a:spcAft>
                        <a:buFont typeface="Arial" panose="020B0604020202020204" pitchFamily="34" charset="0"/>
                        <a:buChar char="•"/>
                      </a:pP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actieve gebruikers</a:t>
                      </a:r>
                    </a:p>
                    <a:p>
                      <a:pPr marL="628650" lvl="1" indent="-171450">
                        <a:lnSpc>
                          <a:spcPct val="107000"/>
                        </a:lnSpc>
                        <a:spcAft>
                          <a:spcPts val="800"/>
                        </a:spcAft>
                        <a:buFont typeface="Arial" panose="020B0604020202020204" pitchFamily="34" charset="0"/>
                        <a:buChar char="•"/>
                      </a:pP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Bezettingsgraad</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van de wagens was </a:t>
                      </a:r>
                      <a:r>
                        <a:rPr lang="nl-BE"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13,52%</a:t>
                      </a:r>
                    </a:p>
                    <a:p>
                      <a:pPr>
                        <a:lnSpc>
                          <a:spcPct val="107000"/>
                        </a:lnSpc>
                        <a:spcAft>
                          <a:spcPts val="800"/>
                        </a:spcAft>
                      </a:pP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83857319"/>
                  </a:ext>
                </a:extLst>
              </a:tr>
              <a:tr h="367564">
                <a:tc>
                  <a:txBody>
                    <a:bodyPr/>
                    <a:lstStyle/>
                    <a:p>
                      <a:pPr>
                        <a:lnSpc>
                          <a:spcPct val="107000"/>
                        </a:lnSpc>
                        <a:spcAft>
                          <a:spcPts val="800"/>
                        </a:spcAft>
                        <a:buNone/>
                      </a:pPr>
                      <a:r>
                        <a:rPr lang="nl-BE" sz="1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4.5</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2</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Nabijheid en bereikbaarheid basisvoorzieningen</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171450" indent="-171450">
                        <a:lnSpc>
                          <a:spcPct val="107000"/>
                        </a:lnSpc>
                        <a:spcAft>
                          <a:spcPts val="800"/>
                        </a:spcAft>
                        <a:buFont typeface="Arial" panose="020B0604020202020204" pitchFamily="34" charset="0"/>
                        <a:buChar char="•"/>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gemeente stelde een winkelpand ter beschikking voor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Oxfam Wereldwinkel en </a:t>
                      </a:r>
                      <a:r>
                        <a:rPr lang="nl-BE" sz="1100" b="1"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Coopsaam</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het winkelkerngebied</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Zo vergroten we de zichtbaarheid van Fair </a:t>
                      </a:r>
                      <a:r>
                        <a:rPr lang="nl-BE" sz="1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trade</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en korte keten-producten en maken we duurzame keuzes toegankelijker voor alle Essenaren. </a:t>
                      </a:r>
                    </a:p>
                    <a:p>
                      <a:pPr marL="171450" indent="-171450">
                        <a:lnSpc>
                          <a:spcPct val="107000"/>
                        </a:lnSpc>
                        <a:spcAft>
                          <a:spcPts val="800"/>
                        </a:spcAft>
                        <a:buFont typeface="Arial" panose="020B0604020202020204" pitchFamily="34" charset="0"/>
                        <a:buChar char="•"/>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Op 9 juli 2024 werden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toegankelijkheidswerken</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door Dito VZW uitgevoerd in kernwinkelgebied.</a:t>
                      </a:r>
                    </a:p>
                    <a:p>
                      <a:pPr>
                        <a:lnSpc>
                          <a:spcPct val="107000"/>
                        </a:lnSpc>
                        <a:spcAft>
                          <a:spcPts val="800"/>
                        </a:spcAft>
                        <a:buNone/>
                      </a:pP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79742085"/>
                  </a:ext>
                </a:extLst>
              </a:tr>
              <a:tr h="324009">
                <a:tc>
                  <a:txBody>
                    <a:bodyPr/>
                    <a:lstStyle/>
                    <a:p>
                      <a:pPr>
                        <a:lnSpc>
                          <a:spcPct val="107000"/>
                        </a:lnSpc>
                        <a:spcAft>
                          <a:spcPts val="800"/>
                        </a:spcAft>
                        <a:buNone/>
                      </a:pPr>
                      <a:r>
                        <a:rPr lang="nl-BE" sz="11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4.5</a:t>
                      </a:r>
                      <a:endParaRPr lang="nl-BE"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buNone/>
                      </a:pPr>
                      <a:r>
                        <a:rPr lang="nl-BE" sz="1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3</a:t>
                      </a: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Bij de </a:t>
                      </a:r>
                      <a:r>
                        <a:rPr lang="nl-BE"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herinrichting van de Sint-jansstraat</a:t>
                      </a:r>
                      <a:r>
                        <a:rPr lang="nl-BE"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werd rekening gehouden met fietsers en wandelaars. Zo werd het voetpad vernieuwd en verlaagd en er werd een fietssuggestiestrook aangelegd. Ook werd er aan de schoolomgeving hekwerk voorzien aan de rand van het voetpad.</a:t>
                      </a:r>
                    </a:p>
                    <a:p>
                      <a:pPr>
                        <a:lnSpc>
                          <a:spcPct val="107000"/>
                        </a:lnSpc>
                        <a:spcAft>
                          <a:spcPts val="800"/>
                        </a:spcAft>
                      </a:pPr>
                      <a:endParaRPr lang="nl-BE"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53604184"/>
                  </a:ext>
                </a:extLst>
              </a:tr>
            </a:tbl>
          </a:graphicData>
        </a:graphic>
      </p:graphicFrame>
    </p:spTree>
    <p:extLst>
      <p:ext uri="{BB962C8B-B14F-4D97-AF65-F5344CB8AC3E}">
        <p14:creationId xmlns:p14="http://schemas.microsoft.com/office/powerpoint/2010/main" val="2834858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sp>
        <p:nvSpPr>
          <p:cNvPr id="3" name="Rectangle 2">
            <a:extLst>
              <a:ext uri="{FF2B5EF4-FFF2-40B4-BE49-F238E27FC236}">
                <a16:creationId xmlns:a16="http://schemas.microsoft.com/office/drawing/2014/main" id="{F8DAF47B-7FD1-2775-9395-8BD6E83F71D7}"/>
              </a:ext>
            </a:extLst>
          </p:cNvPr>
          <p:cNvSpPr>
            <a:spLocks noChangeArrowheads="1"/>
          </p:cNvSpPr>
          <p:nvPr/>
        </p:nvSpPr>
        <p:spPr bwMode="auto">
          <a:xfrm>
            <a:off x="4061637" y="816502"/>
            <a:ext cx="4983159"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2800" b="1" i="0" u="none" strike="noStrike" cap="none" normalizeH="0" baseline="0" dirty="0">
                <a:ln>
                  <a:noFill/>
                </a:ln>
                <a:solidFill>
                  <a:srgbClr val="000000"/>
                </a:solidFill>
                <a:effectLst/>
                <a:latin typeface="Aptos" panose="020B0004020202020204" pitchFamily="34" charset="0"/>
                <a:ea typeface="FlandersArtSans-Regular" charset="0"/>
                <a:cs typeface="FlandersArtSans-Regular" charset="0"/>
              </a:rPr>
              <a:t>Werf 4: Droogteproblematiek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900" b="0" i="0" u="none" strike="noStrike" cap="none" normalizeH="0" baseline="0" dirty="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900" b="0" i="0" u="none" strike="noStrike" cap="none" normalizeH="0" baseline="0" dirty="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900" b="0" i="0" u="none" strike="noStrike" cap="none" normalizeH="0" baseline="0" dirty="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pic>
        <p:nvPicPr>
          <p:cNvPr id="8193" name="Picture 12" descr="Afbeelding met zwart, duisternis&#10;&#10;Automatisch gegenereerde beschrijving">
            <a:extLst>
              <a:ext uri="{FF2B5EF4-FFF2-40B4-BE49-F238E27FC236}">
                <a16:creationId xmlns:a16="http://schemas.microsoft.com/office/drawing/2014/main" id="{A4FF9518-D534-5988-6DBE-2476DEC924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1637" y="1652960"/>
            <a:ext cx="3676650" cy="36766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EA20DB0-72F3-A96F-A15C-CB50B977FF8A}"/>
              </a:ext>
            </a:extLst>
          </p:cNvPr>
          <p:cNvSpPr>
            <a:spLocks noChangeArrowheads="1"/>
          </p:cNvSpPr>
          <p:nvPr/>
        </p:nvSpPr>
        <p:spPr bwMode="auto">
          <a:xfrm>
            <a:off x="4061637" y="53296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000000"/>
                </a:solidFill>
                <a:effectLst/>
                <a:latin typeface="Aptos" panose="020B0004020202020204" pitchFamily="34" charset="0"/>
                <a:ea typeface="FlandersArtSans-Regular" charset="0"/>
                <a:cs typeface="FlandersArtSans-Regular" charset="0"/>
              </a:rPr>
              <a:t> </a:t>
            </a:r>
            <a:endParaRPr kumimoji="0" lang="nl-BE" altLang="nl-B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96232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16282810-894F-4741-4466-F05A2D72BAE2}"/>
              </a:ext>
            </a:extLst>
          </p:cNvPr>
          <p:cNvGraphicFramePr>
            <a:graphicFrameLocks noGrp="1"/>
          </p:cNvGraphicFramePr>
          <p:nvPr>
            <p:extLst>
              <p:ext uri="{D42A27DB-BD31-4B8C-83A1-F6EECF244321}">
                <p14:modId xmlns:p14="http://schemas.microsoft.com/office/powerpoint/2010/main" val="3198142139"/>
              </p:ext>
            </p:extLst>
          </p:nvPr>
        </p:nvGraphicFramePr>
        <p:xfrm>
          <a:off x="661737" y="1552047"/>
          <a:ext cx="10555612" cy="3033778"/>
        </p:xfrm>
        <a:graphic>
          <a:graphicData uri="http://schemas.openxmlformats.org/drawingml/2006/table">
            <a:tbl>
              <a:tblPr firstRow="1" firstCol="1" bandRow="1">
                <a:tableStyleId>{72833802-FEF1-4C79-8D5D-14CF1EAF98D9}</a:tableStyleId>
              </a:tblPr>
              <a:tblGrid>
                <a:gridCol w="1842230">
                  <a:extLst>
                    <a:ext uri="{9D8B030D-6E8A-4147-A177-3AD203B41FA5}">
                      <a16:colId xmlns:a16="http://schemas.microsoft.com/office/drawing/2014/main" val="3812248252"/>
                    </a:ext>
                  </a:extLst>
                </a:gridCol>
                <a:gridCol w="4497573">
                  <a:extLst>
                    <a:ext uri="{9D8B030D-6E8A-4147-A177-3AD203B41FA5}">
                      <a16:colId xmlns:a16="http://schemas.microsoft.com/office/drawing/2014/main" val="3262519002"/>
                    </a:ext>
                  </a:extLst>
                </a:gridCol>
                <a:gridCol w="1541720">
                  <a:extLst>
                    <a:ext uri="{9D8B030D-6E8A-4147-A177-3AD203B41FA5}">
                      <a16:colId xmlns:a16="http://schemas.microsoft.com/office/drawing/2014/main" val="4267527854"/>
                    </a:ext>
                  </a:extLst>
                </a:gridCol>
                <a:gridCol w="1019840">
                  <a:extLst>
                    <a:ext uri="{9D8B030D-6E8A-4147-A177-3AD203B41FA5}">
                      <a16:colId xmlns:a16="http://schemas.microsoft.com/office/drawing/2014/main" val="1190387144"/>
                    </a:ext>
                  </a:extLst>
                </a:gridCol>
                <a:gridCol w="780739">
                  <a:extLst>
                    <a:ext uri="{9D8B030D-6E8A-4147-A177-3AD203B41FA5}">
                      <a16:colId xmlns:a16="http://schemas.microsoft.com/office/drawing/2014/main" val="401499230"/>
                    </a:ext>
                  </a:extLst>
                </a:gridCol>
                <a:gridCol w="813046">
                  <a:extLst>
                    <a:ext uri="{9D8B030D-6E8A-4147-A177-3AD203B41FA5}">
                      <a16:colId xmlns:a16="http://schemas.microsoft.com/office/drawing/2014/main" val="690487338"/>
                    </a:ext>
                  </a:extLst>
                </a:gridCol>
                <a:gridCol w="60464">
                  <a:extLst>
                    <a:ext uri="{9D8B030D-6E8A-4147-A177-3AD203B41FA5}">
                      <a16:colId xmlns:a16="http://schemas.microsoft.com/office/drawing/2014/main" val="3856854116"/>
                    </a:ext>
                  </a:extLst>
                </a:gridCol>
              </a:tblGrid>
              <a:tr h="247069">
                <a:tc>
                  <a:txBody>
                    <a:bodyPr/>
                    <a:lstStyle/>
                    <a:p>
                      <a:pPr algn="ctr">
                        <a:lnSpc>
                          <a:spcPct val="107000"/>
                        </a:lnSpc>
                        <a:spcAft>
                          <a:spcPts val="800"/>
                        </a:spcAft>
                      </a:pPr>
                      <a:r>
                        <a:rPr lang="en-US" sz="1600" dirty="0" err="1">
                          <a:effectLst/>
                        </a:rPr>
                        <a:t>Doelstellingen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a:effectLst/>
                        </a:rPr>
                        <a:t>LEKP 1.0</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gridSpan="2">
                  <a:txBody>
                    <a:bodyPr/>
                    <a:lstStyle/>
                    <a:p>
                      <a:pPr algn="ctr">
                        <a:lnSpc>
                          <a:spcPct val="107000"/>
                        </a:lnSpc>
                        <a:spcAft>
                          <a:spcPts val="800"/>
                        </a:spcAft>
                      </a:pPr>
                      <a:r>
                        <a:rPr lang="en-US" sz="1600" dirty="0" err="1">
                          <a:effectLst/>
                        </a:rPr>
                        <a:t>Resultaat</a:t>
                      </a:r>
                      <a:r>
                        <a:rPr lang="en-US" sz="1600" dirty="0">
                          <a:effectLst/>
                        </a:rPr>
                        <a:t> </a:t>
                      </a:r>
                      <a:r>
                        <a:rPr lang="en-US" sz="1600" dirty="0" err="1">
                          <a:effectLst/>
                        </a:rPr>
                        <a:t>Vlaams</a:t>
                      </a:r>
                      <a:r>
                        <a:rPr lang="en-US" sz="1600" dirty="0">
                          <a:effectLst/>
                        </a:rPr>
                        <a:t> </a:t>
                      </a:r>
                      <a:r>
                        <a:rPr lang="en-US" sz="1600" dirty="0" err="1">
                          <a:effectLst/>
                        </a:rPr>
                        <a:t>gewest</a:t>
                      </a:r>
                      <a:r>
                        <a:rPr lang="en-US" sz="1600" dirty="0">
                          <a:effectLst/>
                        </a:rPr>
                        <a:t>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hMerge="1">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494938205"/>
                  </a:ext>
                </a:extLst>
              </a:tr>
              <a:tr h="97399">
                <a:tc gridSpan="2">
                  <a:txBody>
                    <a:bodyPr/>
                    <a:lstStyle/>
                    <a:p>
                      <a:pPr algn="ctr">
                        <a:lnSpc>
                          <a:spcPct val="107000"/>
                        </a:lnSpc>
                        <a:spcAft>
                          <a:spcPts val="800"/>
                        </a:spcAft>
                      </a:pPr>
                      <a:r>
                        <a:rPr lang="nl-BE" sz="1600" dirty="0">
                          <a:effectLst/>
                        </a:rPr>
                        <a:t>Werf 4: Water het nieuwe goud (Droogteproblematiek)</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hMerge="1">
                  <a:txBody>
                    <a:bodyPr/>
                    <a:lstStyle/>
                    <a:p>
                      <a:pPr algn="ct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ct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a:txBody>
                    <a:bodyPr/>
                    <a:lstStyle/>
                    <a:p>
                      <a:pPr algn="ct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gridSpan="3">
                  <a:txBody>
                    <a:bodyPr/>
                    <a:lstStyle/>
                    <a:p>
                      <a:pPr algn="ct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hMerge="1">
                  <a:txBody>
                    <a:bodyPr/>
                    <a:lstStyle/>
                    <a:p>
                      <a:endParaRPr lang="nl-BE"/>
                    </a:p>
                  </a:txBody>
                  <a:tcPr/>
                </a:tc>
                <a:tc hMerge="1">
                  <a:txBody>
                    <a:bodyPr/>
                    <a:lstStyle/>
                    <a:p>
                      <a:pPr algn="ct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extLst>
                  <a:ext uri="{0D108BD9-81ED-4DB2-BD59-A6C34878D82A}">
                    <a16:rowId xmlns:a16="http://schemas.microsoft.com/office/drawing/2014/main" val="3838317755"/>
                  </a:ext>
                </a:extLst>
              </a:tr>
              <a:tr h="97399">
                <a:tc>
                  <a:txBody>
                    <a:bodyPr/>
                    <a:lstStyle/>
                    <a:p>
                      <a:pPr>
                        <a:lnSpc>
                          <a:spcPct val="107000"/>
                        </a:lnSpc>
                        <a:spcAft>
                          <a:spcPts val="800"/>
                        </a:spcAft>
                      </a:pPr>
                      <a:r>
                        <a:rPr lang="en-US" sz="1600">
                          <a:effectLst/>
                        </a:rPr>
                        <a:t>Ontharding</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1 m² ontharding per inwoner vanaf 2021 tegen eind 2030</a:t>
                      </a:r>
                    </a:p>
                    <a:p>
                      <a:pPr>
                        <a:lnSpc>
                          <a:spcPct val="107000"/>
                        </a:lnSpc>
                        <a:spcAft>
                          <a:spcPts val="800"/>
                        </a:spcAft>
                      </a:pPr>
                      <a:r>
                        <a:rPr lang="nl-BE" sz="1600" i="1" dirty="0">
                          <a:effectLst/>
                          <a:latin typeface="Aptos" panose="020B0004020202020204" pitchFamily="34" charset="0"/>
                          <a:ea typeface="Times New Roman" panose="02020603050405020304" pitchFamily="18" charset="0"/>
                          <a:cs typeface="Times New Roman" panose="02020603050405020304" pitchFamily="18" charset="0"/>
                        </a:rPr>
                        <a:t>Doelstelling Essen = 19.630 m²</a:t>
                      </a:r>
                    </a:p>
                  </a:txBody>
                  <a:tcPr marL="35064" marR="35064" marT="0" marB="0"/>
                </a:tc>
                <a:tc>
                  <a:txBody>
                    <a:bodyPr/>
                    <a:lstStyle/>
                    <a:p>
                      <a:pPr>
                        <a:lnSpc>
                          <a:spcPct val="107000"/>
                        </a:lnSpc>
                        <a:spcAft>
                          <a:spcPts val="800"/>
                        </a:spcAft>
                      </a:pPr>
                      <a:r>
                        <a:rPr lang="nl-BE" sz="1600" dirty="0">
                          <a:effectLst/>
                        </a:rPr>
                        <a:t>3.633,09 m² onthard</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44,93 %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30,79 %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gridSpan="2">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943462460"/>
                  </a:ext>
                </a:extLst>
              </a:tr>
              <a:tr h="611082">
                <a:tc>
                  <a:txBody>
                    <a:bodyPr/>
                    <a:lstStyle/>
                    <a:p>
                      <a:pPr>
                        <a:lnSpc>
                          <a:spcPct val="107000"/>
                        </a:lnSpc>
                        <a:spcAft>
                          <a:spcPts val="800"/>
                        </a:spcAft>
                      </a:pPr>
                      <a:r>
                        <a:rPr lang="en-US" sz="1600">
                          <a:effectLst/>
                        </a:rPr>
                        <a:t>Hemelwateropvang</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1 m³ extra opvang van hemelwateropvang voor hergebruik, buffering en infiltratie per inwoner vanaf 2021 tegen eind 2030</a:t>
                      </a:r>
                    </a:p>
                    <a:p>
                      <a:pPr>
                        <a:lnSpc>
                          <a:spcPct val="107000"/>
                        </a:lnSpc>
                        <a:spcAft>
                          <a:spcPts val="800"/>
                        </a:spcAft>
                      </a:pPr>
                      <a:r>
                        <a:rPr lang="nl-BE" sz="1600" i="1" dirty="0">
                          <a:effectLst/>
                        </a:rPr>
                        <a:t>Doelstelling Essen = 19.630 m³</a:t>
                      </a:r>
                    </a:p>
                  </a:txBody>
                  <a:tcPr marL="35064" marR="35064" marT="0" marB="0"/>
                </a:tc>
                <a:tc>
                  <a:txBody>
                    <a:bodyPr/>
                    <a:lstStyle/>
                    <a:p>
                      <a:pPr>
                        <a:lnSpc>
                          <a:spcPct val="107000"/>
                        </a:lnSpc>
                        <a:spcAft>
                          <a:spcPts val="800"/>
                        </a:spcAft>
                      </a:pPr>
                      <a:r>
                        <a:rPr lang="nl-BE" sz="1600" dirty="0">
                          <a:effectLst/>
                        </a:rPr>
                        <a:t>636,84 m³ extra opvang</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3,28 %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nSpc>
                          <a:spcPct val="107000"/>
                        </a:lnSpc>
                        <a:spcAft>
                          <a:spcPts val="800"/>
                        </a:spcAft>
                      </a:pPr>
                      <a:r>
                        <a:rPr lang="nl-BE" sz="1600" dirty="0">
                          <a:effectLst/>
                        </a:rPr>
                        <a:t>20,68 %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gridSpan="2">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016430454"/>
                  </a:ext>
                </a:extLst>
              </a:tr>
            </a:tbl>
          </a:graphicData>
        </a:graphic>
      </p:graphicFrame>
    </p:spTree>
    <p:extLst>
      <p:ext uri="{BB962C8B-B14F-4D97-AF65-F5344CB8AC3E}">
        <p14:creationId xmlns:p14="http://schemas.microsoft.com/office/powerpoint/2010/main" val="1832138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3" name="Tabel 2">
            <a:extLst>
              <a:ext uri="{FF2B5EF4-FFF2-40B4-BE49-F238E27FC236}">
                <a16:creationId xmlns:a16="http://schemas.microsoft.com/office/drawing/2014/main" id="{258409D6-63F1-A14D-0568-817E74EFC5A8}"/>
              </a:ext>
            </a:extLst>
          </p:cNvPr>
          <p:cNvGraphicFramePr>
            <a:graphicFrameLocks noGrp="1"/>
          </p:cNvGraphicFramePr>
          <p:nvPr>
            <p:extLst>
              <p:ext uri="{D42A27DB-BD31-4B8C-83A1-F6EECF244321}">
                <p14:modId xmlns:p14="http://schemas.microsoft.com/office/powerpoint/2010/main" val="1484841585"/>
              </p:ext>
            </p:extLst>
          </p:nvPr>
        </p:nvGraphicFramePr>
        <p:xfrm>
          <a:off x="782051" y="1099127"/>
          <a:ext cx="10613736" cy="4902386"/>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433634">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1.3</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Op 26 november 2024 keurde de gemeenteraad het </a:t>
                      </a:r>
                      <a:r>
                        <a:rPr lang="nl-NL"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Hemelwater- en droogteplan </a:t>
                      </a:r>
                      <a:r>
                        <a:rPr lang="nl-NL"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definitief goed.</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3857319"/>
                  </a:ext>
                </a:extLst>
              </a:tr>
              <a:tr h="724456">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2.0</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Onthardingscampagne: Vlaams Kampioenschap tegelwippen</a:t>
                      </a:r>
                      <a:endParaRPr lang="nl-BE"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Derby tussen Essen en Wuustwezel</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gewonnen door Essen.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totaal in Essen </a:t>
                      </a:r>
                      <a:r>
                        <a:rPr lang="nl-BE"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40.920  tegels gewipt </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zowel op privaat als openbaar domein. Dit staat gelijk aan </a:t>
                      </a: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3.750 m²</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Inwoners van Essen: 25 euro (+/- 5m²) gratis steenpuin inleveren op de recyclageparken van IGEAN. In totaal </a:t>
                      </a:r>
                      <a:r>
                        <a:rPr lang="nl-BE"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14.720 kilo </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binnen gebracht. </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Online </a:t>
                      </a:r>
                      <a:r>
                        <a:rPr lang="nl-BE"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infosessie rond 'ontharden en beplanten' en rond 'opvang en hergebruik</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i.s.m. IGEAN </a:t>
                      </a:r>
                    </a:p>
                    <a:p>
                      <a:pPr marL="0" lvl="0" indent="0">
                        <a:lnSpc>
                          <a:spcPct val="107000"/>
                        </a:lnSpc>
                        <a:spcAft>
                          <a:spcPts val="800"/>
                        </a:spcAft>
                        <a:buFont typeface="Calibri" panose="020F0502020204030204" pitchFamily="34" charset="0"/>
                        <a:buNone/>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 betalen </a:t>
                      </a:r>
                      <a:r>
                        <a:rPr lang="nl-NL" sz="1100" b="1" i="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een duurzaamheidspremie </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(zie OD 2.1 actie 1) voor wie </a:t>
                      </a:r>
                      <a:r>
                        <a:rPr lang="nl-NL"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onthardt en nadien </a:t>
                      </a:r>
                      <a:r>
                        <a:rPr lang="nl-NL" sz="1100" b="1" i="1" kern="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vergroend</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los van de actie Tegelwippen. Deze werd </a:t>
                      </a:r>
                      <a:r>
                        <a:rPr lang="nl-NL"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keer aangevraagd, voor een totaalbedrag van </a:t>
                      </a:r>
                      <a:r>
                        <a:rPr lang="nl-NL"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1.090 euro</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lvl="0" indent="0">
                        <a:lnSpc>
                          <a:spcPct val="107000"/>
                        </a:lnSpc>
                        <a:spcAft>
                          <a:spcPts val="800"/>
                        </a:spcAft>
                        <a:buFont typeface="Calibri" panose="020F0502020204030204" pitchFamily="34" charset="0"/>
                        <a:buNone/>
                      </a:pP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Thema afvalkalender </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2024 ‘</a:t>
                      </a:r>
                      <a:r>
                        <a:rPr lang="nl-NL"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ruimte voor water</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Elke maand kreeg een foto met een idee rond </a:t>
                      </a:r>
                      <a:r>
                        <a:rPr lang="nl-NL" sz="1100" b="0"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waterbuffering of -opvang</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Zo was er bv. een foto van een waterdoorlatende oprit, een wadi, enz.</a:t>
                      </a:r>
                      <a:b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79742085"/>
                  </a:ext>
                </a:extLst>
              </a:tr>
              <a:tr h="324009">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2.6</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Waterbuffer</a:t>
                      </a: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NL"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herinrichting van het </a:t>
                      </a:r>
                      <a:r>
                        <a:rPr lang="nl-NL" sz="1100" kern="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Moerlandpad</a:t>
                      </a:r>
                      <a:r>
                        <a:rPr lang="nl-NL"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met grachten werd voor 80% uitgevoerd.</a:t>
                      </a:r>
                      <a:b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53604184"/>
                  </a:ext>
                </a:extLst>
              </a:tr>
              <a:tr h="311021">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2.6</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3</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Duurzaamheidspremies</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BE"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regenwatertonnen</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werd </a:t>
                      </a:r>
                      <a:r>
                        <a:rPr lang="nl-BE"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 </a:t>
                      </a:r>
                      <a: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keer aangevraagd voor een totaal subsidiebedrag van </a:t>
                      </a:r>
                      <a:r>
                        <a:rPr lang="nl-BE" sz="1100" b="1" i="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 euro.</a:t>
                      </a:r>
                      <a:r>
                        <a:rPr lang="nl-BE" sz="1100" b="1" i="1" kern="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br>
                        <a:rPr lang="nl-BE" sz="1100" kern="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004398"/>
                  </a:ext>
                </a:extLst>
              </a:tr>
              <a:tr h="574070">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6.2</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4</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 de loop van 2024 werd een ontwerp </a:t>
                      </a:r>
                      <a:r>
                        <a:rPr lang="nl-NL"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investeringssubsidie</a:t>
                      </a:r>
                      <a:r>
                        <a:rPr lang="nl-NL"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opgesteld voor sport- en jeugdinfrastructuur. Hierin wordt volgende opgenomen: "De vereniging engageert zich om rekening te houden met de principes van duurzaam bouwen: energiebesparende maatregelen, ecologische </a:t>
                      </a:r>
                      <a:r>
                        <a:rPr lang="nl-NL" sz="1100"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energieopwekkers</a:t>
                      </a:r>
                      <a:r>
                        <a:rPr lang="nl-NL"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gebruik duurzame bouwmaterialen, isolatie, gezond binnenklimaat, etc." Deze investeringssubsidie moet nog worden voorgelegd aan de gemeenteraad.</a:t>
                      </a:r>
                      <a:b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2975109"/>
                  </a:ext>
                </a:extLst>
              </a:tr>
            </a:tbl>
          </a:graphicData>
        </a:graphic>
      </p:graphicFrame>
    </p:spTree>
    <p:extLst>
      <p:ext uri="{BB962C8B-B14F-4D97-AF65-F5344CB8AC3E}">
        <p14:creationId xmlns:p14="http://schemas.microsoft.com/office/powerpoint/2010/main" val="3369603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sp>
        <p:nvSpPr>
          <p:cNvPr id="3" name="Rectangle 2">
            <a:extLst>
              <a:ext uri="{FF2B5EF4-FFF2-40B4-BE49-F238E27FC236}">
                <a16:creationId xmlns:a16="http://schemas.microsoft.com/office/drawing/2014/main" id="{5AE9E80D-9D3B-4B7D-2884-C3A4CC78894F}"/>
              </a:ext>
            </a:extLst>
          </p:cNvPr>
          <p:cNvSpPr>
            <a:spLocks noChangeArrowheads="1"/>
          </p:cNvSpPr>
          <p:nvPr/>
        </p:nvSpPr>
        <p:spPr bwMode="auto">
          <a:xfrm>
            <a:off x="4237074" y="109912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228528" rIns="91440" bIns="5078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2000" b="0" i="0" u="none" strike="noStrike" cap="none" normalizeH="0" baseline="0">
                <a:ln>
                  <a:noFill/>
                </a:ln>
                <a:solidFill>
                  <a:srgbClr val="000000"/>
                </a:solidFill>
                <a:effectLst/>
                <a:latin typeface="Aptos Display" panose="020B0004020202020204" pitchFamily="34" charset="0"/>
                <a:ea typeface="Times New Roman" panose="02020603050405020304" pitchFamily="18" charset="0"/>
                <a:cs typeface="Times New Roman" panose="02020603050405020304" pitchFamily="18" charset="0"/>
              </a:rPr>
              <a:t>A</a:t>
            </a:r>
            <a:r>
              <a:rPr kumimoji="0" lang="nl-BE" altLang="nl-BE" sz="2000" b="0" i="0" u="none" strike="noStrike" cap="none" normalizeH="0" baseline="0" bmk="">
                <a:ln>
                  <a:noFill/>
                </a:ln>
                <a:solidFill>
                  <a:srgbClr val="000000"/>
                </a:solidFill>
                <a:effectLst/>
                <a:latin typeface="Aptos Display" panose="020B0004020202020204" pitchFamily="34" charset="0"/>
                <a:ea typeface="Times New Roman" panose="02020603050405020304" pitchFamily="18" charset="0"/>
                <a:cs typeface="Times New Roman" panose="02020603050405020304" pitchFamily="18" charset="0"/>
              </a:rPr>
              <a:t>lgemene doelstellingen</a:t>
            </a:r>
            <a:endParaRPr kumimoji="0" lang="nl-BE" altLang="nl-BE" sz="2000" b="0" i="0" u="none" strike="noStrike" cap="none" normalizeH="0" baseline="0">
              <a:ln>
                <a:noFill/>
              </a:ln>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a:ln>
                  <a:noFill/>
                </a:ln>
                <a:solidFill>
                  <a:srgbClr val="000000"/>
                </a:solidFill>
                <a:effectLst/>
                <a:latin typeface="Aptos" panose="020B0004020202020204" pitchFamily="34" charset="0"/>
                <a:ea typeface="FlandersArtSans-Regular"/>
                <a:cs typeface="FlandersArtSans-Regular"/>
              </a:rPr>
              <a:t> </a:t>
            </a:r>
            <a:endParaRPr kumimoji="0" lang="nl-BE" altLang="nl-BE"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a:ln>
                  <a:noFill/>
                </a:ln>
                <a:solidFill>
                  <a:srgbClr val="000000"/>
                </a:solidFill>
                <a:effectLst/>
                <a:latin typeface="Aptos" panose="020B0004020202020204" pitchFamily="34" charset="0"/>
                <a:ea typeface="FlandersArtSans-Regular"/>
                <a:cs typeface="FlandersArtSans-Regular"/>
              </a:rPr>
              <a:t> </a:t>
            </a:r>
            <a:endParaRPr kumimoji="0" lang="nl-BE" altLang="nl-BE"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a:ln>
                  <a:noFill/>
                </a:ln>
                <a:solidFill>
                  <a:srgbClr val="000000"/>
                </a:solidFill>
                <a:effectLst/>
                <a:latin typeface="Aptos" panose="020B0004020202020204" pitchFamily="34" charset="0"/>
                <a:ea typeface="FlandersArtSans-Regular"/>
                <a:cs typeface="FlandersArtSans-Regular"/>
              </a:rPr>
              <a:t> </a:t>
            </a:r>
            <a:endParaRPr kumimoji="0" lang="nl-BE" altLang="nl-BE"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1800" b="0" i="0" u="none" strike="noStrike" cap="none" normalizeH="0" baseline="0">
              <a:ln>
                <a:noFill/>
              </a:ln>
              <a:solidFill>
                <a:schemeClr val="tx1"/>
              </a:solidFill>
              <a:effectLst/>
              <a:latin typeface="Arial" panose="020B0604020202020204" pitchFamily="34" charset="0"/>
            </a:endParaRPr>
          </a:p>
        </p:txBody>
      </p:sp>
      <p:pic>
        <p:nvPicPr>
          <p:cNvPr id="9217" name="Picture 8" descr="Afbeelding met schermopname, zwart, Graphics, ontwerp&#10;&#10;Automatisch gegenereerde beschrijving">
            <a:extLst>
              <a:ext uri="{FF2B5EF4-FFF2-40B4-BE49-F238E27FC236}">
                <a16:creationId xmlns:a16="http://schemas.microsoft.com/office/drawing/2014/main" id="{28CA230A-492D-84C5-62CA-14BFCFBDE7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7074" y="1556327"/>
            <a:ext cx="4086225" cy="40862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7590CF6-58E3-6076-BA94-DD302A094A29}"/>
              </a:ext>
            </a:extLst>
          </p:cNvPr>
          <p:cNvSpPr>
            <a:spLocks noChangeArrowheads="1"/>
          </p:cNvSpPr>
          <p:nvPr/>
        </p:nvSpPr>
        <p:spPr bwMode="auto">
          <a:xfrm>
            <a:off x="4237074" y="564255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BE" altLang="nl-BE" sz="1100" b="0" i="0" u="none" strike="noStrike" cap="none" normalizeH="0" baseline="0">
                <a:ln>
                  <a:noFill/>
                </a:ln>
                <a:solidFill>
                  <a:srgbClr val="000000"/>
                </a:solidFill>
                <a:effectLst/>
                <a:latin typeface="Aptos" panose="020B0004020202020204" pitchFamily="34" charset="0"/>
                <a:ea typeface="FlandersArtSans-Regular"/>
                <a:cs typeface="FlandersArtSans-Regular"/>
              </a:rPr>
              <a:t> </a:t>
            </a:r>
            <a:endParaRPr kumimoji="0" lang="nl-BE" altLang="nl-B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45219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4" name="Tabel 3">
            <a:extLst>
              <a:ext uri="{FF2B5EF4-FFF2-40B4-BE49-F238E27FC236}">
                <a16:creationId xmlns:a16="http://schemas.microsoft.com/office/drawing/2014/main" id="{16282810-894F-4741-4466-F05A2D72BAE2}"/>
              </a:ext>
            </a:extLst>
          </p:cNvPr>
          <p:cNvGraphicFramePr>
            <a:graphicFrameLocks noGrp="1"/>
          </p:cNvGraphicFramePr>
          <p:nvPr>
            <p:extLst>
              <p:ext uri="{D42A27DB-BD31-4B8C-83A1-F6EECF244321}">
                <p14:modId xmlns:p14="http://schemas.microsoft.com/office/powerpoint/2010/main" val="64884557"/>
              </p:ext>
            </p:extLst>
          </p:nvPr>
        </p:nvGraphicFramePr>
        <p:xfrm>
          <a:off x="661737" y="1099127"/>
          <a:ext cx="11073062" cy="5394900"/>
        </p:xfrm>
        <a:graphic>
          <a:graphicData uri="http://schemas.openxmlformats.org/drawingml/2006/table">
            <a:tbl>
              <a:tblPr firstRow="1" firstCol="1" bandRow="1">
                <a:tableStyleId>{72833802-FEF1-4C79-8D5D-14CF1EAF98D9}</a:tableStyleId>
              </a:tblPr>
              <a:tblGrid>
                <a:gridCol w="2403205">
                  <a:extLst>
                    <a:ext uri="{9D8B030D-6E8A-4147-A177-3AD203B41FA5}">
                      <a16:colId xmlns:a16="http://schemas.microsoft.com/office/drawing/2014/main" val="3812248252"/>
                    </a:ext>
                  </a:extLst>
                </a:gridCol>
                <a:gridCol w="4501230">
                  <a:extLst>
                    <a:ext uri="{9D8B030D-6E8A-4147-A177-3AD203B41FA5}">
                      <a16:colId xmlns:a16="http://schemas.microsoft.com/office/drawing/2014/main" val="3398060588"/>
                    </a:ext>
                  </a:extLst>
                </a:gridCol>
                <a:gridCol w="1577828">
                  <a:extLst>
                    <a:ext uri="{9D8B030D-6E8A-4147-A177-3AD203B41FA5}">
                      <a16:colId xmlns:a16="http://schemas.microsoft.com/office/drawing/2014/main" val="4267527854"/>
                    </a:ext>
                  </a:extLst>
                </a:gridCol>
                <a:gridCol w="1137046">
                  <a:extLst>
                    <a:ext uri="{9D8B030D-6E8A-4147-A177-3AD203B41FA5}">
                      <a16:colId xmlns:a16="http://schemas.microsoft.com/office/drawing/2014/main" val="1190387144"/>
                    </a:ext>
                  </a:extLst>
                </a:gridCol>
                <a:gridCol w="1327659">
                  <a:extLst>
                    <a:ext uri="{9D8B030D-6E8A-4147-A177-3AD203B41FA5}">
                      <a16:colId xmlns:a16="http://schemas.microsoft.com/office/drawing/2014/main" val="401499230"/>
                    </a:ext>
                  </a:extLst>
                </a:gridCol>
                <a:gridCol w="63047">
                  <a:extLst>
                    <a:ext uri="{9D8B030D-6E8A-4147-A177-3AD203B41FA5}">
                      <a16:colId xmlns:a16="http://schemas.microsoft.com/office/drawing/2014/main" val="690487338"/>
                    </a:ext>
                  </a:extLst>
                </a:gridCol>
                <a:gridCol w="63047">
                  <a:extLst>
                    <a:ext uri="{9D8B030D-6E8A-4147-A177-3AD203B41FA5}">
                      <a16:colId xmlns:a16="http://schemas.microsoft.com/office/drawing/2014/main" val="2491775765"/>
                    </a:ext>
                  </a:extLst>
                </a:gridCol>
              </a:tblGrid>
              <a:tr h="247069">
                <a:tc>
                  <a:txBody>
                    <a:bodyPr/>
                    <a:lstStyle/>
                    <a:p>
                      <a:pPr algn="ctr">
                        <a:lnSpc>
                          <a:spcPct val="107000"/>
                        </a:lnSpc>
                        <a:spcAft>
                          <a:spcPts val="800"/>
                        </a:spcAft>
                      </a:pPr>
                      <a:r>
                        <a:rPr lang="en-US" sz="1600" dirty="0" err="1">
                          <a:effectLst/>
                        </a:rPr>
                        <a:t>Doelstellingen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a:effectLst/>
                        </a:rPr>
                        <a:t>LEKP 1.0</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a:txBody>
                    <a:bodyPr/>
                    <a:lstStyle/>
                    <a:p>
                      <a:pPr algn="ctr">
                        <a:lnSpc>
                          <a:spcPct val="107000"/>
                        </a:lnSpc>
                        <a:spcAft>
                          <a:spcPts val="800"/>
                        </a:spcAft>
                      </a:pPr>
                      <a:r>
                        <a:rPr lang="en-US" sz="1600" dirty="0" err="1">
                          <a:effectLst/>
                        </a:rPr>
                        <a:t>Resultaat</a:t>
                      </a:r>
                      <a:r>
                        <a:rPr lang="en-US" sz="1600" dirty="0">
                          <a:effectLst/>
                        </a:rPr>
                        <a:t> Essen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gridSpan="2">
                  <a:txBody>
                    <a:bodyPr/>
                    <a:lstStyle/>
                    <a:p>
                      <a:pPr algn="ctr">
                        <a:lnSpc>
                          <a:spcPct val="107000"/>
                        </a:lnSpc>
                        <a:spcAft>
                          <a:spcPts val="800"/>
                        </a:spcAft>
                      </a:pPr>
                      <a:r>
                        <a:rPr lang="en-US" sz="1600" dirty="0" err="1">
                          <a:effectLst/>
                        </a:rPr>
                        <a:t>Resultaat</a:t>
                      </a:r>
                      <a:r>
                        <a:rPr lang="en-US" sz="1600" dirty="0">
                          <a:effectLst/>
                        </a:rPr>
                        <a:t> </a:t>
                      </a:r>
                      <a:r>
                        <a:rPr lang="en-US" sz="1600" dirty="0" err="1">
                          <a:effectLst/>
                        </a:rPr>
                        <a:t>Vlaams</a:t>
                      </a:r>
                      <a:r>
                        <a:rPr lang="en-US" sz="1600" dirty="0">
                          <a:effectLst/>
                        </a:rPr>
                        <a:t> </a:t>
                      </a:r>
                      <a:r>
                        <a:rPr lang="en-US" sz="1600" dirty="0" err="1">
                          <a:effectLst/>
                        </a:rPr>
                        <a:t>gewest</a:t>
                      </a:r>
                      <a:r>
                        <a:rPr lang="en-US" sz="1600" dirty="0">
                          <a:effectLst/>
                        </a:rPr>
                        <a:t> (%) </a:t>
                      </a:r>
                      <a:r>
                        <a:rPr lang="en-US" sz="1600" dirty="0" err="1">
                          <a:effectLst/>
                        </a:rPr>
                        <a:t>vanaf</a:t>
                      </a:r>
                      <a:r>
                        <a:rPr lang="en-US" sz="1600" dirty="0">
                          <a:effectLst/>
                        </a:rPr>
                        <a:t> 2021</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nchor="ctr"/>
                </a:tc>
                <a:tc hMerge="1">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494938205"/>
                  </a:ext>
                </a:extLst>
              </a:tr>
              <a:tr h="97399">
                <a:tc gridSpan="2">
                  <a:txBody>
                    <a:bodyPr/>
                    <a:lstStyle/>
                    <a:p>
                      <a:pPr algn="ctr">
                        <a:lnSpc>
                          <a:spcPct val="107000"/>
                        </a:lnSpc>
                        <a:spcAft>
                          <a:spcPts val="800"/>
                        </a:spcAft>
                      </a:pPr>
                      <a:r>
                        <a:rPr lang="en-US" sz="1600" dirty="0" err="1">
                          <a:effectLst/>
                        </a:rPr>
                        <a:t>Algemene</a:t>
                      </a:r>
                      <a:r>
                        <a:rPr lang="en-US" sz="1600" dirty="0">
                          <a:effectLst/>
                        </a:rPr>
                        <a:t> </a:t>
                      </a:r>
                      <a:r>
                        <a:rPr lang="en-US" sz="1600" dirty="0" err="1">
                          <a:effectLst/>
                        </a:rPr>
                        <a:t>doelstellingen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hMerge="1">
                  <a:txBody>
                    <a:bodyPr/>
                    <a:lstStyle/>
                    <a:p>
                      <a:pPr algn="ct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tc>
                  <a:txBody>
                    <a:bodyPr/>
                    <a:lstStyle/>
                    <a:p>
                      <a:pPr algn="ctr">
                        <a:lnSpc>
                          <a:spcPct val="107000"/>
                        </a:lnSpc>
                        <a:spcAft>
                          <a:spcPts val="800"/>
                        </a:spcAft>
                      </a:pPr>
                      <a:r>
                        <a:rPr lang="en-US"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a:txBody>
                    <a:bodyPr/>
                    <a:lstStyle/>
                    <a:p>
                      <a:pPr algn="ctr">
                        <a:lnSpc>
                          <a:spcPct val="107000"/>
                        </a:lnSpc>
                        <a:spcAft>
                          <a:spcPts val="800"/>
                        </a:spcAft>
                      </a:pPr>
                      <a:r>
                        <a:rPr lang="en-US"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gridSpan="3">
                  <a:txBody>
                    <a:bodyPr/>
                    <a:lstStyle/>
                    <a:p>
                      <a:pPr algn="ctr">
                        <a:lnSpc>
                          <a:spcPct val="107000"/>
                        </a:lnSpc>
                        <a:spcAft>
                          <a:spcPts val="800"/>
                        </a:spcAft>
                      </a:pPr>
                      <a:r>
                        <a:rPr lang="en-US"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rgbClr val="F3B98D"/>
                    </a:solidFill>
                  </a:tcPr>
                </a:tc>
                <a:tc hMerge="1">
                  <a:txBody>
                    <a:bodyPr/>
                    <a:lstStyle/>
                    <a:p>
                      <a:endParaRPr lang="nl-BE"/>
                    </a:p>
                  </a:txBody>
                  <a:tcPr/>
                </a:tc>
                <a:tc hMerge="1">
                  <a:txBody>
                    <a:bodyPr/>
                    <a:lstStyle/>
                    <a:p>
                      <a:pPr algn="ct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tc>
                <a:extLst>
                  <a:ext uri="{0D108BD9-81ED-4DB2-BD59-A6C34878D82A}">
                    <a16:rowId xmlns:a16="http://schemas.microsoft.com/office/drawing/2014/main" val="3235051901"/>
                  </a:ext>
                </a:extLst>
              </a:tr>
              <a:tr h="180091">
                <a:tc>
                  <a:txBody>
                    <a:bodyPr/>
                    <a:lstStyle/>
                    <a:p>
                      <a:pPr>
                        <a:lnSpc>
                          <a:spcPct val="107000"/>
                        </a:lnSpc>
                        <a:spcAft>
                          <a:spcPts val="800"/>
                        </a:spcAft>
                      </a:pPr>
                      <a:r>
                        <a:rPr lang="en-US" sz="1600" dirty="0" err="1">
                          <a:effectLst/>
                        </a:rPr>
                        <a:t>Burgemeestersconvenant</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en-US" sz="1600" dirty="0" err="1">
                          <a:effectLst/>
                        </a:rPr>
                        <a:t>burgemeestersconvenant</a:t>
                      </a:r>
                      <a:r>
                        <a:rPr lang="en-US" sz="1600" dirty="0">
                          <a:effectLst/>
                        </a:rPr>
                        <a:t> 2030 (of 2050) </a:t>
                      </a:r>
                      <a:r>
                        <a:rPr lang="en-US" sz="1600" dirty="0" err="1">
                          <a:effectLst/>
                        </a:rPr>
                        <a:t>ondertekend</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en-US" sz="1600" dirty="0" err="1">
                          <a:effectLst/>
                        </a:rPr>
                        <a:t>Burgemeesters</a:t>
                      </a:r>
                      <a:br>
                        <a:rPr lang="en-US" sz="1600" dirty="0">
                          <a:effectLst/>
                        </a:rPr>
                      </a:br>
                      <a:r>
                        <a:rPr lang="en-US" sz="1600" dirty="0" err="1">
                          <a:effectLst/>
                        </a:rPr>
                        <a:t>convenant</a:t>
                      </a:r>
                      <a:r>
                        <a:rPr lang="en-US" sz="1600" dirty="0">
                          <a:effectLst/>
                        </a:rPr>
                        <a:t> 2030 </a:t>
                      </a:r>
                      <a:r>
                        <a:rPr lang="en-US" sz="1600" dirty="0" err="1">
                          <a:effectLst/>
                        </a:rPr>
                        <a:t>ondertekend</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en-US"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en-US"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gridSpan="2">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solidFill>
                      <a:schemeClr val="bg1"/>
                    </a:solidFill>
                  </a:tcP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004898918"/>
                  </a:ext>
                </a:extLst>
              </a:tr>
              <a:tr h="271808">
                <a:tc>
                  <a:txBody>
                    <a:bodyPr/>
                    <a:lstStyle/>
                    <a:p>
                      <a:pPr>
                        <a:lnSpc>
                          <a:spcPct val="107000"/>
                        </a:lnSpc>
                        <a:spcAft>
                          <a:spcPts val="800"/>
                        </a:spcAft>
                      </a:pPr>
                      <a:r>
                        <a:rPr lang="en-US" sz="1600">
                          <a:effectLst/>
                        </a:rPr>
                        <a:t>Energiebesparing lokaal patrimonium</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gemiddeld jaarlijkse primaire energiebesparing van minstens 2,09% in eigen gebouwen, incl. technische infrastructuur (herrekend naar 20,7% tegen eind 2030 t.o.v. 2019)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18,45%</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14,39 %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gridSpan="2">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solidFill>
                      <a:schemeClr val="bg1"/>
                    </a:solidFill>
                  </a:tcP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09602570"/>
                  </a:ext>
                </a:extLst>
              </a:tr>
              <a:tr h="271808">
                <a:tc>
                  <a:txBody>
                    <a:bodyPr/>
                    <a:lstStyle/>
                    <a:p>
                      <a:pPr>
                        <a:lnSpc>
                          <a:spcPct val="107000"/>
                        </a:lnSpc>
                        <a:spcAft>
                          <a:spcPts val="800"/>
                        </a:spcAft>
                      </a:pPr>
                      <a:r>
                        <a:rPr lang="nl-BE" sz="1600">
                          <a:effectLst/>
                        </a:rPr>
                        <a:t>Reductie CO₂-uitstoot lokaal patrimonium</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reductie CO₂-uitstoot van 40% in eigen gebouwen, incl. technische infrastructuur t.o.v. 2015 (herrekend naar 29,3% tegen eind 2030 t.o.v. 2019)</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12 %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16,79%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gridSpan="2">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solidFill>
                      <a:schemeClr val="bg1"/>
                    </a:solidFill>
                  </a:tcP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469536630"/>
                  </a:ext>
                </a:extLst>
              </a:tr>
              <a:tr h="97399">
                <a:tc>
                  <a:txBody>
                    <a:bodyPr/>
                    <a:lstStyle/>
                    <a:p>
                      <a:pPr>
                        <a:lnSpc>
                          <a:spcPct val="107000"/>
                        </a:lnSpc>
                        <a:spcAft>
                          <a:spcPts val="800"/>
                        </a:spcAft>
                      </a:pPr>
                      <a:r>
                        <a:rPr lang="en-US" sz="1600">
                          <a:effectLst/>
                        </a:rPr>
                        <a:t>VerLEDding</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alle openbare verlichting omschakelen naar LED tegen 2030</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3.532 palen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100 %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48,12 %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gridSpan="2">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solidFill>
                      <a:schemeClr val="bg1"/>
                    </a:solidFill>
                  </a:tcP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393358758"/>
                  </a:ext>
                </a:extLst>
              </a:tr>
              <a:tr h="180091">
                <a:tc>
                  <a:txBody>
                    <a:bodyPr/>
                    <a:lstStyle/>
                    <a:p>
                      <a:pPr>
                        <a:lnSpc>
                          <a:spcPct val="107000"/>
                        </a:lnSpc>
                        <a:spcAft>
                          <a:spcPts val="800"/>
                        </a:spcAft>
                      </a:pPr>
                      <a:r>
                        <a:rPr lang="nl-BE" sz="1600">
                          <a:effectLst/>
                        </a:rPr>
                        <a:t>Geen heffing op hernieuwbare energie</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geen verdere heffing op hernieuwbare energie-installaties invoeren en bestaande belastingen geleidelijk afbouwen tegen eind 2025.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OK</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gridSpan="2">
                  <a:txBody>
                    <a:bodyPr/>
                    <a:lstStyle/>
                    <a:p>
                      <a:pPr>
                        <a:lnSpc>
                          <a:spcPct val="107000"/>
                        </a:lnSpc>
                        <a:spcAft>
                          <a:spcPts val="800"/>
                        </a:spcAft>
                      </a:pPr>
                      <a:r>
                        <a:rPr lang="nl-BE" sz="1600">
                          <a:effectLst/>
                        </a:rPr>
                        <a:t> </a:t>
                      </a: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solidFill>
                      <a:schemeClr val="bg1"/>
                    </a:solidFill>
                  </a:tcPr>
                </a:tc>
                <a:tc hMerge="1">
                  <a:txBody>
                    <a:bodyPr/>
                    <a:lstStyle/>
                    <a:p>
                      <a:pPr>
                        <a:lnSpc>
                          <a:spcPct val="107000"/>
                        </a:lnSpc>
                        <a:spcAft>
                          <a:spcPts val="800"/>
                        </a:spcAft>
                      </a:pPr>
                      <a:endParaRPr lang="nl-BE" sz="160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878291060"/>
                  </a:ext>
                </a:extLst>
              </a:tr>
              <a:tr h="180091">
                <a:tc>
                  <a:txBody>
                    <a:bodyPr/>
                    <a:lstStyle/>
                    <a:p>
                      <a:pPr>
                        <a:lnSpc>
                          <a:spcPct val="107000"/>
                        </a:lnSpc>
                        <a:spcAft>
                          <a:spcPts val="800"/>
                        </a:spcAft>
                      </a:pPr>
                      <a:r>
                        <a:rPr lang="en-US" sz="1600" dirty="0">
                          <a:effectLst/>
                        </a:rPr>
                        <a:t>Lokaal </a:t>
                      </a:r>
                      <a:r>
                        <a:rPr lang="en-US" sz="1600" dirty="0" err="1">
                          <a:effectLst/>
                        </a:rPr>
                        <a:t>warmteplan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NL" sz="1600" dirty="0">
                          <a:effectLst/>
                          <a:latin typeface="Aptos" panose="020B0004020202020204" pitchFamily="34" charset="0"/>
                          <a:ea typeface="Times New Roman" panose="02020603050405020304" pitchFamily="18" charset="0"/>
                          <a:cs typeface="Times New Roman" panose="02020603050405020304" pitchFamily="18" charset="0"/>
                        </a:rPr>
                        <a:t>opgemaakt</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Niet opgemaakt</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NL" sz="1600" dirty="0">
                          <a:effectLst/>
                          <a:latin typeface="Aptos" panose="020B0004020202020204" pitchFamily="34" charset="0"/>
                          <a:ea typeface="Times New Roman" panose="02020603050405020304" pitchFamily="18" charset="0"/>
                          <a:cs typeface="Times New Roman" panose="02020603050405020304" pitchFamily="18" charset="0"/>
                        </a:rPr>
                        <a:t>33 gemeenten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gridSpan="2">
                  <a:txBody>
                    <a:bodyPr/>
                    <a:lstStyle/>
                    <a:p>
                      <a:pPr>
                        <a:lnSpc>
                          <a:spcPct val="107000"/>
                        </a:lnSpc>
                        <a:spcAft>
                          <a:spcPts val="800"/>
                        </a:spcAft>
                      </a:pPr>
                      <a:r>
                        <a:rPr lang="nl-BE" sz="1600" dirty="0">
                          <a:effectLst/>
                        </a:rPr>
                        <a:t> </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solidFill>
                      <a:schemeClr val="bg1"/>
                    </a:solidFill>
                  </a:tcPr>
                </a:tc>
                <a:tc hMerge="1">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388717536"/>
                  </a:ext>
                </a:extLst>
              </a:tr>
              <a:tr h="180091">
                <a:tc>
                  <a:txBody>
                    <a:bodyPr/>
                    <a:lstStyle/>
                    <a:p>
                      <a:pPr>
                        <a:lnSpc>
                          <a:spcPct val="107000"/>
                        </a:lnSpc>
                        <a:spcAft>
                          <a:spcPts val="800"/>
                        </a:spcAft>
                      </a:pPr>
                      <a:r>
                        <a:rPr lang="nl-NL" sz="1600" dirty="0">
                          <a:effectLst/>
                          <a:latin typeface="Aptos" panose="020B0004020202020204" pitchFamily="34" charset="0"/>
                          <a:ea typeface="Times New Roman" panose="02020603050405020304" pitchFamily="18" charset="0"/>
                          <a:cs typeface="Times New Roman" panose="02020603050405020304" pitchFamily="18" charset="0"/>
                        </a:rPr>
                        <a:t>Lokaal sloopbeleidsplan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NL" sz="1600" dirty="0">
                          <a:effectLst/>
                          <a:latin typeface="Aptos" panose="020B0004020202020204" pitchFamily="34" charset="0"/>
                          <a:ea typeface="Times New Roman" panose="02020603050405020304" pitchFamily="18" charset="0"/>
                          <a:cs typeface="Times New Roman" panose="02020603050405020304" pitchFamily="18" charset="0"/>
                        </a:rPr>
                        <a:t>opgemaakt</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l-BE" sz="1600" dirty="0">
                          <a:effectLst/>
                        </a:rPr>
                        <a:t>Niet opgemaakt</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a:txBody>
                    <a:bodyPr/>
                    <a:lstStyle/>
                    <a:p>
                      <a:pPr>
                        <a:lnSpc>
                          <a:spcPct val="107000"/>
                        </a:lnSpc>
                        <a:spcAft>
                          <a:spcPts val="800"/>
                        </a:spcAft>
                      </a:pPr>
                      <a:r>
                        <a:rPr lang="nl-NL" sz="1600" dirty="0">
                          <a:effectLst/>
                          <a:latin typeface="Aptos" panose="020B0004020202020204" pitchFamily="34" charset="0"/>
                          <a:ea typeface="Times New Roman" panose="02020603050405020304" pitchFamily="18" charset="0"/>
                          <a:cs typeface="Times New Roman" panose="02020603050405020304" pitchFamily="18" charset="0"/>
                        </a:rPr>
                        <a:t>3 gemeenten</a:t>
                      </a: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35064" marR="35064" marT="0" marB="0">
                    <a:solidFill>
                      <a:schemeClr val="bg1"/>
                    </a:solidFill>
                  </a:tcPr>
                </a:tc>
                <a:tc gridSpan="2">
                  <a:txBody>
                    <a:bodyPr/>
                    <a:lstStyle/>
                    <a:p>
                      <a:pPr>
                        <a:lnSpc>
                          <a:spcPct val="107000"/>
                        </a:lnSpc>
                        <a:spcAft>
                          <a:spcPts val="800"/>
                        </a:spcAft>
                      </a:pPr>
                      <a:endParaRPr lang="nl-BE"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nchor="ctr">
                    <a:solidFill>
                      <a:schemeClr val="bg1"/>
                    </a:solidFill>
                  </a:tcPr>
                </a:tc>
                <a:tc hMerge="1">
                  <a:txBody>
                    <a:bodyPr/>
                    <a:lstStyle/>
                    <a:p>
                      <a:endParaRPr lang="nl-BE"/>
                    </a:p>
                  </a:txBody>
                  <a:tcPr/>
                </a:tc>
                <a:extLst>
                  <a:ext uri="{0D108BD9-81ED-4DB2-BD59-A6C34878D82A}">
                    <a16:rowId xmlns:a16="http://schemas.microsoft.com/office/drawing/2014/main" val="1958933070"/>
                  </a:ext>
                </a:extLst>
              </a:tr>
            </a:tbl>
          </a:graphicData>
        </a:graphic>
      </p:graphicFrame>
    </p:spTree>
    <p:extLst>
      <p:ext uri="{BB962C8B-B14F-4D97-AF65-F5344CB8AC3E}">
        <p14:creationId xmlns:p14="http://schemas.microsoft.com/office/powerpoint/2010/main" val="3550080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LEKP - rapportage</a:t>
            </a: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graphicFrame>
        <p:nvGraphicFramePr>
          <p:cNvPr id="3" name="Tabel 2">
            <a:extLst>
              <a:ext uri="{FF2B5EF4-FFF2-40B4-BE49-F238E27FC236}">
                <a16:creationId xmlns:a16="http://schemas.microsoft.com/office/drawing/2014/main" id="{258409D6-63F1-A14D-0568-817E74EFC5A8}"/>
              </a:ext>
            </a:extLst>
          </p:cNvPr>
          <p:cNvGraphicFramePr>
            <a:graphicFrameLocks noGrp="1"/>
          </p:cNvGraphicFramePr>
          <p:nvPr>
            <p:extLst>
              <p:ext uri="{D42A27DB-BD31-4B8C-83A1-F6EECF244321}">
                <p14:modId xmlns:p14="http://schemas.microsoft.com/office/powerpoint/2010/main" val="2270821762"/>
              </p:ext>
            </p:extLst>
          </p:nvPr>
        </p:nvGraphicFramePr>
        <p:xfrm>
          <a:off x="782051" y="1099127"/>
          <a:ext cx="10613736" cy="3848380"/>
        </p:xfrm>
        <a:graphic>
          <a:graphicData uri="http://schemas.openxmlformats.org/drawingml/2006/table">
            <a:tbl>
              <a:tblPr firstRow="1" bandRow="1">
                <a:tableStyleId>{21E4AEA4-8DFA-4A89-87EB-49C32662AFE0}</a:tableStyleId>
              </a:tblPr>
              <a:tblGrid>
                <a:gridCol w="580218">
                  <a:extLst>
                    <a:ext uri="{9D8B030D-6E8A-4147-A177-3AD203B41FA5}">
                      <a16:colId xmlns:a16="http://schemas.microsoft.com/office/drawing/2014/main" val="3440989892"/>
                    </a:ext>
                  </a:extLst>
                </a:gridCol>
                <a:gridCol w="584719">
                  <a:extLst>
                    <a:ext uri="{9D8B030D-6E8A-4147-A177-3AD203B41FA5}">
                      <a16:colId xmlns:a16="http://schemas.microsoft.com/office/drawing/2014/main" val="2211981072"/>
                    </a:ext>
                  </a:extLst>
                </a:gridCol>
                <a:gridCol w="9448799">
                  <a:extLst>
                    <a:ext uri="{9D8B030D-6E8A-4147-A177-3AD203B41FA5}">
                      <a16:colId xmlns:a16="http://schemas.microsoft.com/office/drawing/2014/main" val="2643848249"/>
                    </a:ext>
                  </a:extLst>
                </a:gridCol>
              </a:tblGrid>
              <a:tr h="397639">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OD</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fontAlgn="base">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Actie</a:t>
                      </a:r>
                      <a:r>
                        <a:rPr lang="nl-BE" sz="1100" b="1" kern="100" dirty="0">
                          <a:solidFill>
                            <a:schemeClr val="lt1"/>
                          </a:solidFill>
                          <a:effectLst/>
                          <a:latin typeface="Aptos" panose="020B0004020202020204" pitchFamily="34" charset="0"/>
                          <a:ea typeface="Aptos" panose="020B0004020202020204" pitchFamily="34" charset="0"/>
                          <a:cs typeface="Times New Roman" panose="02020603050405020304" pitchFamily="18" charset="0"/>
                        </a:rPr>
                        <a:t> </a:t>
                      </a: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SECAP</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Rapportering 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5581249"/>
                  </a:ext>
                </a:extLst>
              </a:tr>
              <a:tr h="606257">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1.2</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Verledding</a:t>
                      </a:r>
                      <a:r>
                        <a:rPr lang="nl-BE"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openbare verlichting:</a:t>
                      </a:r>
                      <a:endParaRPr lang="nl-BE"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NL"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Sinds september 2024 zijn </a:t>
                      </a:r>
                      <a:r>
                        <a:rPr lang="nl-NL"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alle openbare verlichtingspalen </a:t>
                      </a:r>
                      <a:r>
                        <a:rPr lang="nl-NL"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de gemeente omgezet in </a:t>
                      </a:r>
                      <a:r>
                        <a:rPr lang="nl-NL" sz="1100" b="1" i="1" kern="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LEDverlichting</a:t>
                      </a:r>
                      <a:r>
                        <a:rPr lang="nl-NL"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342900" lvl="0" indent="-342900">
                        <a:lnSpc>
                          <a:spcPct val="107000"/>
                        </a:lnSpc>
                        <a:spcAft>
                          <a:spcPts val="800"/>
                        </a:spcAft>
                        <a:buFont typeface="Calibri" panose="020F0502020204030204" pitchFamily="34" charset="0"/>
                        <a:buChar char="-"/>
                      </a:pPr>
                      <a:r>
                        <a:rPr lang="nl-NL"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lantaarnpalen worden sinds oktober 2024 </a:t>
                      </a:r>
                      <a:r>
                        <a:rPr lang="nl-NL" sz="1100" b="1"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gedimd op basis van het gebied en de tijd</a:t>
                      </a:r>
                      <a:r>
                        <a:rPr lang="nl-NL"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de bebouwde kom dimmen we lampen in plaats van ze te doven. Zo branden lampen om 20 uur op 75% sterkte, om 22 uur op 50% en om 24 uur op 30%. 's Ochtends wordt de verlichting trapsgewijs verhoogd: om 4 uur naar 50% en om 5 uur naar 75% en om 6 uur naar 100%. Buiten de bebouwde kom blijven we werken met avond- en nachtpalen. De avondpalen doven we tussen 24 en 6 uur 's nachts. De nachtpalen volgen hetzelfde regime als de palen binnen de bebouwde kom. </a:t>
                      </a:r>
                    </a:p>
                    <a:p>
                      <a:pPr marL="0" lvl="0" indent="0">
                        <a:lnSpc>
                          <a:spcPct val="107000"/>
                        </a:lnSpc>
                        <a:spcAft>
                          <a:spcPts val="800"/>
                        </a:spcAft>
                        <a:buFont typeface="Calibri" panose="020F0502020204030204" pitchFamily="34" charset="0"/>
                        <a:buNone/>
                      </a:pPr>
                      <a:endParaRPr lang="nl-NL"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83857319"/>
                  </a:ext>
                </a:extLst>
              </a:tr>
              <a:tr h="373784">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1.2</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3</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Kerstverlichting </a:t>
                      </a: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volledig LED</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9742085"/>
                  </a:ext>
                </a:extLst>
              </a:tr>
              <a:tr h="324009">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7.1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Duurzame aankopen </a:t>
                      </a:r>
                      <a:r>
                        <a:rPr lang="nl-B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ad hoc advies</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milieuvriendelijkheid van de afvalkalender (o.a. papier, inkten)</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1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t-shirts</a:t>
                      </a:r>
                      <a:endPar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kuisproducten</a:t>
                      </a: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br>
                        <a:rPr lang="nl-BE" sz="11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53604184"/>
                  </a:ext>
                </a:extLst>
              </a:tr>
              <a:tr h="311021">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7.1</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B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9</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Er werd een </a:t>
                      </a:r>
                      <a:r>
                        <a:rPr lang="nl-NL" sz="11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nieuwe elektrische bakfiets </a:t>
                      </a:r>
                      <a:r>
                        <a:rPr lang="nl-NL"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aangekocht in september 2024 om sluikstort op te halen.</a:t>
                      </a:r>
                      <a:br>
                        <a:rPr lang="nl-BE" sz="11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04398"/>
                  </a:ext>
                </a:extLst>
              </a:tr>
            </a:tbl>
          </a:graphicData>
        </a:graphic>
      </p:graphicFrame>
    </p:spTree>
    <p:extLst>
      <p:ext uri="{BB962C8B-B14F-4D97-AF65-F5344CB8AC3E}">
        <p14:creationId xmlns:p14="http://schemas.microsoft.com/office/powerpoint/2010/main" val="89777077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3693</Words>
  <Application>Microsoft Office PowerPoint</Application>
  <PresentationFormat>Breedbeeld</PresentationFormat>
  <Paragraphs>670</Paragraphs>
  <Slides>28</Slides>
  <Notes>2</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28</vt:i4>
      </vt:variant>
    </vt:vector>
  </HeadingPairs>
  <TitlesOfParts>
    <vt:vector size="36" baseType="lpstr">
      <vt:lpstr>Aptos</vt:lpstr>
      <vt:lpstr>Aptos Display</vt:lpstr>
      <vt:lpstr>Arial</vt:lpstr>
      <vt:lpstr>Calibri</vt:lpstr>
      <vt:lpstr>Calibri Light</vt:lpstr>
      <vt:lpstr>FlandersArtSans-Regular</vt:lpstr>
      <vt:lpstr>Scala Sans Offc</vt:lpstr>
      <vt:lpstr>Kantoorthema</vt:lpstr>
      <vt:lpstr>Lokaal Energie- en Klimaatpact (LEKP) rapportage 2024</vt:lpstr>
      <vt:lpstr>Energie en Klimaat</vt:lpstr>
      <vt:lpstr>Lokaal Energie- en Klimaatpact (LEKP) - doelstellingen</vt:lpstr>
      <vt:lpstr>LEKP - doelstellingen</vt:lpstr>
      <vt:lpstr>PowerPoint-presentatie</vt:lpstr>
      <vt:lpstr>Vooruitgang t.o.v. 2023</vt:lpstr>
      <vt:lpstr>PowerPoint-presentatie</vt:lpstr>
      <vt:lpstr>LEKP - rapportage</vt:lpstr>
      <vt:lpstr>LEKP - rapportage</vt:lpstr>
      <vt:lpstr>LEKP - rapportage</vt:lpstr>
      <vt:lpstr>LEKP - rapportage</vt:lpstr>
      <vt:lpstr>LEKP - rapportage</vt:lpstr>
      <vt:lpstr>PowerPoint-presentatie</vt:lpstr>
      <vt:lpstr>LEKP - rapportage</vt:lpstr>
      <vt:lpstr>LEKP - rapportage</vt:lpstr>
      <vt:lpstr>LEKP - rapportage</vt:lpstr>
      <vt:lpstr>LEKP - rapportage</vt:lpstr>
      <vt:lpstr>PowerPoint-presentatie</vt:lpstr>
      <vt:lpstr>LEKP - rapportage</vt:lpstr>
      <vt:lpstr>LEKP - rapportage</vt:lpstr>
      <vt:lpstr>LEKP - rapportage</vt:lpstr>
      <vt:lpstr>LEKP - rapportage</vt:lpstr>
      <vt:lpstr>PowerPoint-presentatie</vt:lpstr>
      <vt:lpstr>LEKP - rapportage</vt:lpstr>
      <vt:lpstr>LEKP - rapportage</vt:lpstr>
      <vt:lpstr>PowerPoint-presentatie</vt:lpstr>
      <vt:lpstr>LEKP - rapportage</vt:lpstr>
      <vt:lpstr>LEKP - rapportage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PLAATS VOOR TITEL</dc:title>
  <dc:creator>Michel Arteel</dc:creator>
  <cp:lastModifiedBy>Mieke Suykerbuyk</cp:lastModifiedBy>
  <cp:revision>126</cp:revision>
  <cp:lastPrinted>2025-04-16T07:59:51Z</cp:lastPrinted>
  <dcterms:created xsi:type="dcterms:W3CDTF">2018-09-04T09:29:20Z</dcterms:created>
  <dcterms:modified xsi:type="dcterms:W3CDTF">2025-04-16T10:00:58Z</dcterms:modified>
</cp:coreProperties>
</file>