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2"/>
  </p:notesMasterIdLst>
  <p:sldIdLst>
    <p:sldId id="267" r:id="rId2"/>
    <p:sldId id="260" r:id="rId3"/>
    <p:sldId id="436" r:id="rId4"/>
    <p:sldId id="444" r:id="rId5"/>
    <p:sldId id="445" r:id="rId6"/>
    <p:sldId id="367" r:id="rId7"/>
    <p:sldId id="446" r:id="rId8"/>
    <p:sldId id="370" r:id="rId9"/>
    <p:sldId id="447" r:id="rId10"/>
    <p:sldId id="375" r:id="rId11"/>
    <p:sldId id="448" r:id="rId12"/>
    <p:sldId id="374" r:id="rId13"/>
    <p:sldId id="449" r:id="rId14"/>
    <p:sldId id="372" r:id="rId15"/>
    <p:sldId id="441" r:id="rId16"/>
    <p:sldId id="373" r:id="rId17"/>
    <p:sldId id="450" r:id="rId18"/>
    <p:sldId id="287" r:id="rId19"/>
    <p:sldId id="393" r:id="rId20"/>
    <p:sldId id="378" r:id="rId21"/>
    <p:sldId id="426" r:id="rId22"/>
    <p:sldId id="394" r:id="rId23"/>
    <p:sldId id="376" r:id="rId24"/>
    <p:sldId id="387" r:id="rId25"/>
    <p:sldId id="295" r:id="rId26"/>
    <p:sldId id="437" r:id="rId27"/>
    <p:sldId id="438" r:id="rId28"/>
    <p:sldId id="439" r:id="rId29"/>
    <p:sldId id="405" r:id="rId30"/>
    <p:sldId id="424" r:id="rId31"/>
    <p:sldId id="443" r:id="rId32"/>
    <p:sldId id="440" r:id="rId33"/>
    <p:sldId id="485" r:id="rId34"/>
    <p:sldId id="486" r:id="rId35"/>
    <p:sldId id="487" r:id="rId36"/>
    <p:sldId id="493" r:id="rId37"/>
    <p:sldId id="259" r:id="rId38"/>
    <p:sldId id="264" r:id="rId39"/>
    <p:sldId id="265" r:id="rId40"/>
    <p:sldId id="283" r:id="rId41"/>
    <p:sldId id="276" r:id="rId42"/>
    <p:sldId id="273" r:id="rId43"/>
    <p:sldId id="282" r:id="rId44"/>
    <p:sldId id="299" r:id="rId45"/>
    <p:sldId id="478" r:id="rId46"/>
    <p:sldId id="406" r:id="rId47"/>
    <p:sldId id="469" r:id="rId48"/>
    <p:sldId id="483" r:id="rId49"/>
    <p:sldId id="489" r:id="rId50"/>
    <p:sldId id="490" r:id="rId51"/>
    <p:sldId id="491" r:id="rId52"/>
    <p:sldId id="492" r:id="rId53"/>
    <p:sldId id="470" r:id="rId54"/>
    <p:sldId id="479" r:id="rId55"/>
    <p:sldId id="480" r:id="rId56"/>
    <p:sldId id="471" r:id="rId57"/>
    <p:sldId id="481" r:id="rId58"/>
    <p:sldId id="454" r:id="rId59"/>
    <p:sldId id="456" r:id="rId60"/>
    <p:sldId id="457" r:id="rId61"/>
    <p:sldId id="458" r:id="rId62"/>
    <p:sldId id="459" r:id="rId63"/>
    <p:sldId id="482" r:id="rId64"/>
    <p:sldId id="461" r:id="rId65"/>
    <p:sldId id="473" r:id="rId66"/>
    <p:sldId id="463" r:id="rId67"/>
    <p:sldId id="464" r:id="rId68"/>
    <p:sldId id="465" r:id="rId69"/>
    <p:sldId id="303" r:id="rId70"/>
    <p:sldId id="425" r:id="rId71"/>
  </p:sldIdLst>
  <p:sldSz cx="12192000" cy="6858000"/>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5F130F-EB15-B483-88D4-0528444D8DD9}" name="Kim Van Oudheusden" initials="KO" userId="S::kim.vanoudheusden@essen.be::eb1a9b58-b38e-469e-83cf-32d13072b98e" providerId="AD"/>
  <p188:author id="{61F8A2B2-4110-7174-CE8D-6216C83B154A}" name="Charis Huygelen" initials="CH" userId="S::charis.huygelen@essen.be::70930ecd-dcb5-44b6-9177-2cd9cbedd8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B18"/>
    <a:srgbClr val="B7C7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Stijl, licht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853" autoAdjust="0"/>
  </p:normalViewPr>
  <p:slideViewPr>
    <p:cSldViewPr snapToGrid="0">
      <p:cViewPr varScale="1">
        <p:scale>
          <a:sx n="90" d="100"/>
          <a:sy n="90" d="100"/>
        </p:scale>
        <p:origin x="512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8/10/relationships/authors" Targe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BE" dirty="0"/>
              <a:t>Evolutie</a:t>
            </a:r>
            <a:r>
              <a:rPr lang="nl-BE" baseline="0" dirty="0"/>
              <a:t> van het i</a:t>
            </a:r>
            <a:r>
              <a:rPr lang="nl-BE" dirty="0"/>
              <a:t>nwonersaantal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lineChart>
        <c:grouping val="standard"/>
        <c:varyColors val="0"/>
        <c:ser>
          <c:idx val="0"/>
          <c:order val="0"/>
          <c:tx>
            <c:strRef>
              <c:f>Blad1!$A$2</c:f>
              <c:strCache>
                <c:ptCount val="1"/>
                <c:pt idx="0">
                  <c:v> Essen</c:v>
                </c:pt>
              </c:strCache>
            </c:strRef>
          </c:tx>
          <c:spPr>
            <a:ln w="28575" cap="rnd">
              <a:solidFill>
                <a:srgbClr val="FFC000"/>
              </a:solidFill>
              <a:round/>
            </a:ln>
            <a:effectLst/>
          </c:spPr>
          <c:marker>
            <c:symbol val="circle"/>
            <c:size val="5"/>
            <c:spPr>
              <a:solidFill>
                <a:srgbClr val="FFC000"/>
              </a:solidFill>
              <a:ln w="9525">
                <a:solidFill>
                  <a:srgbClr val="FFC000"/>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Blad1!$B$2:$N$2</c:f>
              <c:numCache>
                <c:formatCode>#,##0</c:formatCode>
                <c:ptCount val="13"/>
                <c:pt idx="0">
                  <c:v>18066</c:v>
                </c:pt>
                <c:pt idx="1">
                  <c:v>18246</c:v>
                </c:pt>
                <c:pt idx="2">
                  <c:v>18427</c:v>
                </c:pt>
                <c:pt idx="3">
                  <c:v>18615</c:v>
                </c:pt>
                <c:pt idx="4">
                  <c:v>18792</c:v>
                </c:pt>
                <c:pt idx="5">
                  <c:v>19079</c:v>
                </c:pt>
                <c:pt idx="6">
                  <c:v>19038</c:v>
                </c:pt>
                <c:pt idx="7">
                  <c:v>19162</c:v>
                </c:pt>
                <c:pt idx="8">
                  <c:v>19196</c:v>
                </c:pt>
                <c:pt idx="9">
                  <c:v>19341</c:v>
                </c:pt>
                <c:pt idx="10">
                  <c:v>19629</c:v>
                </c:pt>
                <c:pt idx="11">
                  <c:v>19630</c:v>
                </c:pt>
                <c:pt idx="12">
                  <c:v>19606</c:v>
                </c:pt>
              </c:numCache>
            </c:numRef>
          </c:val>
          <c:smooth val="0"/>
          <c:extLst>
            <c:ext xmlns:c16="http://schemas.microsoft.com/office/drawing/2014/chart" uri="{C3380CC4-5D6E-409C-BE32-E72D297353CC}">
              <c16:uniqueId val="{00000000-CC19-49FC-96E1-3328822FC364}"/>
            </c:ext>
          </c:extLst>
        </c:ser>
        <c:ser>
          <c:idx val="1"/>
          <c:order val="1"/>
          <c:tx>
            <c:strRef>
              <c:f>Blad1!$A$3</c:f>
              <c:strCache>
                <c:ptCount val="1"/>
                <c:pt idx="0">
                  <c:v> Stabroek</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Blad1!$B$3:$N$3</c:f>
              <c:numCache>
                <c:formatCode>#,##0</c:formatCode>
                <c:ptCount val="13"/>
                <c:pt idx="0">
                  <c:v>18140</c:v>
                </c:pt>
                <c:pt idx="1">
                  <c:v>18304</c:v>
                </c:pt>
                <c:pt idx="2">
                  <c:v>18407</c:v>
                </c:pt>
                <c:pt idx="3">
                  <c:v>18515</c:v>
                </c:pt>
                <c:pt idx="4">
                  <c:v>18498</c:v>
                </c:pt>
                <c:pt idx="5">
                  <c:v>18529</c:v>
                </c:pt>
                <c:pt idx="6">
                  <c:v>18710</c:v>
                </c:pt>
                <c:pt idx="7">
                  <c:v>18789</c:v>
                </c:pt>
                <c:pt idx="8">
                  <c:v>18680</c:v>
                </c:pt>
                <c:pt idx="9">
                  <c:v>18782</c:v>
                </c:pt>
                <c:pt idx="10">
                  <c:v>18837</c:v>
                </c:pt>
                <c:pt idx="11">
                  <c:v>18826</c:v>
                </c:pt>
                <c:pt idx="12">
                  <c:v>18970</c:v>
                </c:pt>
              </c:numCache>
            </c:numRef>
          </c:val>
          <c:smooth val="0"/>
          <c:extLst>
            <c:ext xmlns:c16="http://schemas.microsoft.com/office/drawing/2014/chart" uri="{C3380CC4-5D6E-409C-BE32-E72D297353CC}">
              <c16:uniqueId val="{00000001-CC19-49FC-96E1-3328822FC364}"/>
            </c:ext>
          </c:extLst>
        </c:ser>
        <c:ser>
          <c:idx val="2"/>
          <c:order val="2"/>
          <c:tx>
            <c:strRef>
              <c:f>Blad1!$A$4</c:f>
              <c:strCache>
                <c:ptCount val="1"/>
                <c:pt idx="0">
                  <c:v> Kalmthout</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Blad1!$B$4:$N$4</c:f>
              <c:numCache>
                <c:formatCode>#,##0</c:formatCode>
                <c:ptCount val="13"/>
                <c:pt idx="0">
                  <c:v>18184</c:v>
                </c:pt>
                <c:pt idx="1">
                  <c:v>18165</c:v>
                </c:pt>
                <c:pt idx="2">
                  <c:v>18192</c:v>
                </c:pt>
                <c:pt idx="3">
                  <c:v>18336</c:v>
                </c:pt>
                <c:pt idx="4">
                  <c:v>18490</c:v>
                </c:pt>
                <c:pt idx="5">
                  <c:v>18608</c:v>
                </c:pt>
                <c:pt idx="6">
                  <c:v>18695</c:v>
                </c:pt>
                <c:pt idx="7">
                  <c:v>18872</c:v>
                </c:pt>
                <c:pt idx="8">
                  <c:v>19020</c:v>
                </c:pt>
                <c:pt idx="9">
                  <c:v>19179</c:v>
                </c:pt>
                <c:pt idx="10">
                  <c:v>19422</c:v>
                </c:pt>
                <c:pt idx="11">
                  <c:v>19672</c:v>
                </c:pt>
                <c:pt idx="12">
                  <c:v>19712</c:v>
                </c:pt>
              </c:numCache>
            </c:numRef>
          </c:val>
          <c:smooth val="0"/>
          <c:extLst>
            <c:ext xmlns:c16="http://schemas.microsoft.com/office/drawing/2014/chart" uri="{C3380CC4-5D6E-409C-BE32-E72D297353CC}">
              <c16:uniqueId val="{00000002-CC19-49FC-96E1-3328822FC364}"/>
            </c:ext>
          </c:extLst>
        </c:ser>
        <c:ser>
          <c:idx val="3"/>
          <c:order val="3"/>
          <c:tx>
            <c:strRef>
              <c:f>Blad1!$A$5</c:f>
              <c:strCache>
                <c:ptCount val="1"/>
                <c:pt idx="0">
                  <c:v> Wuustwezel</c:v>
                </c:pt>
              </c:strCache>
            </c:strRef>
          </c:tx>
          <c:spPr>
            <a:ln w="28575" cap="rnd">
              <a:solidFill>
                <a:schemeClr val="accent2">
                  <a:lumMod val="50000"/>
                </a:schemeClr>
              </a:solidFill>
              <a:round/>
            </a:ln>
            <a:effectLst/>
          </c:spPr>
          <c:marker>
            <c:symbol val="circle"/>
            <c:size val="5"/>
            <c:spPr>
              <a:solidFill>
                <a:schemeClr val="accent2">
                  <a:lumMod val="50000"/>
                </a:schemeClr>
              </a:solidFill>
              <a:ln w="9525">
                <a:solidFill>
                  <a:schemeClr val="accent2">
                    <a:lumMod val="50000"/>
                  </a:schemeClr>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Blad1!$B$5:$N$5</c:f>
              <c:numCache>
                <c:formatCode>#,##0</c:formatCode>
                <c:ptCount val="13"/>
                <c:pt idx="0">
                  <c:v>19731</c:v>
                </c:pt>
                <c:pt idx="1">
                  <c:v>19872</c:v>
                </c:pt>
                <c:pt idx="2">
                  <c:v>20124</c:v>
                </c:pt>
                <c:pt idx="3">
                  <c:v>20228</c:v>
                </c:pt>
                <c:pt idx="4">
                  <c:v>20459</c:v>
                </c:pt>
                <c:pt idx="5">
                  <c:v>20671</c:v>
                </c:pt>
                <c:pt idx="6">
                  <c:v>20970</c:v>
                </c:pt>
                <c:pt idx="7">
                  <c:v>21213</c:v>
                </c:pt>
                <c:pt idx="8">
                  <c:v>21346</c:v>
                </c:pt>
                <c:pt idx="9">
                  <c:v>21523</c:v>
                </c:pt>
                <c:pt idx="10">
                  <c:v>21644</c:v>
                </c:pt>
                <c:pt idx="11">
                  <c:v>21794</c:v>
                </c:pt>
                <c:pt idx="12">
                  <c:v>21941</c:v>
                </c:pt>
              </c:numCache>
            </c:numRef>
          </c:val>
          <c:smooth val="0"/>
          <c:extLst>
            <c:ext xmlns:c16="http://schemas.microsoft.com/office/drawing/2014/chart" uri="{C3380CC4-5D6E-409C-BE32-E72D297353CC}">
              <c16:uniqueId val="{00000003-CC19-49FC-96E1-3328822FC364}"/>
            </c:ext>
          </c:extLst>
        </c:ser>
        <c:ser>
          <c:idx val="4"/>
          <c:order val="4"/>
          <c:tx>
            <c:strRef>
              <c:f>Blad1!$A$6</c:f>
              <c:strCache>
                <c:ptCount val="1"/>
                <c:pt idx="0">
                  <c:v>Hoogstraten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Blad1!$B$6:$N$6</c:f>
              <c:numCache>
                <c:formatCode>#,##0</c:formatCode>
                <c:ptCount val="13"/>
                <c:pt idx="0">
                  <c:v>20549</c:v>
                </c:pt>
                <c:pt idx="1">
                  <c:v>20867</c:v>
                </c:pt>
                <c:pt idx="2">
                  <c:v>21077</c:v>
                </c:pt>
                <c:pt idx="3">
                  <c:v>21183</c:v>
                </c:pt>
                <c:pt idx="4">
                  <c:v>21300</c:v>
                </c:pt>
                <c:pt idx="5">
                  <c:v>21333</c:v>
                </c:pt>
                <c:pt idx="6">
                  <c:v>21355</c:v>
                </c:pt>
                <c:pt idx="7">
                  <c:v>21424</c:v>
                </c:pt>
                <c:pt idx="8">
                  <c:v>21560</c:v>
                </c:pt>
                <c:pt idx="9">
                  <c:v>21895</c:v>
                </c:pt>
                <c:pt idx="10">
                  <c:v>22245</c:v>
                </c:pt>
                <c:pt idx="11">
                  <c:v>22278</c:v>
                </c:pt>
                <c:pt idx="12">
                  <c:v>22403</c:v>
                </c:pt>
              </c:numCache>
            </c:numRef>
          </c:val>
          <c:smooth val="0"/>
          <c:extLst>
            <c:ext xmlns:c16="http://schemas.microsoft.com/office/drawing/2014/chart" uri="{C3380CC4-5D6E-409C-BE32-E72D297353CC}">
              <c16:uniqueId val="{00000004-CC19-49FC-96E1-3328822FC364}"/>
            </c:ext>
          </c:extLst>
        </c:ser>
        <c:ser>
          <c:idx val="5"/>
          <c:order val="5"/>
          <c:tx>
            <c:strRef>
              <c:f>Blad1!$A$7</c:f>
              <c:strCache>
                <c:ptCount val="1"/>
                <c:pt idx="0">
                  <c:v> Kapellen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Blad1!$B$7:$N$7</c:f>
              <c:numCache>
                <c:formatCode>#,##0</c:formatCode>
                <c:ptCount val="13"/>
                <c:pt idx="0">
                  <c:v>26506</c:v>
                </c:pt>
                <c:pt idx="1">
                  <c:v>26540</c:v>
                </c:pt>
                <c:pt idx="2">
                  <c:v>26702</c:v>
                </c:pt>
                <c:pt idx="3">
                  <c:v>26745</c:v>
                </c:pt>
                <c:pt idx="4">
                  <c:v>26750</c:v>
                </c:pt>
                <c:pt idx="5">
                  <c:v>26771</c:v>
                </c:pt>
                <c:pt idx="6">
                  <c:v>26850</c:v>
                </c:pt>
                <c:pt idx="7">
                  <c:v>26981</c:v>
                </c:pt>
                <c:pt idx="8">
                  <c:v>27157</c:v>
                </c:pt>
                <c:pt idx="9">
                  <c:v>27442</c:v>
                </c:pt>
                <c:pt idx="10">
                  <c:v>27743</c:v>
                </c:pt>
                <c:pt idx="11">
                  <c:v>27782</c:v>
                </c:pt>
                <c:pt idx="12">
                  <c:v>27976</c:v>
                </c:pt>
              </c:numCache>
            </c:numRef>
          </c:val>
          <c:smooth val="0"/>
          <c:extLst>
            <c:ext xmlns:c16="http://schemas.microsoft.com/office/drawing/2014/chart" uri="{C3380CC4-5D6E-409C-BE32-E72D297353CC}">
              <c16:uniqueId val="{00000005-CC19-49FC-96E1-3328822FC364}"/>
            </c:ext>
          </c:extLst>
        </c:ser>
        <c:ser>
          <c:idx val="6"/>
          <c:order val="6"/>
          <c:tx>
            <c:strRef>
              <c:f>Blad1!$A$8</c:f>
              <c:strCache>
                <c:ptCount val="1"/>
                <c:pt idx="0">
                  <c:v> Brecht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Blad1!$B$8:$N$8</c:f>
              <c:numCache>
                <c:formatCode>#,##0</c:formatCode>
                <c:ptCount val="13"/>
                <c:pt idx="0">
                  <c:v>28016</c:v>
                </c:pt>
                <c:pt idx="1">
                  <c:v>28174</c:v>
                </c:pt>
                <c:pt idx="2">
                  <c:v>28248</c:v>
                </c:pt>
                <c:pt idx="3">
                  <c:v>28534</c:v>
                </c:pt>
                <c:pt idx="4">
                  <c:v>28786</c:v>
                </c:pt>
                <c:pt idx="5">
                  <c:v>29010</c:v>
                </c:pt>
                <c:pt idx="6">
                  <c:v>29268</c:v>
                </c:pt>
                <c:pt idx="7">
                  <c:v>29454</c:v>
                </c:pt>
                <c:pt idx="8">
                  <c:v>29809</c:v>
                </c:pt>
                <c:pt idx="9">
                  <c:v>30143</c:v>
                </c:pt>
                <c:pt idx="10">
                  <c:v>30387</c:v>
                </c:pt>
                <c:pt idx="11">
                  <c:v>30610</c:v>
                </c:pt>
                <c:pt idx="12">
                  <c:v>30664</c:v>
                </c:pt>
              </c:numCache>
            </c:numRef>
          </c:val>
          <c:smooth val="0"/>
          <c:extLst>
            <c:ext xmlns:c16="http://schemas.microsoft.com/office/drawing/2014/chart" uri="{C3380CC4-5D6E-409C-BE32-E72D297353CC}">
              <c16:uniqueId val="{00000006-CC19-49FC-96E1-3328822FC364}"/>
            </c:ext>
          </c:extLst>
        </c:ser>
        <c:ser>
          <c:idx val="7"/>
          <c:order val="7"/>
          <c:tx>
            <c:strRef>
              <c:f>Blad1!$A$9</c:f>
              <c:strCache>
                <c:ptCount val="1"/>
                <c:pt idx="0">
                  <c:v> Brasschaat</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Blad1!$B$1:$N$1</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Blad1!$B$9:$N$9</c:f>
              <c:numCache>
                <c:formatCode>#,##0</c:formatCode>
                <c:ptCount val="13"/>
                <c:pt idx="0">
                  <c:v>37286</c:v>
                </c:pt>
                <c:pt idx="1">
                  <c:v>37502</c:v>
                </c:pt>
                <c:pt idx="2">
                  <c:v>37480</c:v>
                </c:pt>
                <c:pt idx="3">
                  <c:v>37673</c:v>
                </c:pt>
                <c:pt idx="4">
                  <c:v>37792</c:v>
                </c:pt>
                <c:pt idx="5">
                  <c:v>37850</c:v>
                </c:pt>
                <c:pt idx="6">
                  <c:v>37946</c:v>
                </c:pt>
                <c:pt idx="7">
                  <c:v>38223</c:v>
                </c:pt>
                <c:pt idx="8">
                  <c:v>38211</c:v>
                </c:pt>
                <c:pt idx="9">
                  <c:v>38237</c:v>
                </c:pt>
                <c:pt idx="10">
                  <c:v>38575</c:v>
                </c:pt>
                <c:pt idx="11">
                  <c:v>38470</c:v>
                </c:pt>
                <c:pt idx="12">
                  <c:v>38416</c:v>
                </c:pt>
              </c:numCache>
            </c:numRef>
          </c:val>
          <c:smooth val="0"/>
          <c:extLst>
            <c:ext xmlns:c16="http://schemas.microsoft.com/office/drawing/2014/chart" uri="{C3380CC4-5D6E-409C-BE32-E72D297353CC}">
              <c16:uniqueId val="{00000007-CC19-49FC-96E1-3328822FC364}"/>
            </c:ext>
          </c:extLst>
        </c:ser>
        <c:dLbls>
          <c:showLegendKey val="0"/>
          <c:showVal val="0"/>
          <c:showCatName val="0"/>
          <c:showSerName val="0"/>
          <c:showPercent val="0"/>
          <c:showBubbleSize val="0"/>
        </c:dLbls>
        <c:marker val="1"/>
        <c:smooth val="0"/>
        <c:axId val="1327217360"/>
        <c:axId val="1327225040"/>
      </c:lineChart>
      <c:catAx>
        <c:axId val="132721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l-BE"/>
          </a:p>
        </c:txPr>
        <c:crossAx val="1327225040"/>
        <c:crosses val="autoZero"/>
        <c:auto val="1"/>
        <c:lblAlgn val="ctr"/>
        <c:lblOffset val="100"/>
        <c:noMultiLvlLbl val="0"/>
      </c:catAx>
      <c:valAx>
        <c:axId val="1327225040"/>
        <c:scaling>
          <c:orientation val="minMax"/>
          <c:max val="39000"/>
          <c:min val="180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nl-BE"/>
          </a:p>
        </c:txPr>
        <c:crossAx val="1327217360"/>
        <c:crosses val="autoZero"/>
        <c:crossBetween val="between"/>
        <c:majorUnit val="2000"/>
        <c:minorUnit val="1000"/>
      </c:valAx>
      <c:spPr>
        <a:solidFill>
          <a:schemeClr val="bg1"/>
        </a:soli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lumMod val="85000"/>
      </a:schemeClr>
    </a:solid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nl-BE" sz="1600" dirty="0"/>
              <a:t>Bevolking per leeftijd</a:t>
            </a:r>
            <a:r>
              <a:rPr lang="nl-BE" sz="1600" baseline="0" dirty="0"/>
              <a:t> (2025)</a:t>
            </a:r>
            <a:endParaRPr lang="nl-BE" sz="1600" dirty="0"/>
          </a:p>
        </c:rich>
      </c:tx>
      <c:layout>
        <c:manualLayout>
          <c:xMode val="edge"/>
          <c:yMode val="edge"/>
          <c:x val="9.7645535764375166E-2"/>
          <c:y val="1.7314063825501502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manualLayout>
          <c:layoutTarget val="inner"/>
          <c:xMode val="edge"/>
          <c:yMode val="edge"/>
          <c:x val="0.49499381634415796"/>
          <c:y val="6.940758294646511E-2"/>
          <c:w val="0.49183363211316267"/>
          <c:h val="0.72454108358091651"/>
        </c:manualLayout>
      </c:layout>
      <c:barChart>
        <c:barDir val="col"/>
        <c:grouping val="clustered"/>
        <c:varyColors val="0"/>
        <c:ser>
          <c:idx val="0"/>
          <c:order val="0"/>
          <c:tx>
            <c:strRef>
              <c:f>Blad1!$A$2</c:f>
              <c:strCache>
                <c:ptCount val="1"/>
                <c:pt idx="0">
                  <c:v> Essen</c:v>
                </c:pt>
              </c:strCache>
            </c:strRef>
          </c:tx>
          <c:spPr>
            <a:solidFill>
              <a:srgbClr val="FFE101"/>
            </a:solidFill>
            <a:ln>
              <a:solidFill>
                <a:schemeClr val="tx1"/>
              </a:solidFill>
            </a:ln>
            <a:effectLst/>
          </c:spPr>
          <c:invertIfNegative val="0"/>
          <c:cat>
            <c:strRef>
              <c:f>Blad1!$B$1:$F$1</c:f>
              <c:strCache>
                <c:ptCount val="5"/>
                <c:pt idx="0">
                  <c:v>0-19j</c:v>
                </c:pt>
                <c:pt idx="1">
                  <c:v>20-39j</c:v>
                </c:pt>
                <c:pt idx="2">
                  <c:v>40-59j</c:v>
                </c:pt>
                <c:pt idx="3">
                  <c:v>60-79j</c:v>
                </c:pt>
                <c:pt idx="4">
                  <c:v>80+</c:v>
                </c:pt>
              </c:strCache>
            </c:strRef>
          </c:cat>
          <c:val>
            <c:numRef>
              <c:f>Blad1!$B$2:$F$2</c:f>
              <c:numCache>
                <c:formatCode>0.00%</c:formatCode>
                <c:ptCount val="5"/>
                <c:pt idx="0">
                  <c:v>0.224</c:v>
                </c:pt>
                <c:pt idx="1">
                  <c:v>0.22600000000000001</c:v>
                </c:pt>
                <c:pt idx="2">
                  <c:v>0.26100000000000001</c:v>
                </c:pt>
                <c:pt idx="3">
                  <c:v>0.23699999999999999</c:v>
                </c:pt>
                <c:pt idx="4">
                  <c:v>5.1999999999999998E-2</c:v>
                </c:pt>
              </c:numCache>
            </c:numRef>
          </c:val>
          <c:extLst>
            <c:ext xmlns:c16="http://schemas.microsoft.com/office/drawing/2014/chart" uri="{C3380CC4-5D6E-409C-BE32-E72D297353CC}">
              <c16:uniqueId val="{00000000-56AC-4FFE-A423-1B2F7D515724}"/>
            </c:ext>
          </c:extLst>
        </c:ser>
        <c:ser>
          <c:idx val="1"/>
          <c:order val="1"/>
          <c:tx>
            <c:strRef>
              <c:f>Blad1!$A$3</c:f>
              <c:strCache>
                <c:ptCount val="1"/>
                <c:pt idx="0">
                  <c:v> Stabroek</c:v>
                </c:pt>
              </c:strCache>
            </c:strRef>
          </c:tx>
          <c:spPr>
            <a:solidFill>
              <a:schemeClr val="accent2"/>
            </a:solidFill>
            <a:ln>
              <a:solidFill>
                <a:schemeClr val="accent2"/>
              </a:solidFill>
            </a:ln>
            <a:effectLst/>
          </c:spPr>
          <c:invertIfNegative val="0"/>
          <c:cat>
            <c:strRef>
              <c:f>Blad1!$B$1:$F$1</c:f>
              <c:strCache>
                <c:ptCount val="5"/>
                <c:pt idx="0">
                  <c:v>0-19j</c:v>
                </c:pt>
                <c:pt idx="1">
                  <c:v>20-39j</c:v>
                </c:pt>
                <c:pt idx="2">
                  <c:v>40-59j</c:v>
                </c:pt>
                <c:pt idx="3">
                  <c:v>60-79j</c:v>
                </c:pt>
                <c:pt idx="4">
                  <c:v>80+</c:v>
                </c:pt>
              </c:strCache>
            </c:strRef>
          </c:cat>
          <c:val>
            <c:numRef>
              <c:f>Blad1!$B$3:$F$3</c:f>
              <c:numCache>
                <c:formatCode>0.00%</c:formatCode>
                <c:ptCount val="5"/>
                <c:pt idx="0">
                  <c:v>0.21099999999999999</c:v>
                </c:pt>
                <c:pt idx="1">
                  <c:v>0.22900000000000001</c:v>
                </c:pt>
                <c:pt idx="2" formatCode="0%">
                  <c:v>0.27</c:v>
                </c:pt>
                <c:pt idx="3" formatCode="0%">
                  <c:v>0.24</c:v>
                </c:pt>
                <c:pt idx="4" formatCode="0%">
                  <c:v>0.05</c:v>
                </c:pt>
              </c:numCache>
            </c:numRef>
          </c:val>
          <c:extLst>
            <c:ext xmlns:c16="http://schemas.microsoft.com/office/drawing/2014/chart" uri="{C3380CC4-5D6E-409C-BE32-E72D297353CC}">
              <c16:uniqueId val="{00000001-56AC-4FFE-A423-1B2F7D515724}"/>
            </c:ext>
          </c:extLst>
        </c:ser>
        <c:ser>
          <c:idx val="2"/>
          <c:order val="2"/>
          <c:tx>
            <c:strRef>
              <c:f>Blad1!$A$4</c:f>
              <c:strCache>
                <c:ptCount val="1"/>
                <c:pt idx="0">
                  <c:v> Kalmthout</c:v>
                </c:pt>
              </c:strCache>
            </c:strRef>
          </c:tx>
          <c:spPr>
            <a:solidFill>
              <a:schemeClr val="accent6"/>
            </a:solidFill>
            <a:ln>
              <a:solidFill>
                <a:schemeClr val="accent6"/>
              </a:solidFill>
            </a:ln>
            <a:effectLst/>
          </c:spPr>
          <c:invertIfNegative val="0"/>
          <c:cat>
            <c:strRef>
              <c:f>Blad1!$B$1:$F$1</c:f>
              <c:strCache>
                <c:ptCount val="5"/>
                <c:pt idx="0">
                  <c:v>0-19j</c:v>
                </c:pt>
                <c:pt idx="1">
                  <c:v>20-39j</c:v>
                </c:pt>
                <c:pt idx="2">
                  <c:v>40-59j</c:v>
                </c:pt>
                <c:pt idx="3">
                  <c:v>60-79j</c:v>
                </c:pt>
                <c:pt idx="4">
                  <c:v>80+</c:v>
                </c:pt>
              </c:strCache>
            </c:strRef>
          </c:cat>
          <c:val>
            <c:numRef>
              <c:f>Blad1!$B$4:$F$4</c:f>
              <c:numCache>
                <c:formatCode>0.00%</c:formatCode>
                <c:ptCount val="5"/>
                <c:pt idx="0">
                  <c:v>0.21199999999999999</c:v>
                </c:pt>
                <c:pt idx="1">
                  <c:v>0.218</c:v>
                </c:pt>
                <c:pt idx="2">
                  <c:v>0.254</c:v>
                </c:pt>
                <c:pt idx="3">
                  <c:v>0.24299999999999999</c:v>
                </c:pt>
                <c:pt idx="4">
                  <c:v>7.1999999999999995E-2</c:v>
                </c:pt>
              </c:numCache>
            </c:numRef>
          </c:val>
          <c:extLst>
            <c:ext xmlns:c16="http://schemas.microsoft.com/office/drawing/2014/chart" uri="{C3380CC4-5D6E-409C-BE32-E72D297353CC}">
              <c16:uniqueId val="{00000002-56AC-4FFE-A423-1B2F7D515724}"/>
            </c:ext>
          </c:extLst>
        </c:ser>
        <c:ser>
          <c:idx val="3"/>
          <c:order val="3"/>
          <c:tx>
            <c:strRef>
              <c:f>Blad1!$A$5</c:f>
              <c:strCache>
                <c:ptCount val="1"/>
                <c:pt idx="0">
                  <c:v> Wuustwezel</c:v>
                </c:pt>
              </c:strCache>
            </c:strRef>
          </c:tx>
          <c:spPr>
            <a:solidFill>
              <a:schemeClr val="accent2">
                <a:lumMod val="50000"/>
              </a:schemeClr>
            </a:solidFill>
            <a:ln>
              <a:solidFill>
                <a:schemeClr val="accent2">
                  <a:lumMod val="50000"/>
                </a:schemeClr>
              </a:solidFill>
            </a:ln>
            <a:effectLst/>
          </c:spPr>
          <c:invertIfNegative val="0"/>
          <c:cat>
            <c:strRef>
              <c:f>Blad1!$B$1:$F$1</c:f>
              <c:strCache>
                <c:ptCount val="5"/>
                <c:pt idx="0">
                  <c:v>0-19j</c:v>
                </c:pt>
                <c:pt idx="1">
                  <c:v>20-39j</c:v>
                </c:pt>
                <c:pt idx="2">
                  <c:v>40-59j</c:v>
                </c:pt>
                <c:pt idx="3">
                  <c:v>60-79j</c:v>
                </c:pt>
                <c:pt idx="4">
                  <c:v>80+</c:v>
                </c:pt>
              </c:strCache>
            </c:strRef>
          </c:cat>
          <c:val>
            <c:numRef>
              <c:f>Blad1!$B$5:$F$5</c:f>
              <c:numCache>
                <c:formatCode>0.00%</c:formatCode>
                <c:ptCount val="5"/>
                <c:pt idx="0">
                  <c:v>0.20899999999999999</c:v>
                </c:pt>
                <c:pt idx="1">
                  <c:v>0.23499999999999999</c:v>
                </c:pt>
                <c:pt idx="2">
                  <c:v>0.26400000000000001</c:v>
                </c:pt>
                <c:pt idx="3">
                  <c:v>0.23899999999999999</c:v>
                </c:pt>
                <c:pt idx="4">
                  <c:v>5.1999999999999998E-2</c:v>
                </c:pt>
              </c:numCache>
            </c:numRef>
          </c:val>
          <c:extLst>
            <c:ext xmlns:c16="http://schemas.microsoft.com/office/drawing/2014/chart" uri="{C3380CC4-5D6E-409C-BE32-E72D297353CC}">
              <c16:uniqueId val="{00000003-56AC-4FFE-A423-1B2F7D515724}"/>
            </c:ext>
          </c:extLst>
        </c:ser>
        <c:ser>
          <c:idx val="4"/>
          <c:order val="4"/>
          <c:tx>
            <c:strRef>
              <c:f>Blad1!$A$6</c:f>
              <c:strCache>
                <c:ptCount val="1"/>
                <c:pt idx="0">
                  <c:v> Hoogstraten</c:v>
                </c:pt>
              </c:strCache>
            </c:strRef>
          </c:tx>
          <c:spPr>
            <a:solidFill>
              <a:srgbClr val="00B0F0"/>
            </a:solidFill>
            <a:ln>
              <a:solidFill>
                <a:srgbClr val="00B0F0"/>
              </a:solidFill>
            </a:ln>
            <a:effectLst/>
          </c:spPr>
          <c:invertIfNegative val="0"/>
          <c:cat>
            <c:strRef>
              <c:f>Blad1!$B$1:$F$1</c:f>
              <c:strCache>
                <c:ptCount val="5"/>
                <c:pt idx="0">
                  <c:v>0-19j</c:v>
                </c:pt>
                <c:pt idx="1">
                  <c:v>20-39j</c:v>
                </c:pt>
                <c:pt idx="2">
                  <c:v>40-59j</c:v>
                </c:pt>
                <c:pt idx="3">
                  <c:v>60-79j</c:v>
                </c:pt>
                <c:pt idx="4">
                  <c:v>80+</c:v>
                </c:pt>
              </c:strCache>
            </c:strRef>
          </c:cat>
          <c:val>
            <c:numRef>
              <c:f>Blad1!$B$6:$F$6</c:f>
              <c:numCache>
                <c:formatCode>0.00%</c:formatCode>
                <c:ptCount val="5"/>
                <c:pt idx="0">
                  <c:v>0.21299999999999999</c:v>
                </c:pt>
                <c:pt idx="1">
                  <c:v>0.24399999999999999</c:v>
                </c:pt>
                <c:pt idx="2">
                  <c:v>0.25600000000000001</c:v>
                </c:pt>
                <c:pt idx="3" formatCode="0%">
                  <c:v>0.23</c:v>
                </c:pt>
                <c:pt idx="4">
                  <c:v>5.7000000000000002E-2</c:v>
                </c:pt>
              </c:numCache>
            </c:numRef>
          </c:val>
          <c:extLst>
            <c:ext xmlns:c16="http://schemas.microsoft.com/office/drawing/2014/chart" uri="{C3380CC4-5D6E-409C-BE32-E72D297353CC}">
              <c16:uniqueId val="{00000005-56AC-4FFE-A423-1B2F7D515724}"/>
            </c:ext>
          </c:extLst>
        </c:ser>
        <c:ser>
          <c:idx val="5"/>
          <c:order val="5"/>
          <c:tx>
            <c:strRef>
              <c:f>Blad1!$A$7</c:f>
              <c:strCache>
                <c:ptCount val="1"/>
                <c:pt idx="0">
                  <c:v>Kapellen</c:v>
                </c:pt>
              </c:strCache>
            </c:strRef>
          </c:tx>
          <c:spPr>
            <a:solidFill>
              <a:schemeClr val="accent1"/>
            </a:solidFill>
            <a:ln>
              <a:solidFill>
                <a:schemeClr val="accent1"/>
              </a:solidFill>
            </a:ln>
            <a:effectLst/>
          </c:spPr>
          <c:invertIfNegative val="0"/>
          <c:cat>
            <c:strRef>
              <c:f>Blad1!$B$1:$F$1</c:f>
              <c:strCache>
                <c:ptCount val="5"/>
                <c:pt idx="0">
                  <c:v>0-19j</c:v>
                </c:pt>
                <c:pt idx="1">
                  <c:v>20-39j</c:v>
                </c:pt>
                <c:pt idx="2">
                  <c:v>40-59j</c:v>
                </c:pt>
                <c:pt idx="3">
                  <c:v>60-79j</c:v>
                </c:pt>
                <c:pt idx="4">
                  <c:v>80+</c:v>
                </c:pt>
              </c:strCache>
            </c:strRef>
          </c:cat>
          <c:val>
            <c:numRef>
              <c:f>Blad1!$B$7:$F$7</c:f>
              <c:numCache>
                <c:formatCode>0.00%</c:formatCode>
                <c:ptCount val="5"/>
                <c:pt idx="0">
                  <c:v>0.20799999999999999</c:v>
                </c:pt>
                <c:pt idx="1">
                  <c:v>0.20699999999999999</c:v>
                </c:pt>
                <c:pt idx="2">
                  <c:v>0.25700000000000001</c:v>
                </c:pt>
                <c:pt idx="3">
                  <c:v>0.247</c:v>
                </c:pt>
                <c:pt idx="4">
                  <c:v>8.1000000000000003E-2</c:v>
                </c:pt>
              </c:numCache>
            </c:numRef>
          </c:val>
          <c:extLst>
            <c:ext xmlns:c16="http://schemas.microsoft.com/office/drawing/2014/chart" uri="{C3380CC4-5D6E-409C-BE32-E72D297353CC}">
              <c16:uniqueId val="{00000006-56AC-4FFE-A423-1B2F7D515724}"/>
            </c:ext>
          </c:extLst>
        </c:ser>
        <c:ser>
          <c:idx val="6"/>
          <c:order val="6"/>
          <c:tx>
            <c:strRef>
              <c:f>Blad1!$A$8</c:f>
              <c:strCache>
                <c:ptCount val="1"/>
                <c:pt idx="0">
                  <c:v>Brecht</c:v>
                </c:pt>
              </c:strCache>
            </c:strRef>
          </c:tx>
          <c:spPr>
            <a:solidFill>
              <a:srgbClr val="C00000"/>
            </a:solidFill>
            <a:ln>
              <a:solidFill>
                <a:srgbClr val="C00000"/>
              </a:solidFill>
            </a:ln>
            <a:effectLst/>
          </c:spPr>
          <c:invertIfNegative val="0"/>
          <c:cat>
            <c:strRef>
              <c:f>Blad1!$B$1:$F$1</c:f>
              <c:strCache>
                <c:ptCount val="5"/>
                <c:pt idx="0">
                  <c:v>0-19j</c:v>
                </c:pt>
                <c:pt idx="1">
                  <c:v>20-39j</c:v>
                </c:pt>
                <c:pt idx="2">
                  <c:v>40-59j</c:v>
                </c:pt>
                <c:pt idx="3">
                  <c:v>60-79j</c:v>
                </c:pt>
                <c:pt idx="4">
                  <c:v>80+</c:v>
                </c:pt>
              </c:strCache>
            </c:strRef>
          </c:cat>
          <c:val>
            <c:numRef>
              <c:f>Blad1!$B$8:$F$8</c:f>
              <c:numCache>
                <c:formatCode>0.00%</c:formatCode>
                <c:ptCount val="5"/>
                <c:pt idx="0">
                  <c:v>0.20399999999999999</c:v>
                </c:pt>
                <c:pt idx="1">
                  <c:v>0.22600000000000001</c:v>
                </c:pt>
                <c:pt idx="2">
                  <c:v>0.26100000000000001</c:v>
                </c:pt>
                <c:pt idx="3">
                  <c:v>0.253</c:v>
                </c:pt>
                <c:pt idx="4">
                  <c:v>5.6000000000000001E-2</c:v>
                </c:pt>
              </c:numCache>
            </c:numRef>
          </c:val>
          <c:extLst>
            <c:ext xmlns:c16="http://schemas.microsoft.com/office/drawing/2014/chart" uri="{C3380CC4-5D6E-409C-BE32-E72D297353CC}">
              <c16:uniqueId val="{00000007-56AC-4FFE-A423-1B2F7D515724}"/>
            </c:ext>
          </c:extLst>
        </c:ser>
        <c:ser>
          <c:idx val="7"/>
          <c:order val="7"/>
          <c:tx>
            <c:strRef>
              <c:f>Blad1!$A$9</c:f>
              <c:strCache>
                <c:ptCount val="1"/>
                <c:pt idx="0">
                  <c:v>Brasschaat</c:v>
                </c:pt>
              </c:strCache>
            </c:strRef>
          </c:tx>
          <c:spPr>
            <a:solidFill>
              <a:schemeClr val="accent5"/>
            </a:solidFill>
            <a:ln>
              <a:solidFill>
                <a:schemeClr val="accent5"/>
              </a:solidFill>
            </a:ln>
            <a:effectLst/>
          </c:spPr>
          <c:invertIfNegative val="0"/>
          <c:cat>
            <c:strRef>
              <c:f>Blad1!$B$1:$F$1</c:f>
              <c:strCache>
                <c:ptCount val="5"/>
                <c:pt idx="0">
                  <c:v>0-19j</c:v>
                </c:pt>
                <c:pt idx="1">
                  <c:v>20-39j</c:v>
                </c:pt>
                <c:pt idx="2">
                  <c:v>40-59j</c:v>
                </c:pt>
                <c:pt idx="3">
                  <c:v>60-79j</c:v>
                </c:pt>
                <c:pt idx="4">
                  <c:v>80+</c:v>
                </c:pt>
              </c:strCache>
            </c:strRef>
          </c:cat>
          <c:val>
            <c:numRef>
              <c:f>Blad1!$B$9:$F$9</c:f>
              <c:numCache>
                <c:formatCode>0.00%</c:formatCode>
                <c:ptCount val="5"/>
                <c:pt idx="0">
                  <c:v>0.20100000000000001</c:v>
                </c:pt>
                <c:pt idx="1">
                  <c:v>0.20200000000000001</c:v>
                </c:pt>
                <c:pt idx="2">
                  <c:v>0.255</c:v>
                </c:pt>
                <c:pt idx="3">
                  <c:v>0.26100000000000001</c:v>
                </c:pt>
                <c:pt idx="4">
                  <c:v>8.2000000000000003E-2</c:v>
                </c:pt>
              </c:numCache>
            </c:numRef>
          </c:val>
          <c:extLst>
            <c:ext xmlns:c16="http://schemas.microsoft.com/office/drawing/2014/chart" uri="{C3380CC4-5D6E-409C-BE32-E72D297353CC}">
              <c16:uniqueId val="{00000008-56AC-4FFE-A423-1B2F7D515724}"/>
            </c:ext>
          </c:extLst>
        </c:ser>
        <c:dLbls>
          <c:showLegendKey val="0"/>
          <c:showVal val="0"/>
          <c:showCatName val="0"/>
          <c:showSerName val="0"/>
          <c:showPercent val="0"/>
          <c:showBubbleSize val="0"/>
        </c:dLbls>
        <c:gapWidth val="75"/>
        <c:axId val="761872639"/>
        <c:axId val="761848639"/>
      </c:barChart>
      <c:catAx>
        <c:axId val="7618726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crossAx val="761848639"/>
        <c:crosses val="autoZero"/>
        <c:auto val="1"/>
        <c:lblAlgn val="ctr"/>
        <c:lblOffset val="100"/>
        <c:noMultiLvlLbl val="0"/>
      </c:catAx>
      <c:valAx>
        <c:axId val="761848639"/>
        <c:scaling>
          <c:orientation val="minMax"/>
        </c:scaling>
        <c:delete val="0"/>
        <c:axPos val="l"/>
        <c:majorGridlines>
          <c:spPr>
            <a:ln w="9525" cap="flat" cmpd="sng" algn="ctr">
              <a:solidFill>
                <a:schemeClr val="bg1">
                  <a:lumMod val="65000"/>
                </a:schemeClr>
              </a:solidFill>
              <a:round/>
            </a:ln>
            <a:effectLst/>
          </c:spPr>
        </c:majorGridlines>
        <c:minorGridlines>
          <c:spPr>
            <a:ln w="9525" cap="flat" cmpd="sng" algn="ctr">
              <a:solidFill>
                <a:schemeClr val="bg1">
                  <a:lumMod val="85000"/>
                </a:schemeClr>
              </a:solidFill>
              <a:round/>
            </a:ln>
            <a:effectLst/>
          </c:spPr>
        </c:min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crossAx val="7618726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978C7D-0529-4CB9-930B-AAC899EFE97B}" type="datetimeFigureOut">
              <a:rPr lang="nl-BE" smtClean="0"/>
              <a:t>11/12/2025</a:t>
            </a:fld>
            <a:endParaRPr lang="nl-BE"/>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3FCCAF-22EB-4E35-A11E-493E22675DF9}" type="slidenum">
              <a:rPr lang="nl-BE" smtClean="0"/>
              <a:t>‹nr.›</a:t>
            </a:fld>
            <a:endParaRPr lang="nl-BE"/>
          </a:p>
        </p:txBody>
      </p:sp>
    </p:spTree>
    <p:extLst>
      <p:ext uri="{BB962C8B-B14F-4D97-AF65-F5344CB8AC3E}">
        <p14:creationId xmlns:p14="http://schemas.microsoft.com/office/powerpoint/2010/main" val="1159161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1</a:t>
            </a:fld>
            <a:endParaRPr lang="nl-BE"/>
          </a:p>
        </p:txBody>
      </p:sp>
    </p:spTree>
    <p:extLst>
      <p:ext uri="{BB962C8B-B14F-4D97-AF65-F5344CB8AC3E}">
        <p14:creationId xmlns:p14="http://schemas.microsoft.com/office/powerpoint/2010/main" val="1417067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FFCBB-12BE-8B88-D39A-522A232DA1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9E9EE9-0A18-2B55-C8C3-91D11E1DDD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F540BB-C3DF-2450-442A-B889C1FEE4A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DDDEA607-EF9A-9B3E-75F2-06FDB7E3F8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9088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C3FCCAF-22EB-4E35-A11E-493E22675DF9}" type="slidenum">
              <a:rPr lang="nl-BE" smtClean="0"/>
              <a:t>18</a:t>
            </a:fld>
            <a:endParaRPr lang="nl-BE"/>
          </a:p>
        </p:txBody>
      </p:sp>
    </p:spTree>
    <p:extLst>
      <p:ext uri="{BB962C8B-B14F-4D97-AF65-F5344CB8AC3E}">
        <p14:creationId xmlns:p14="http://schemas.microsoft.com/office/powerpoint/2010/main" val="4268322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527EF-DFEC-6B8E-A970-A837E6B1AA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292B95-8A73-DFB9-47ED-B1B9A2AE59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6823C0-FC02-92D7-3F0D-0C5770A6C8E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A8A9B109-434D-EE33-3A8D-E293A912CA7D}"/>
              </a:ext>
            </a:extLst>
          </p:cNvPr>
          <p:cNvSpPr>
            <a:spLocks noGrp="1"/>
          </p:cNvSpPr>
          <p:nvPr>
            <p:ph type="sldNum" sz="quarter" idx="5"/>
          </p:nvPr>
        </p:nvSpPr>
        <p:spPr/>
        <p:txBody>
          <a:bodyPr/>
          <a:lstStyle/>
          <a:p>
            <a:fld id="{AC3FCCAF-22EB-4E35-A11E-493E22675DF9}" type="slidenum">
              <a:rPr lang="nl-BE" smtClean="0"/>
              <a:t>25</a:t>
            </a:fld>
            <a:endParaRPr lang="nl-BE"/>
          </a:p>
        </p:txBody>
      </p:sp>
    </p:spTree>
    <p:extLst>
      <p:ext uri="{BB962C8B-B14F-4D97-AF65-F5344CB8AC3E}">
        <p14:creationId xmlns:p14="http://schemas.microsoft.com/office/powerpoint/2010/main" val="51081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A239-1241-8329-A201-EF7D8970623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6ABD1A5-0545-6E68-6D9D-B8F5B08EC7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119EAFC-F1F6-6EBB-DDAC-157C92B8CABC}"/>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25C2A50A-1762-A516-7787-6E99640ECD90}"/>
              </a:ext>
            </a:extLst>
          </p:cNvPr>
          <p:cNvSpPr>
            <a:spLocks noGrp="1"/>
          </p:cNvSpPr>
          <p:nvPr>
            <p:ph type="sldNum" sz="quarter" idx="5"/>
          </p:nvPr>
        </p:nvSpPr>
        <p:spPr/>
        <p:txBody>
          <a:bodyPr/>
          <a:lstStyle/>
          <a:p>
            <a:fld id="{AC3FCCAF-22EB-4E35-A11E-493E22675DF9}" type="slidenum">
              <a:rPr lang="nl-BE" smtClean="0"/>
              <a:t>33</a:t>
            </a:fld>
            <a:endParaRPr lang="nl-BE"/>
          </a:p>
        </p:txBody>
      </p:sp>
    </p:spTree>
    <p:extLst>
      <p:ext uri="{BB962C8B-B14F-4D97-AF65-F5344CB8AC3E}">
        <p14:creationId xmlns:p14="http://schemas.microsoft.com/office/powerpoint/2010/main" val="3114504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36A1B-93B3-61AF-A0C1-0F8CCD4677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F5B5F6-EEE5-CB46-FB0C-C67B983507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0A8901-0B70-C843-717A-071C39E26621}"/>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BAEA5159-31F6-2E2E-F792-17B2C2034F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5630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Dit is een benchmarking met de direct omliggende gemeentes (rood omlijnd op de kaart)</a:t>
            </a:r>
          </a:p>
          <a:p>
            <a:pPr marL="171450" indent="-171450">
              <a:buFontTx/>
              <a:buChar char="-"/>
            </a:pPr>
            <a:r>
              <a:rPr lang="nl-BE" dirty="0"/>
              <a:t>In deze vergelijking is enkel Stabroek kleiner. Kalmthout is sinds vorig jaar nipt groter. </a:t>
            </a:r>
          </a:p>
          <a:p>
            <a:pPr marL="171450" indent="-171450">
              <a:buFontTx/>
              <a:buChar char="-"/>
            </a:pPr>
            <a:r>
              <a:rPr lang="nl-BE" dirty="0"/>
              <a:t>Wuustwezel en Hoogstraten zijn ook landelijke grensgemeentes</a:t>
            </a:r>
          </a:p>
          <a:p>
            <a:pPr marL="171450" indent="-171450">
              <a:buFontTx/>
              <a:buChar char="-"/>
            </a:pPr>
            <a:r>
              <a:rPr lang="nl-BE" dirty="0"/>
              <a:t>Brecht en Kapellen hebben ongeveer 1,5x en inwoners en Brasschaat is bijna 2x zo groot als Essen.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(er zijn altijd andere vergelijkingen mogelijk (bv Belfius-indeling) maar deze benchmarking is al met 8 besturen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In de vergelijkingen die volgen is alles gemeente </a:t>
            </a:r>
            <a:r>
              <a:rPr lang="nl-BE" dirty="0" err="1"/>
              <a:t>incl</a:t>
            </a:r>
            <a:r>
              <a:rPr lang="nl-BE" dirty="0"/>
              <a:t> het OCMW (</a:t>
            </a:r>
            <a:r>
              <a:rPr lang="nl-BE" dirty="0" err="1"/>
              <a:t>incl</a:t>
            </a:r>
            <a:r>
              <a:rPr lang="nl-BE" dirty="0"/>
              <a:t> AGB. Vooral in Kapellen belangrijk).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Te merken is dat in alle besturen de bevolking is gestegen de laatste 10 jaar (de ene wat meer dan de andere)</a:t>
            </a:r>
          </a:p>
        </p:txBody>
      </p:sp>
      <p:sp>
        <p:nvSpPr>
          <p:cNvPr id="4" name="Tijdelijke aanduiding voor dianummer 3"/>
          <p:cNvSpPr>
            <a:spLocks noGrp="1"/>
          </p:cNvSpPr>
          <p:nvPr>
            <p:ph type="sldNum" sz="quarter" idx="5"/>
          </p:nvPr>
        </p:nvSpPr>
        <p:spPr/>
        <p:txBody>
          <a:bodyPr/>
          <a:lstStyle/>
          <a:p>
            <a:fld id="{8EC5DC08-8DB1-4C7C-A855-42A909644CB9}" type="slidenum">
              <a:rPr lang="nl-BE" smtClean="0"/>
              <a:t>37</a:t>
            </a:fld>
            <a:endParaRPr lang="nl-BE"/>
          </a:p>
        </p:txBody>
      </p:sp>
    </p:spTree>
    <p:extLst>
      <p:ext uri="{BB962C8B-B14F-4D97-AF65-F5344CB8AC3E}">
        <p14:creationId xmlns:p14="http://schemas.microsoft.com/office/powerpoint/2010/main" val="906242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3F2A-394C-5A36-E5DE-9DFE6AF9D5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1BEF18-82F0-5147-CCC4-C1676B3CB1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152B96-11BF-693B-46F8-8355C74393D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Iets meer dan één op de vier medewerkers in Essen is jonger dan 40 jaar.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terwijl bij andere besturen eerder één op de drie,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Opmerkelijk want Essen heeft eerder een jongere bevolking </a:t>
            </a:r>
            <a:r>
              <a:rPr lang="nl-BE" dirty="0" err="1"/>
              <a:t>tov</a:t>
            </a:r>
            <a:r>
              <a:rPr lang="nl-BE" dirty="0"/>
              <a:t> deze referentiegemeentes… (bv aandeel van 20-40jarigen op 18-65j is bijna 40%)</a:t>
            </a:r>
          </a:p>
          <a:p>
            <a:pPr marL="171450" indent="-171450">
              <a:buFontTx/>
              <a:buChar char="-"/>
            </a:pPr>
            <a:r>
              <a:rPr lang="nl-BE" dirty="0"/>
              <a:t>Bijna de helft van de medewerkers in Essen (48%) is boven de 50 jaar. En zelfs het tweede meeste aantal boven 60 jaar. </a:t>
            </a:r>
          </a:p>
          <a:p>
            <a:pPr marL="628650" lvl="1" indent="-171450">
              <a:buFont typeface="Arial" panose="020B0604020202020204" pitchFamily="34" charset="0"/>
              <a:buChar char="•"/>
            </a:pPr>
            <a:r>
              <a:rPr lang="nl-BE" dirty="0"/>
              <a:t>Dit uit zich voornamelijk in het de uitvoerende diensten. Voornamelijk dienstenchequebedrijf en poetsdienst.</a:t>
            </a:r>
          </a:p>
          <a:p>
            <a:pPr marL="628650" lvl="1" indent="-171450">
              <a:buFont typeface="Arial" panose="020B0604020202020204" pitchFamily="34" charset="0"/>
              <a:buChar char="•"/>
            </a:pPr>
            <a:r>
              <a:rPr lang="nl-BE" dirty="0"/>
              <a:t>Bv recente aanwerving bij arbeiders waren ook soms 50+ ‘</a:t>
            </a:r>
            <a:r>
              <a:rPr lang="nl-BE" dirty="0" err="1"/>
              <a:t>ers</a:t>
            </a:r>
            <a:r>
              <a:rPr lang="nl-BE" dirty="0"/>
              <a:t> </a:t>
            </a:r>
            <a:r>
              <a:rPr lang="nl-BE" dirty="0" err="1"/>
              <a:t>ipv</a:t>
            </a:r>
            <a:r>
              <a:rPr lang="nl-BE" dirty="0"/>
              <a:t> twintigers.</a:t>
            </a:r>
          </a:p>
          <a:p>
            <a:pPr marL="171450" indent="-171450">
              <a:buFontTx/>
              <a:buChar char="-"/>
            </a:pPr>
            <a:r>
              <a:rPr lang="nl-BE" dirty="0"/>
              <a:t>Dat wil zeggen dat de komende 5 à 15 jaar nog veel pensioneringen moeten worden opgevangen.</a:t>
            </a:r>
          </a:p>
          <a:p>
            <a:pPr marL="628650" lvl="1" indent="-171450">
              <a:buFont typeface="Arial" panose="020B0604020202020204" pitchFamily="34" charset="0"/>
              <a:buChar char="•"/>
            </a:pPr>
            <a:r>
              <a:rPr lang="nl-BE" dirty="0"/>
              <a:t>Het is belangrijk om processen in kaart te brengen en kennisoverdracht te doen. Wat nu al een aandachtspunt is in de organisatie.</a:t>
            </a:r>
          </a:p>
          <a:p>
            <a:pPr marL="0" indent="0">
              <a:buFontTx/>
              <a:buNone/>
            </a:pPr>
            <a:endParaRPr lang="nl-BE" dirty="0"/>
          </a:p>
        </p:txBody>
      </p:sp>
      <p:sp>
        <p:nvSpPr>
          <p:cNvPr id="4" name="Tijdelijke aanduiding voor dianummer 3">
            <a:extLst>
              <a:ext uri="{FF2B5EF4-FFF2-40B4-BE49-F238E27FC236}">
                <a16:creationId xmlns:a16="http://schemas.microsoft.com/office/drawing/2014/main" id="{FAA3D221-F356-CD1E-4EDC-B34508D73950}"/>
              </a:ext>
            </a:extLst>
          </p:cNvPr>
          <p:cNvSpPr>
            <a:spLocks noGrp="1"/>
          </p:cNvSpPr>
          <p:nvPr>
            <p:ph type="sldNum" sz="quarter" idx="5"/>
          </p:nvPr>
        </p:nvSpPr>
        <p:spPr/>
        <p:txBody>
          <a:bodyPr/>
          <a:lstStyle/>
          <a:p>
            <a:fld id="{8EC5DC08-8DB1-4C7C-A855-42A909644CB9}" type="slidenum">
              <a:rPr lang="nl-BE" smtClean="0"/>
              <a:t>38</a:t>
            </a:fld>
            <a:endParaRPr lang="nl-BE"/>
          </a:p>
        </p:txBody>
      </p:sp>
    </p:spTree>
    <p:extLst>
      <p:ext uri="{BB962C8B-B14F-4D97-AF65-F5344CB8AC3E}">
        <p14:creationId xmlns:p14="http://schemas.microsoft.com/office/powerpoint/2010/main" val="3354109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4D0AD-782A-57FD-9FA1-FB2ACDAC4B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4ED6E9-E3D3-DAC8-8BE8-9C97181730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268083-619F-960E-4259-A45147CFDD3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Overal is een daling merkbaar van het aandeel </a:t>
            </a:r>
            <a:r>
              <a:rPr lang="nl-BE" dirty="0" err="1"/>
              <a:t>vastbenoemden</a:t>
            </a:r>
            <a:r>
              <a:rPr lang="nl-BE" dirty="0"/>
              <a:t>/statutairen.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In Essen een kleine halvering op 10 jaar tijd. Al zit Essen nog bovenaan het peloton.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Trouwens de hele regio zit nog hoog als je vergelijkt met bv West-Vlaanderen en Limburg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De sprong omhoog in Wuustwezel in 2019 kan (waarschijnlijk) verklaard worden door afstoten WZC (de grafiek is in percenten </a:t>
            </a:r>
            <a:r>
              <a:rPr lang="nl-BE" dirty="0" err="1"/>
              <a:t>tov</a:t>
            </a:r>
            <a:r>
              <a:rPr lang="nl-BE" dirty="0"/>
              <a:t> totaal personeel)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Gevolg van minder statutairen is een bijkomende kost op responsabiliseringsbijdrage,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waardoor ideeën ontstaan bij sommige bestuurden om toch te overwegen terug meer statutairen aan te nemen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In Essen nog enkel statutair opengesteld voor knelpuntberoepen.</a:t>
            </a:r>
          </a:p>
          <a:p>
            <a:pPr marL="0" indent="0">
              <a:buFontTx/>
              <a:buNone/>
            </a:pPr>
            <a:endParaRPr lang="nl-BE" dirty="0"/>
          </a:p>
        </p:txBody>
      </p:sp>
      <p:sp>
        <p:nvSpPr>
          <p:cNvPr id="4" name="Tijdelijke aanduiding voor dianummer 3">
            <a:extLst>
              <a:ext uri="{FF2B5EF4-FFF2-40B4-BE49-F238E27FC236}">
                <a16:creationId xmlns:a16="http://schemas.microsoft.com/office/drawing/2014/main" id="{1967EFAC-EC04-F8A3-5EAD-EE433A80ECF9}"/>
              </a:ext>
            </a:extLst>
          </p:cNvPr>
          <p:cNvSpPr>
            <a:spLocks noGrp="1"/>
          </p:cNvSpPr>
          <p:nvPr>
            <p:ph type="sldNum" sz="quarter" idx="5"/>
          </p:nvPr>
        </p:nvSpPr>
        <p:spPr/>
        <p:txBody>
          <a:bodyPr/>
          <a:lstStyle/>
          <a:p>
            <a:fld id="{8EC5DC08-8DB1-4C7C-A855-42A909644CB9}" type="slidenum">
              <a:rPr lang="nl-BE" smtClean="0"/>
              <a:t>39</a:t>
            </a:fld>
            <a:endParaRPr lang="nl-BE"/>
          </a:p>
        </p:txBody>
      </p:sp>
    </p:spTree>
    <p:extLst>
      <p:ext uri="{BB962C8B-B14F-4D97-AF65-F5344CB8AC3E}">
        <p14:creationId xmlns:p14="http://schemas.microsoft.com/office/powerpoint/2010/main" val="3116294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E9EF2-E030-5E3F-B308-434BD7928A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830F431-C561-36DF-9A60-4D0AFB0D27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93C82D-DC52-76ED-F092-1D498919C1BA}"/>
              </a:ext>
            </a:extLst>
          </p:cNvPr>
          <p:cNvSpPr>
            <a:spLocks noGrp="1"/>
          </p:cNvSpPr>
          <p:nvPr>
            <p:ph type="body" idx="1"/>
          </p:nvPr>
        </p:nvSpPr>
        <p:spPr/>
        <p:txBody>
          <a:bodyPr/>
          <a:lstStyle/>
          <a:p>
            <a:pPr marL="171450" indent="-171450">
              <a:buFontTx/>
              <a:buChar char="-"/>
            </a:pPr>
            <a:r>
              <a:rPr lang="nl-BE" dirty="0"/>
              <a:t>In de tabel is overzicht van enkele jaren 2013 en 2019 waren de eerste jaren van een nieuwe legislatuur. De evolutie van alle jaren staat in de grafiek.</a:t>
            </a:r>
          </a:p>
          <a:p>
            <a:pPr marL="171450" indent="-171450">
              <a:buFontTx/>
              <a:buChar char="-"/>
            </a:pPr>
            <a:r>
              <a:rPr lang="nl-BE" dirty="0"/>
              <a:t>Er zijn cijfers over de VTE (Voltijds equivalent) maar omdat ook mensen deeltijds werken zijn er ook cijfers per medewerker (of zoals in beroepsjargon ‘koppen’)</a:t>
            </a:r>
          </a:p>
          <a:p>
            <a:pPr marL="171450" indent="-171450">
              <a:buFontTx/>
              <a:buChar char="-"/>
            </a:pPr>
            <a:r>
              <a:rPr lang="nl-BE" dirty="0"/>
              <a:t>2019 was het eerste jaar van de </a:t>
            </a:r>
            <a:r>
              <a:rPr lang="nl-BE" dirty="0" err="1"/>
              <a:t>inkanteling</a:t>
            </a:r>
            <a:r>
              <a:rPr lang="nl-BE" dirty="0"/>
              <a:t>, maar alle cijfers zijn het totaal aantal personeel van lokale besturen: </a:t>
            </a:r>
            <a:r>
              <a:rPr lang="nl-BE" dirty="0" err="1"/>
              <a:t>incl</a:t>
            </a:r>
            <a:r>
              <a:rPr lang="nl-BE" dirty="0"/>
              <a:t> gemeente, </a:t>
            </a:r>
            <a:r>
              <a:rPr lang="nl-BE" dirty="0" err="1"/>
              <a:t>ocmw</a:t>
            </a:r>
            <a:r>
              <a:rPr lang="nl-BE" dirty="0"/>
              <a:t> en </a:t>
            </a:r>
            <a:r>
              <a:rPr lang="nl-BE" dirty="0" err="1"/>
              <a:t>agb</a:t>
            </a:r>
            <a:r>
              <a:rPr lang="nl-BE" dirty="0"/>
              <a:t> (</a:t>
            </a:r>
            <a:r>
              <a:rPr lang="nl-BE" dirty="0" err="1"/>
              <a:t>excl</a:t>
            </a:r>
            <a:r>
              <a:rPr lang="nl-BE" dirty="0"/>
              <a:t> gesubsidieerd onderwijspersoneel)</a:t>
            </a:r>
          </a:p>
          <a:p>
            <a:pPr marL="171450" indent="-171450">
              <a:buFontTx/>
              <a:buChar char="-"/>
            </a:pPr>
            <a:r>
              <a:rPr lang="nl-BE" dirty="0"/>
              <a:t>Essen is bij de laagste aantal VTE per inwoners. Maar het valt op dat het relatief gezien meer medewerkers of koppen heeft.</a:t>
            </a:r>
          </a:p>
          <a:p>
            <a:pPr marL="171450" indent="-171450">
              <a:buFontTx/>
              <a:buChar char="-"/>
            </a:pPr>
            <a:r>
              <a:rPr lang="nl-BE" dirty="0"/>
              <a:t>Je ziet een daling bij de meeste besturen </a:t>
            </a:r>
            <a:r>
              <a:rPr lang="nl-BE" dirty="0" err="1"/>
              <a:t>tov</a:t>
            </a:r>
            <a:r>
              <a:rPr lang="nl-BE" dirty="0"/>
              <a:t> 10 jaar geleden. (al zijn de laatste twee jaar bij meer dan de helft terug stijgingen te zien)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bv daling in 2018 in Wuustwezel heeft te maken met het afstoten van een eigen rusthuis. bv Brasschaat heeft door saneringen vorige legislatuur met 10% minder personeel geëindigd.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Buiten Hoogstraten en Kalmthout aan bovenkant en Stabroek aan onderkant, is het gemiddelde van de andere lokale besturen tezamen 8,1 VTE per 1.000 inw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Stel dat in Essen naar 8,1 VTE per 1.000 inwoners wordt gegaan, dan wil dat zeggen 6 bijkomende medewerkers.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Zoals op vorige slide te zien, stijgt de bevolking, dus als je een norm zou stellen </a:t>
            </a:r>
            <a:r>
              <a:rPr lang="nl-BE" dirty="0" err="1"/>
              <a:t>tov</a:t>
            </a:r>
            <a:r>
              <a:rPr lang="nl-BE" dirty="0"/>
              <a:t> 1.000 inw, wil ook zeggen dat er automatisch meer functies bijkomen.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Daarnaast is er de afschuiving van taken van de hogere overheid naar de lokale besturen.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Maar een vergelijking per aantal inwoners zegt iets, maar niet alles.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OCMW Brecht heeft nog steeds wel een eigen WZC.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Maar Essen heeft bijvoorbeeld een eigen dienstenchequebedrijf met 40-tal medewerkers, </a:t>
            </a:r>
            <a:r>
              <a:rPr lang="nl-BE" sz="1200" kern="1200" dirty="0" err="1">
                <a:solidFill>
                  <a:schemeClr val="tx1"/>
                </a:solidFill>
                <a:latin typeface="+mn-lt"/>
                <a:ea typeface="+mn-ea"/>
                <a:cs typeface="+mn-cs"/>
              </a:rPr>
              <a:t>enz</a:t>
            </a:r>
            <a:endParaRPr lang="nl-BE" sz="1200" kern="1200" dirty="0">
              <a:solidFill>
                <a:schemeClr val="tx1"/>
              </a:solidFill>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Om dat er eventueel uit te filteren zal verder in deze presentatie nog de vergelijking tot de totale exploitatiekost wordt gemaakt.</a:t>
            </a:r>
          </a:p>
        </p:txBody>
      </p:sp>
      <p:sp>
        <p:nvSpPr>
          <p:cNvPr id="4" name="Tijdelijke aanduiding voor dianummer 3">
            <a:extLst>
              <a:ext uri="{FF2B5EF4-FFF2-40B4-BE49-F238E27FC236}">
                <a16:creationId xmlns:a16="http://schemas.microsoft.com/office/drawing/2014/main" id="{2CA4935F-2763-042D-EDA1-BECEB9018C9A}"/>
              </a:ext>
            </a:extLst>
          </p:cNvPr>
          <p:cNvSpPr>
            <a:spLocks noGrp="1"/>
          </p:cNvSpPr>
          <p:nvPr>
            <p:ph type="sldNum" sz="quarter" idx="5"/>
          </p:nvPr>
        </p:nvSpPr>
        <p:spPr/>
        <p:txBody>
          <a:bodyPr/>
          <a:lstStyle/>
          <a:p>
            <a:fld id="{8EC5DC08-8DB1-4C7C-A855-42A909644CB9}" type="slidenum">
              <a:rPr lang="nl-BE" smtClean="0"/>
              <a:t>40</a:t>
            </a:fld>
            <a:endParaRPr lang="nl-BE"/>
          </a:p>
        </p:txBody>
      </p:sp>
    </p:spTree>
    <p:extLst>
      <p:ext uri="{BB962C8B-B14F-4D97-AF65-F5344CB8AC3E}">
        <p14:creationId xmlns:p14="http://schemas.microsoft.com/office/powerpoint/2010/main" val="1759973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FFE49-EDFE-D38C-CD0B-6565E253D9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F6FF546-25E6-50A9-A8E5-5764F7D261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BADDD2-3E86-C5E0-FEAF-A07FAA1524C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De exploitatie-uitgave per inwoner van Kalmthout, Hoogstraten en Brasschaat lagen hoger in vergelijking van de andere besturen. Dit uit zich ook in de personeelskost per inwoner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Plotse knik in 2024 in Essen (Brasschaat en Kalmthout ?) heeft te maken met de verplichting tot opname van kost gesubsidieerd onderwijzend personeel (een leerkracht kost meer dan een B-niveau)</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Zoals daarstraks aangeduid bij het aantal VTE per inwoner geeft deze grafiek deels een vertekend beeld omdat ene gemeente een WZC heeft, andere een dienstenchequebedrijf. De volgende slides vlakken dit wat uit.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BE" dirty="0"/>
          </a:p>
        </p:txBody>
      </p:sp>
      <p:sp>
        <p:nvSpPr>
          <p:cNvPr id="4" name="Tijdelijke aanduiding voor dianummer 3">
            <a:extLst>
              <a:ext uri="{FF2B5EF4-FFF2-40B4-BE49-F238E27FC236}">
                <a16:creationId xmlns:a16="http://schemas.microsoft.com/office/drawing/2014/main" id="{9F484621-A716-4619-198E-69BCF8F79B66}"/>
              </a:ext>
            </a:extLst>
          </p:cNvPr>
          <p:cNvSpPr>
            <a:spLocks noGrp="1"/>
          </p:cNvSpPr>
          <p:nvPr>
            <p:ph type="sldNum" sz="quarter" idx="5"/>
          </p:nvPr>
        </p:nvSpPr>
        <p:spPr/>
        <p:txBody>
          <a:bodyPr/>
          <a:lstStyle/>
          <a:p>
            <a:fld id="{8EC5DC08-8DB1-4C7C-A855-42A909644CB9}" type="slidenum">
              <a:rPr lang="nl-BE" smtClean="0"/>
              <a:t>41</a:t>
            </a:fld>
            <a:endParaRPr lang="nl-BE"/>
          </a:p>
        </p:txBody>
      </p:sp>
    </p:spTree>
    <p:extLst>
      <p:ext uri="{BB962C8B-B14F-4D97-AF65-F5344CB8AC3E}">
        <p14:creationId xmlns:p14="http://schemas.microsoft.com/office/powerpoint/2010/main" val="1686446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A1716-AC45-53F9-B540-BE81350F7D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EE4A23-BA48-A202-2908-C2BE0B2947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653D54-709F-E240-5D99-623BDF3F8F1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Het aandeel van de personeelskost </a:t>
            </a:r>
            <a:r>
              <a:rPr lang="nl-BE" dirty="0" err="1"/>
              <a:t>tov</a:t>
            </a:r>
            <a:r>
              <a:rPr lang="nl-BE" dirty="0"/>
              <a:t> de totale exploitatiekost.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Essen zit onderaan de grafiek.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Tot aan de </a:t>
            </a:r>
            <a:r>
              <a:rPr lang="nl-BE" dirty="0" err="1"/>
              <a:t>inkanteling</a:t>
            </a:r>
            <a:r>
              <a:rPr lang="nl-BE" dirty="0"/>
              <a:t> was ook de interne richtlijn in Essen dat personeel van de gemeente niet boven 40% van exploitatie mag gaan.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Na </a:t>
            </a:r>
            <a:r>
              <a:rPr lang="nl-BE" dirty="0" err="1"/>
              <a:t>inkanteling</a:t>
            </a:r>
            <a:r>
              <a:rPr lang="nl-BE" dirty="0"/>
              <a:t>, kwam het personeel van het OCMW erbij en was het moeilijk om nieuw referentie te bepalen.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Uitbesteden van dienstverlening heeft ook impact Bv groenonderhoud wordt ook deels gedaan door maatwerkbedrijf (cultuur van uitbesteden is ook in Kapellen waardoor eigen loonkost lager is, maar exploitatie hoger)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Plotse knik in 2024 in Essen (Brasschaat en Kalmthout) heeft weer te maken met de verplichting tot opname van kost gesubsidieerd onderwijzend personeel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Hebben andere besturen dat bv al in 2019 gedaan? Want daar zie je een tendens die gelijkaardig is…? (bewijs dat moet blijven oppassen met vergelijken)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Brasschaat heeft enkele jaren geleden besparingen gedaan op personeel (10%) maar ze zaten in 2020 ook al wel boven 60%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latin typeface="+mn-lt"/>
              <a:ea typeface="+mn-ea"/>
              <a:cs typeface="+mn-cs"/>
            </a:endParaRPr>
          </a:p>
        </p:txBody>
      </p:sp>
      <p:sp>
        <p:nvSpPr>
          <p:cNvPr id="4" name="Tijdelijke aanduiding voor dianummer 3">
            <a:extLst>
              <a:ext uri="{FF2B5EF4-FFF2-40B4-BE49-F238E27FC236}">
                <a16:creationId xmlns:a16="http://schemas.microsoft.com/office/drawing/2014/main" id="{CE7380CF-357A-F925-C0CE-B758526D7C7F}"/>
              </a:ext>
            </a:extLst>
          </p:cNvPr>
          <p:cNvSpPr>
            <a:spLocks noGrp="1"/>
          </p:cNvSpPr>
          <p:nvPr>
            <p:ph type="sldNum" sz="quarter" idx="5"/>
          </p:nvPr>
        </p:nvSpPr>
        <p:spPr/>
        <p:txBody>
          <a:bodyPr/>
          <a:lstStyle/>
          <a:p>
            <a:fld id="{8EC5DC08-8DB1-4C7C-A855-42A909644CB9}" type="slidenum">
              <a:rPr lang="nl-BE" smtClean="0"/>
              <a:t>42</a:t>
            </a:fld>
            <a:endParaRPr lang="nl-BE"/>
          </a:p>
        </p:txBody>
      </p:sp>
    </p:spTree>
    <p:extLst>
      <p:ext uri="{BB962C8B-B14F-4D97-AF65-F5344CB8AC3E}">
        <p14:creationId xmlns:p14="http://schemas.microsoft.com/office/powerpoint/2010/main" val="391999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C5E10-5789-7B63-67C3-00551754533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AFE19A-864C-72C4-49E6-BEA84B1717C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679DB97-4EF7-E6FF-9241-FBB16AE452C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Indexering van lonen maakt stijgende curves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a:t>Essen zit gemiddeld tot de laatste jaren eerder laag </a:t>
            </a:r>
            <a:r>
              <a:rPr lang="nl-BE" dirty="0" err="1"/>
              <a:t>tov</a:t>
            </a:r>
            <a:r>
              <a:rPr lang="nl-BE" dirty="0"/>
              <a:t> andere besturen.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Wetende dat de extra legale voordelen (maaltijdcheques, </a:t>
            </a:r>
            <a:r>
              <a:rPr lang="nl-BE" dirty="0" err="1"/>
              <a:t>ecocheques</a:t>
            </a:r>
            <a:r>
              <a:rPr lang="nl-BE" dirty="0"/>
              <a:t>, …) in Essen hoger liggen voor elke medewerker dan elders </a:t>
            </a:r>
          </a:p>
          <a:p>
            <a:pPr marL="1085850" marR="0" lvl="2"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l-BE" sz="1200" kern="1200" dirty="0">
                <a:solidFill>
                  <a:schemeClr val="tx1"/>
                </a:solidFill>
                <a:latin typeface="+mn-lt"/>
                <a:ea typeface="+mn-ea"/>
                <a:cs typeface="+mn-cs"/>
              </a:rPr>
              <a:t>Bv Bij koopkrachtverhoging hebben Wuustwezel en Kalmthout de maaltijdcheques en </a:t>
            </a:r>
            <a:r>
              <a:rPr lang="nl-BE" sz="1200" kern="1200" dirty="0" err="1">
                <a:solidFill>
                  <a:schemeClr val="tx1"/>
                </a:solidFill>
                <a:latin typeface="+mn-lt"/>
                <a:ea typeface="+mn-ea"/>
                <a:cs typeface="+mn-cs"/>
              </a:rPr>
              <a:t>ecocheques</a:t>
            </a:r>
            <a:r>
              <a:rPr lang="nl-BE" sz="1200" kern="1200" dirty="0">
                <a:solidFill>
                  <a:schemeClr val="tx1"/>
                </a:solidFill>
                <a:latin typeface="+mn-lt"/>
                <a:ea typeface="+mn-ea"/>
                <a:cs typeface="+mn-cs"/>
              </a:rPr>
              <a:t> verhoogd. Hier waren die al allemaal op de max, waardoor hier </a:t>
            </a:r>
            <a:r>
              <a:rPr lang="nl-BE" sz="1200" kern="1200" dirty="0" err="1">
                <a:solidFill>
                  <a:schemeClr val="tx1"/>
                </a:solidFill>
                <a:latin typeface="+mn-lt"/>
                <a:ea typeface="+mn-ea"/>
                <a:cs typeface="+mn-cs"/>
              </a:rPr>
              <a:t>sport-en</a:t>
            </a:r>
            <a:r>
              <a:rPr lang="nl-BE" sz="1200" kern="1200" dirty="0">
                <a:solidFill>
                  <a:schemeClr val="tx1"/>
                </a:solidFill>
                <a:latin typeface="+mn-lt"/>
                <a:ea typeface="+mn-ea"/>
                <a:cs typeface="+mn-cs"/>
              </a:rPr>
              <a:t> cultuurcheques in het leven zijn geroepen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dirty="0"/>
              <a:t>Dit kan wel betekenen of een indicatie geven dat </a:t>
            </a:r>
          </a:p>
          <a:p>
            <a:pPr marL="1085850" marR="0" lvl="2"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l-BE" dirty="0"/>
              <a:t>er in Essen meer lagere profielen werken (bv eerder </a:t>
            </a:r>
            <a:r>
              <a:rPr lang="nl-BE" dirty="0" err="1"/>
              <a:t>adm</a:t>
            </a:r>
            <a:r>
              <a:rPr lang="nl-BE" dirty="0"/>
              <a:t> medewerker dan deskundige) </a:t>
            </a:r>
          </a:p>
          <a:p>
            <a:pPr marL="1085850" marR="0" lvl="2"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l-BE" dirty="0"/>
              <a:t>met ook veel uitvoerend personeel met dienstenchequebedrijf</a:t>
            </a:r>
          </a:p>
          <a:p>
            <a:pPr marL="1085850" marR="0" lvl="2"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l-BE" dirty="0"/>
              <a:t>en/of dat functies lager worden ingeschaald (bv Kalmthout leeft het idee om </a:t>
            </a:r>
            <a:r>
              <a:rPr lang="nl-BE" dirty="0" err="1"/>
              <a:t>electricien</a:t>
            </a:r>
            <a:r>
              <a:rPr lang="nl-BE" dirty="0"/>
              <a:t> om B-niveau aan te nemen)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Plotse knik in 2024 in Essen heeft weer te maken met de verplichting tot opname van kost gesubsidieerd onderwijzend personeel (een leerkracht kost meer dan een B-niveau)</a:t>
            </a:r>
          </a:p>
        </p:txBody>
      </p:sp>
      <p:sp>
        <p:nvSpPr>
          <p:cNvPr id="4" name="Tijdelijke aanduiding voor dianummer 3">
            <a:extLst>
              <a:ext uri="{FF2B5EF4-FFF2-40B4-BE49-F238E27FC236}">
                <a16:creationId xmlns:a16="http://schemas.microsoft.com/office/drawing/2014/main" id="{06D1FEB1-A8DA-E3B4-31BC-9FE7A0904E02}"/>
              </a:ext>
            </a:extLst>
          </p:cNvPr>
          <p:cNvSpPr>
            <a:spLocks noGrp="1"/>
          </p:cNvSpPr>
          <p:nvPr>
            <p:ph type="sldNum" sz="quarter" idx="5"/>
          </p:nvPr>
        </p:nvSpPr>
        <p:spPr/>
        <p:txBody>
          <a:bodyPr/>
          <a:lstStyle/>
          <a:p>
            <a:fld id="{8EC5DC08-8DB1-4C7C-A855-42A909644CB9}" type="slidenum">
              <a:rPr lang="nl-BE" smtClean="0"/>
              <a:t>43</a:t>
            </a:fld>
            <a:endParaRPr lang="nl-BE"/>
          </a:p>
        </p:txBody>
      </p:sp>
    </p:spTree>
    <p:extLst>
      <p:ext uri="{BB962C8B-B14F-4D97-AF65-F5344CB8AC3E}">
        <p14:creationId xmlns:p14="http://schemas.microsoft.com/office/powerpoint/2010/main" val="1466096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5701-EEEF-3AD6-01BF-E99954591E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600048-9392-C28A-137A-D50B523110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8AD23D-7067-2B6E-CB14-2A8BB03F59D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Deze gegevens geven weer hoeveel euro exploitatie er gemiddeld per VTE wordt verzet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sz="1200" kern="1200" dirty="0">
                <a:solidFill>
                  <a:schemeClr val="tx1"/>
                </a:solidFill>
                <a:latin typeface="+mn-lt"/>
                <a:ea typeface="+mn-ea"/>
                <a:cs typeface="+mn-cs"/>
              </a:rPr>
              <a:t>Essen staat vooraan in het peloton (met Kalmthout en Brasschaat wederom bovenaan)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sz="1200" kern="1200" dirty="0">
                <a:solidFill>
                  <a:schemeClr val="tx1"/>
                </a:solidFill>
                <a:latin typeface="+mn-lt"/>
                <a:ea typeface="+mn-ea"/>
                <a:cs typeface="+mn-cs"/>
              </a:rPr>
              <a:t>Maar beiden zijn ook de twee gemeentes met hoogste onderwijskost (25% van totale exploitatie)</a:t>
            </a:r>
          </a:p>
        </p:txBody>
      </p:sp>
      <p:sp>
        <p:nvSpPr>
          <p:cNvPr id="4" name="Tijdelijke aanduiding voor dianummer 3">
            <a:extLst>
              <a:ext uri="{FF2B5EF4-FFF2-40B4-BE49-F238E27FC236}">
                <a16:creationId xmlns:a16="http://schemas.microsoft.com/office/drawing/2014/main" id="{8C70CBB5-FD63-488F-5DFB-DDBE551EF1D4}"/>
              </a:ext>
            </a:extLst>
          </p:cNvPr>
          <p:cNvSpPr>
            <a:spLocks noGrp="1"/>
          </p:cNvSpPr>
          <p:nvPr>
            <p:ph type="sldNum" sz="quarter" idx="5"/>
          </p:nvPr>
        </p:nvSpPr>
        <p:spPr/>
        <p:txBody>
          <a:bodyPr/>
          <a:lstStyle/>
          <a:p>
            <a:fld id="{8EC5DC08-8DB1-4C7C-A855-42A909644CB9}" type="slidenum">
              <a:rPr lang="nl-BE" smtClean="0"/>
              <a:t>44</a:t>
            </a:fld>
            <a:endParaRPr lang="nl-BE"/>
          </a:p>
        </p:txBody>
      </p:sp>
    </p:spTree>
    <p:extLst>
      <p:ext uri="{BB962C8B-B14F-4D97-AF65-F5344CB8AC3E}">
        <p14:creationId xmlns:p14="http://schemas.microsoft.com/office/powerpoint/2010/main" val="791638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3A5FE-9069-1130-D815-E3F1E8D3F7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1CA6E8A-02E2-A7D0-3C19-A3BF315F43E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9162C6F-7BBA-059E-23BA-EB446F5CA74E}"/>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DA49BDC-6886-4807-A603-01C51DA145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519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6B7A9-7901-9B3C-F3FF-C069DF12231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F2D1C6-4ABB-478C-3EBA-9CE325D2A9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9E0E8C7-908D-865E-C26E-483DE7152DE0}"/>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40C3CAD2-D7C4-2990-995F-BDB476C94C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7794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6390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FFCBB-12BE-8B88-D39A-522A232DA1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9E9EE9-0A18-2B55-C8C3-91D11E1DDD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F540BB-C3DF-2450-442A-B889C1FEE4A2}"/>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DDDEA607-EF9A-9B3E-75F2-06FDB7E3F8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9088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587CF-DB58-A3B6-C988-335E50F477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7430AF7-7A88-1F4D-DCB9-CA7E9A09B5F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AF7B37-3603-7C2B-6CC8-68CD95532D54}"/>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F9899023-CA8D-6F33-2522-6152B126FE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3FCCAF-22EB-4E35-A11E-493E22675DF9}"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6212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3AC85-EC58-24BB-FAC3-3D7DD7C7A7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4E322C-47AF-715C-D9BE-C2028A04F5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5A58783-80E4-CE3E-60EB-3AA21EB11897}"/>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2C19CC14-0E13-BC9D-D321-1DF402B7B979}"/>
              </a:ext>
            </a:extLst>
          </p:cNvPr>
          <p:cNvSpPr>
            <a:spLocks noGrp="1"/>
          </p:cNvSpPr>
          <p:nvPr>
            <p:ph type="sldNum" sz="quarter" idx="5"/>
          </p:nvPr>
        </p:nvSpPr>
        <p:spPr/>
        <p:txBody>
          <a:bodyPr/>
          <a:lstStyle/>
          <a:p>
            <a:fld id="{AC3FCCAF-22EB-4E35-A11E-493E22675DF9}" type="slidenum">
              <a:rPr lang="nl-BE" smtClean="0"/>
              <a:t>69</a:t>
            </a:fld>
            <a:endParaRPr lang="nl-BE"/>
          </a:p>
        </p:txBody>
      </p:sp>
    </p:spTree>
    <p:extLst>
      <p:ext uri="{BB962C8B-B14F-4D97-AF65-F5344CB8AC3E}">
        <p14:creationId xmlns:p14="http://schemas.microsoft.com/office/powerpoint/2010/main" val="36994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4BBBE-4C13-8F30-533E-996B0E2070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7C73B4-ECFF-F787-EA8E-50586120E13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D11640-22A0-2D7A-7E74-20FB4730668B}"/>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5C7AC9A6-9B29-B3FB-A66C-7600C4425AAF}"/>
              </a:ext>
            </a:extLst>
          </p:cNvPr>
          <p:cNvSpPr>
            <a:spLocks noGrp="1"/>
          </p:cNvSpPr>
          <p:nvPr>
            <p:ph type="sldNum" sz="quarter" idx="5"/>
          </p:nvPr>
        </p:nvSpPr>
        <p:spPr/>
        <p:txBody>
          <a:bodyPr/>
          <a:lstStyle/>
          <a:p>
            <a:fld id="{AC3FCCAF-22EB-4E35-A11E-493E22675DF9}" type="slidenum">
              <a:rPr lang="nl-BE" smtClean="0"/>
              <a:t>70</a:t>
            </a:fld>
            <a:endParaRPr lang="nl-BE"/>
          </a:p>
        </p:txBody>
      </p:sp>
    </p:spTree>
    <p:extLst>
      <p:ext uri="{BB962C8B-B14F-4D97-AF65-F5344CB8AC3E}">
        <p14:creationId xmlns:p14="http://schemas.microsoft.com/office/powerpoint/2010/main" val="148959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C4D56-77C1-714E-B13B-BBF475B5520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2987EA14-DEB7-454C-A223-9E37EAB387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D25A1C46-C920-D343-ABCA-7BDFB210FB75}"/>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A4880CB6-6906-4648-8E79-897D25C5EA8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BA37DD95-39DD-A144-B3FF-007DDA5F711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35573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FFA5CC-2A0F-1F4C-B108-ACFF7199325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5C7FA09-199C-A84A-BEAA-5317EEB8BA57}"/>
              </a:ext>
            </a:extLst>
          </p:cNvPr>
          <p:cNvSpPr>
            <a:spLocks noGrp="1"/>
          </p:cNvSpPr>
          <p:nvPr>
            <p:ph idx="1"/>
          </p:nvPr>
        </p:nvSpPr>
        <p:spPr/>
        <p:txBody>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BDEE9A2-57E6-074F-B32E-DD286781A9A6}"/>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1B6616EC-07F4-8049-9018-F44A1245732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DF09C70-A34E-1E41-A65F-32F5AD6FAF6F}"/>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85735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BE5649-B059-904E-998F-8C798092ED3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77D4E8B-5D33-3448-9F08-3EDC22540B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0BE4F017-1595-304E-A200-59B0B7A21167}"/>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C93EEBE0-9DC9-8447-988E-F78A56C23DB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F39F20-7318-644B-A028-1235383EB6B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96332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DA9F03-B997-D244-99C7-A8F11A8B7C6C}"/>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BBFD05A0-8D78-E847-AA85-B0028584AB90}"/>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1F9B36FD-DFDA-5548-A530-8FF0A637943A}"/>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61C57AFE-6CC8-6747-865C-D96335A79FBA}"/>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6" name="Tijdelijke aanduiding voor voettekst 5">
            <a:extLst>
              <a:ext uri="{FF2B5EF4-FFF2-40B4-BE49-F238E27FC236}">
                <a16:creationId xmlns:a16="http://schemas.microsoft.com/office/drawing/2014/main" id="{A4A54689-DD09-3845-91B7-C8FA4872F2E1}"/>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3C58BC0-0EF8-4D49-848B-D471A82417D6}"/>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3051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912BB-EB61-7D42-AAF6-99CD05BD8C2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7E12E16-8803-C446-9281-F2FF0F72A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4" name="Tijdelijke aanduiding voor inhoud 3">
            <a:extLst>
              <a:ext uri="{FF2B5EF4-FFF2-40B4-BE49-F238E27FC236}">
                <a16:creationId xmlns:a16="http://schemas.microsoft.com/office/drawing/2014/main" id="{B77A2ED5-15AB-1146-9DC6-FC548C4DB4A4}"/>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endParaRPr lang="nl-BE"/>
          </a:p>
        </p:txBody>
      </p:sp>
      <p:sp>
        <p:nvSpPr>
          <p:cNvPr id="5" name="Tijdelijke aanduiding voor tekst 4">
            <a:extLst>
              <a:ext uri="{FF2B5EF4-FFF2-40B4-BE49-F238E27FC236}">
                <a16:creationId xmlns:a16="http://schemas.microsoft.com/office/drawing/2014/main" id="{423C9CA1-6AEE-B74A-AC2C-061B87ACB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endParaRPr lang="nl-BE"/>
          </a:p>
        </p:txBody>
      </p:sp>
      <p:sp>
        <p:nvSpPr>
          <p:cNvPr id="6" name="Tijdelijke aanduiding voor inhoud 5">
            <a:extLst>
              <a:ext uri="{FF2B5EF4-FFF2-40B4-BE49-F238E27FC236}">
                <a16:creationId xmlns:a16="http://schemas.microsoft.com/office/drawing/2014/main" id="{6E24B1BC-7428-8743-85DE-BD5AFB36D99C}"/>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endParaRPr lang="nl-BE"/>
          </a:p>
        </p:txBody>
      </p:sp>
      <p:sp>
        <p:nvSpPr>
          <p:cNvPr id="7" name="Tijdelijke aanduiding voor datum 6">
            <a:extLst>
              <a:ext uri="{FF2B5EF4-FFF2-40B4-BE49-F238E27FC236}">
                <a16:creationId xmlns:a16="http://schemas.microsoft.com/office/drawing/2014/main" id="{FDBF0C3A-601E-5A47-BE80-1651DFD41BAC}"/>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8" name="Tijdelijke aanduiding voor voettekst 7">
            <a:extLst>
              <a:ext uri="{FF2B5EF4-FFF2-40B4-BE49-F238E27FC236}">
                <a16:creationId xmlns:a16="http://schemas.microsoft.com/office/drawing/2014/main" id="{2DACCE89-594D-A849-B4C9-1BE997A8024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4FE8CEFE-C8DB-A64F-8E18-E66CB1170AC3}"/>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937827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37A28-0586-CA49-8C25-B2E584B55DF0}"/>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D1169A3A-FC35-A645-A952-17AF98A167DE}"/>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4" name="Tijdelijke aanduiding voor voettekst 3">
            <a:extLst>
              <a:ext uri="{FF2B5EF4-FFF2-40B4-BE49-F238E27FC236}">
                <a16:creationId xmlns:a16="http://schemas.microsoft.com/office/drawing/2014/main" id="{9B7311D5-DA81-FD4B-A9A7-E07C74819021}"/>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62283179-2B08-C14D-9DCE-5361E0E70567}"/>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70415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E36975F-2865-8540-8378-F83DA611639C}"/>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3" name="Tijdelijke aanduiding voor voettekst 2">
            <a:extLst>
              <a:ext uri="{FF2B5EF4-FFF2-40B4-BE49-F238E27FC236}">
                <a16:creationId xmlns:a16="http://schemas.microsoft.com/office/drawing/2014/main" id="{F4F55B69-C53F-7148-ADC9-8B352EB56ACA}"/>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B4E63043-23C0-0343-8C5E-3C5D38F54BFE}"/>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47875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7DC6F0-C129-2A49-B6D6-2C9D4CD426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F673E79-DDDD-8946-A607-49C2316D58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endParaRPr lang="nl-BE"/>
          </a:p>
        </p:txBody>
      </p:sp>
      <p:sp>
        <p:nvSpPr>
          <p:cNvPr id="4" name="Tijdelijke aanduiding voor tekst 3">
            <a:extLst>
              <a:ext uri="{FF2B5EF4-FFF2-40B4-BE49-F238E27FC236}">
                <a16:creationId xmlns:a16="http://schemas.microsoft.com/office/drawing/2014/main" id="{CFC41F01-9820-0D4A-816B-4E642376C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1304AF0A-0D7E-2740-B239-08FAD33E7544}"/>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6" name="Tijdelijke aanduiding voor voettekst 5">
            <a:extLst>
              <a:ext uri="{FF2B5EF4-FFF2-40B4-BE49-F238E27FC236}">
                <a16:creationId xmlns:a16="http://schemas.microsoft.com/office/drawing/2014/main" id="{18954E33-0681-874D-A6DA-FBABBEABC5F6}"/>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5B4980F6-21B1-2546-8505-A6244E6DBF11}"/>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82782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34115F-6D29-2A46-A50F-D969B525D14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EDCED9F7-8C55-AD47-9D33-C2BC7B9A3A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46D5AE7-905B-1648-BD00-1C2AE770D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endParaRPr lang="nl-BE"/>
          </a:p>
        </p:txBody>
      </p:sp>
      <p:sp>
        <p:nvSpPr>
          <p:cNvPr id="5" name="Tijdelijke aanduiding voor datum 4">
            <a:extLst>
              <a:ext uri="{FF2B5EF4-FFF2-40B4-BE49-F238E27FC236}">
                <a16:creationId xmlns:a16="http://schemas.microsoft.com/office/drawing/2014/main" id="{8CCD9DEF-5347-EA44-8870-8E5D9EBCF773}"/>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6" name="Tijdelijke aanduiding voor voettekst 5">
            <a:extLst>
              <a:ext uri="{FF2B5EF4-FFF2-40B4-BE49-F238E27FC236}">
                <a16:creationId xmlns:a16="http://schemas.microsoft.com/office/drawing/2014/main" id="{78583057-4CC8-DA40-9C0D-7C7D3BBC76C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CCA58FF-4830-D642-8E4F-F66B4FFB2424}"/>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05197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288BC1-BB48-984A-9FB6-40EFA20B9ECF}"/>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AB8B0DC4-5707-A24B-9C9E-E25A2F45402E}"/>
              </a:ext>
            </a:extLst>
          </p:cNvPr>
          <p:cNvSpPr>
            <a:spLocks noGrp="1"/>
          </p:cNvSpPr>
          <p:nvPr>
            <p:ph type="body" orient="vert" idx="1"/>
          </p:nvPr>
        </p:nvSpPr>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F71D1760-9913-0C42-8181-BA7B349758EA}"/>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3B8A399C-CB89-DF4D-B7E8-8841046CAF7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FFC0A72-C8AD-8343-A7AB-52B5F8963F78}"/>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185899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22B2E47-7BAD-C744-AEFB-5F43744D36E5}"/>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9B24598-58CD-A24F-A69A-71D89CF5750D}"/>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A66DC54A-6C12-ED4A-A88D-129645F5AF1A}"/>
              </a:ext>
            </a:extLst>
          </p:cNvPr>
          <p:cNvSpPr>
            <a:spLocks noGrp="1"/>
          </p:cNvSpPr>
          <p:nvPr>
            <p:ph type="dt" sz="half" idx="10"/>
          </p:nvPr>
        </p:nvSpPr>
        <p:spPr/>
        <p:txBody>
          <a:body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71B5925F-2DE6-1D45-B2BF-77EC03592941}"/>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E6F7BF0D-9ABF-DC41-85DF-0771AA27FBF5}"/>
              </a:ext>
            </a:extLst>
          </p:cNvPr>
          <p:cNvSpPr>
            <a:spLocks noGrp="1"/>
          </p:cNvSpPr>
          <p:nvPr>
            <p:ph type="sldNum" sz="quarter" idx="12"/>
          </p:nvPr>
        </p:nvSpPr>
        <p:spPr/>
        <p:txBody>
          <a:bodyPr/>
          <a:lstStyle/>
          <a:p>
            <a:fld id="{2AB25661-D0F0-F244-9527-9ADC9D4496D0}" type="slidenum">
              <a:rPr lang="nl-BE" smtClean="0"/>
              <a:t>‹nr.›</a:t>
            </a:fld>
            <a:endParaRPr lang="nl-BE"/>
          </a:p>
        </p:txBody>
      </p:sp>
    </p:spTree>
    <p:extLst>
      <p:ext uri="{BB962C8B-B14F-4D97-AF65-F5344CB8AC3E}">
        <p14:creationId xmlns:p14="http://schemas.microsoft.com/office/powerpoint/2010/main" val="3820354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0D4D344-8229-FC45-AC07-93BFBFA9D4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43C3FE0-9EA7-9146-BAB5-BF9F487DE3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endParaRPr lang="nl-BE"/>
          </a:p>
        </p:txBody>
      </p:sp>
      <p:sp>
        <p:nvSpPr>
          <p:cNvPr id="4" name="Tijdelijke aanduiding voor datum 3">
            <a:extLst>
              <a:ext uri="{FF2B5EF4-FFF2-40B4-BE49-F238E27FC236}">
                <a16:creationId xmlns:a16="http://schemas.microsoft.com/office/drawing/2014/main" id="{C58911D1-E880-C043-B72E-63170AEEAC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BF86D7-11B5-4747-A567-EDAE110C3032}" type="datetimeFigureOut">
              <a:rPr lang="nl-BE" smtClean="0"/>
              <a:t>11/12/2025</a:t>
            </a:fld>
            <a:endParaRPr lang="nl-BE"/>
          </a:p>
        </p:txBody>
      </p:sp>
      <p:sp>
        <p:nvSpPr>
          <p:cNvPr id="5" name="Tijdelijke aanduiding voor voettekst 4">
            <a:extLst>
              <a:ext uri="{FF2B5EF4-FFF2-40B4-BE49-F238E27FC236}">
                <a16:creationId xmlns:a16="http://schemas.microsoft.com/office/drawing/2014/main" id="{5CDC5CE7-E7CD-5A4A-A3C5-384FB03AC3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FA246464-3D85-B447-AD1A-C458706760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B25661-D0F0-F244-9527-9ADC9D4496D0}" type="slidenum">
              <a:rPr lang="nl-BE" smtClean="0"/>
              <a:t>‹nr.›</a:t>
            </a:fld>
            <a:endParaRPr lang="nl-BE"/>
          </a:p>
        </p:txBody>
      </p:sp>
    </p:spTree>
    <p:extLst>
      <p:ext uri="{BB962C8B-B14F-4D97-AF65-F5344CB8AC3E}">
        <p14:creationId xmlns:p14="http://schemas.microsoft.com/office/powerpoint/2010/main" val="1445583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emf"/><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3A904E1-22BD-7E41-CC8C-1A5212456EA0}"/>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1849E454-7B98-200B-BB9A-908B971C5FB8}"/>
              </a:ext>
            </a:extLst>
          </p:cNvPr>
          <p:cNvSpPr txBox="1">
            <a:spLocks/>
          </p:cNvSpPr>
          <p:nvPr/>
        </p:nvSpPr>
        <p:spPr>
          <a:xfrm>
            <a:off x="1410056" y="3725966"/>
            <a:ext cx="10083444" cy="18014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endParaRPr lang="nl-BE" sz="5000" b="1" dirty="0">
              <a:solidFill>
                <a:schemeClr val="bg1"/>
              </a:solidFill>
              <a:latin typeface="Scala Sans Offc"/>
            </a:endParaRPr>
          </a:p>
          <a:p>
            <a:pPr algn="l">
              <a:lnSpc>
                <a:spcPct val="120000"/>
              </a:lnSpc>
            </a:pPr>
            <a:endParaRPr lang="nl-BE" sz="5000" b="1" dirty="0">
              <a:solidFill>
                <a:schemeClr val="bg1"/>
              </a:solidFill>
              <a:latin typeface="Scala Sans Offc"/>
            </a:endParaRPr>
          </a:p>
          <a:p>
            <a:pPr algn="l">
              <a:lnSpc>
                <a:spcPct val="120000"/>
              </a:lnSpc>
            </a:pPr>
            <a:r>
              <a:rPr lang="nl-BE" sz="4500" b="1" dirty="0">
                <a:solidFill>
                  <a:schemeClr val="bg1"/>
                </a:solidFill>
                <a:latin typeface="Scala Sans Offc" panose="020B0504030101020102" pitchFamily="34" charset="77"/>
              </a:rPr>
              <a:t>Gezamenlijke gemeenteraadscommissie</a:t>
            </a:r>
          </a:p>
          <a:p>
            <a:pPr algn="l">
              <a:lnSpc>
                <a:spcPct val="120000"/>
              </a:lnSpc>
            </a:pPr>
            <a:endParaRPr lang="nl-BE" sz="4500" b="1" dirty="0">
              <a:solidFill>
                <a:schemeClr val="bg1"/>
              </a:solidFill>
              <a:latin typeface="Scala Sans Offc" panose="020B0504030101020102" pitchFamily="34" charset="77"/>
            </a:endParaRPr>
          </a:p>
          <a:p>
            <a:pPr algn="l">
              <a:lnSpc>
                <a:spcPct val="120000"/>
              </a:lnSpc>
            </a:pPr>
            <a:r>
              <a:rPr lang="nl-BE" sz="4500" b="1" dirty="0">
                <a:solidFill>
                  <a:schemeClr val="bg1"/>
                </a:solidFill>
                <a:latin typeface="Scala Sans Offc" panose="020B0504030101020102" pitchFamily="34" charset="77"/>
              </a:rPr>
              <a:t>Meerjarenplan 2026-2031</a:t>
            </a:r>
          </a:p>
          <a:p>
            <a:pPr algn="l">
              <a:lnSpc>
                <a:spcPct val="120000"/>
              </a:lnSpc>
            </a:pPr>
            <a:endParaRPr lang="nl-BE" sz="4500" b="1" dirty="0">
              <a:solidFill>
                <a:schemeClr val="bg1"/>
              </a:solidFill>
              <a:latin typeface="Scala Sans Offc" panose="020B0504030101020102" pitchFamily="34" charset="77"/>
            </a:endParaRPr>
          </a:p>
          <a:p>
            <a:pPr algn="l">
              <a:lnSpc>
                <a:spcPct val="120000"/>
              </a:lnSpc>
            </a:pPr>
            <a:r>
              <a:rPr lang="nl-BE" sz="4500" b="1" dirty="0">
                <a:solidFill>
                  <a:schemeClr val="bg1"/>
                </a:solidFill>
                <a:latin typeface="Scala Sans Offc" panose="020B0504030101020102" pitchFamily="34" charset="77"/>
              </a:rPr>
              <a:t>Essen, 11 december 2025</a:t>
            </a:r>
          </a:p>
        </p:txBody>
      </p:sp>
      <p:pic>
        <p:nvPicPr>
          <p:cNvPr id="2" name="Afbeelding 1">
            <a:extLst>
              <a:ext uri="{FF2B5EF4-FFF2-40B4-BE49-F238E27FC236}">
                <a16:creationId xmlns:a16="http://schemas.microsoft.com/office/drawing/2014/main" id="{649A6DBD-BF4F-D5C1-DF05-135D52F33CBC}"/>
              </a:ext>
            </a:extLst>
          </p:cNvPr>
          <p:cNvPicPr>
            <a:picLocks noChangeAspect="1"/>
          </p:cNvPicPr>
          <p:nvPr/>
        </p:nvPicPr>
        <p:blipFill rotWithShape="1">
          <a:blip r:embed="rId3"/>
          <a:srcRect l="29795" t="2356" r="947" b="81258"/>
          <a:stretch/>
        </p:blipFill>
        <p:spPr>
          <a:xfrm>
            <a:off x="6693571" y="5426244"/>
            <a:ext cx="5582653" cy="1431756"/>
          </a:xfrm>
          <a:prstGeom prst="rect">
            <a:avLst/>
          </a:prstGeom>
        </p:spPr>
      </p:pic>
    </p:spTree>
    <p:extLst>
      <p:ext uri="{BB962C8B-B14F-4D97-AF65-F5344CB8AC3E}">
        <p14:creationId xmlns:p14="http://schemas.microsoft.com/office/powerpoint/2010/main" val="27825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AEB57D-EE94-6243-9701-F7D8BD6FF62B}"/>
              </a:ext>
            </a:extLst>
          </p:cNvPr>
          <p:cNvSpPr>
            <a:spLocks noGrp="1"/>
          </p:cNvSpPr>
          <p:nvPr>
            <p:ph type="ctrTitle"/>
          </p:nvPr>
        </p:nvSpPr>
        <p:spPr>
          <a:xfrm>
            <a:off x="661736" y="51553"/>
            <a:ext cx="7972926" cy="1047574"/>
          </a:xfrm>
        </p:spPr>
        <p:txBody>
          <a:bodyPr>
            <a:normAutofit/>
          </a:bodyPr>
          <a:lstStyle/>
          <a:p>
            <a:pPr algn="l"/>
            <a:r>
              <a:rPr lang="nl-BE" sz="3200" b="1" dirty="0">
                <a:solidFill>
                  <a:srgbClr val="DD6B18"/>
                </a:solidFill>
                <a:latin typeface="Scala Sans Offc" panose="020B0504030101020102" pitchFamily="34" charset="77"/>
              </a:rPr>
              <a:t>Inleiding</a:t>
            </a:r>
          </a:p>
        </p:txBody>
      </p:sp>
      <p:sp>
        <p:nvSpPr>
          <p:cNvPr id="3" name="Ondertitel 2">
            <a:extLst>
              <a:ext uri="{FF2B5EF4-FFF2-40B4-BE49-F238E27FC236}">
                <a16:creationId xmlns:a16="http://schemas.microsoft.com/office/drawing/2014/main" id="{B2C02E94-8DDE-8247-94E9-A930DB5E9CA5}"/>
              </a:ext>
            </a:extLst>
          </p:cNvPr>
          <p:cNvSpPr>
            <a:spLocks noGrp="1"/>
          </p:cNvSpPr>
          <p:nvPr>
            <p:ph type="subTitle" idx="1"/>
          </p:nvPr>
        </p:nvSpPr>
        <p:spPr>
          <a:xfrm>
            <a:off x="661736" y="1579156"/>
            <a:ext cx="9126208" cy="5524076"/>
          </a:xfrm>
        </p:spPr>
        <p:txBody>
          <a:bodyPr wrap="square">
            <a:spAutoFit/>
          </a:bodyPr>
          <a:lstStyle/>
          <a:p>
            <a:pPr lvl="1" algn="l"/>
            <a:r>
              <a:rPr lang="nl-BE" sz="2200" dirty="0">
                <a:solidFill>
                  <a:schemeClr val="bg2">
                    <a:lumMod val="50000"/>
                  </a:schemeClr>
                </a:solidFill>
              </a:rPr>
              <a:t>Traject tot Meerjarenplan 2026-2031: </a:t>
            </a:r>
          </a:p>
          <a:p>
            <a:pPr marL="800100" lvl="1" indent="-342900" algn="l">
              <a:buFont typeface="Arial" panose="020B0604020202020204" pitchFamily="34" charset="0"/>
              <a:buChar char="•"/>
            </a:pPr>
            <a:endParaRPr lang="nl-BE" sz="2200" dirty="0">
              <a:solidFill>
                <a:schemeClr val="bg2">
                  <a:lumMod val="50000"/>
                </a:schemeClr>
              </a:solidFill>
            </a:endParaRPr>
          </a:p>
          <a:p>
            <a:pPr marL="800100" lvl="1" indent="-342900" algn="l">
              <a:buFont typeface="Arial" panose="020B0604020202020204" pitchFamily="34" charset="0"/>
              <a:buChar char="•"/>
            </a:pPr>
            <a:r>
              <a:rPr lang="nl-BE" sz="2200" dirty="0">
                <a:solidFill>
                  <a:schemeClr val="bg2">
                    <a:lumMod val="50000"/>
                  </a:schemeClr>
                </a:solidFill>
              </a:rPr>
              <a:t>Participatie in aanloop naar verkiezingen ; memorandum adviesraden en ambtelijke nota </a:t>
            </a:r>
          </a:p>
          <a:p>
            <a:pPr marL="800100" lvl="1" indent="-342900" algn="l">
              <a:buFont typeface="Arial" panose="020B0604020202020204" pitchFamily="34" charset="0"/>
              <a:buChar char="•"/>
            </a:pPr>
            <a:r>
              <a:rPr lang="nl-BE" sz="2200" dirty="0">
                <a:solidFill>
                  <a:schemeClr val="bg2">
                    <a:lumMod val="50000"/>
                  </a:schemeClr>
                </a:solidFill>
              </a:rPr>
              <a:t>Verkiezingsprogramma per partij</a:t>
            </a:r>
          </a:p>
          <a:p>
            <a:pPr marL="800100" lvl="1" indent="-342900" algn="l">
              <a:buFont typeface="Arial" panose="020B0604020202020204" pitchFamily="34" charset="0"/>
              <a:buChar char="•"/>
            </a:pPr>
            <a:endParaRPr lang="nl-BE" sz="2200" dirty="0">
              <a:solidFill>
                <a:schemeClr val="bg2">
                  <a:lumMod val="50000"/>
                </a:schemeClr>
              </a:solidFill>
            </a:endParaRPr>
          </a:p>
          <a:p>
            <a:pPr marL="800100" lvl="1" indent="-342900" algn="l">
              <a:buFont typeface="Arial" panose="020B0604020202020204" pitchFamily="34" charset="0"/>
              <a:buChar char="•"/>
            </a:pPr>
            <a:r>
              <a:rPr lang="nl-BE" sz="2200" dirty="0">
                <a:solidFill>
                  <a:schemeClr val="bg2">
                    <a:lumMod val="50000"/>
                  </a:schemeClr>
                </a:solidFill>
              </a:rPr>
              <a:t>Bestuursakkoord met input vanuit voortraject</a:t>
            </a:r>
          </a:p>
          <a:p>
            <a:pPr marL="800100" lvl="1" indent="-342900" algn="l">
              <a:buFont typeface="Arial" panose="020B0604020202020204" pitchFamily="34" charset="0"/>
              <a:buChar char="•"/>
            </a:pPr>
            <a:endParaRPr lang="nl-BE" sz="2200" dirty="0">
              <a:solidFill>
                <a:schemeClr val="bg2">
                  <a:lumMod val="50000"/>
                </a:schemeClr>
              </a:solidFill>
            </a:endParaRPr>
          </a:p>
          <a:p>
            <a:pPr marL="800100" lvl="1" indent="-342900" algn="l">
              <a:buFont typeface="Arial" panose="020B0604020202020204" pitchFamily="34" charset="0"/>
              <a:buChar char="•"/>
            </a:pPr>
            <a:r>
              <a:rPr lang="nl-BE" sz="2200" dirty="0">
                <a:solidFill>
                  <a:schemeClr val="bg2">
                    <a:lumMod val="50000"/>
                  </a:schemeClr>
                </a:solidFill>
              </a:rPr>
              <a:t>Vertaling naar een meerjarenplan: </a:t>
            </a:r>
          </a:p>
          <a:p>
            <a:pPr marL="1257300" lvl="2" indent="-342900" algn="l">
              <a:buFont typeface="Arial" panose="020B0604020202020204" pitchFamily="34" charset="0"/>
              <a:buChar char="•"/>
            </a:pPr>
            <a:r>
              <a:rPr lang="nl-BE" sz="2200" dirty="0">
                <a:solidFill>
                  <a:schemeClr val="bg2">
                    <a:lumMod val="50000"/>
                  </a:schemeClr>
                </a:solidFill>
              </a:rPr>
              <a:t>Wat willen we bereiken op lange termijn -&gt; 6 beleidsdoelstellingen</a:t>
            </a:r>
          </a:p>
          <a:p>
            <a:pPr marL="1257300" lvl="2" indent="-342900" algn="l">
              <a:buFont typeface="Arial" panose="020B0604020202020204" pitchFamily="34" charset="0"/>
              <a:buChar char="•"/>
            </a:pPr>
            <a:r>
              <a:rPr lang="nl-BE" sz="2200" dirty="0">
                <a:solidFill>
                  <a:schemeClr val="bg2">
                    <a:lumMod val="50000"/>
                  </a:schemeClr>
                </a:solidFill>
              </a:rPr>
              <a:t>Vertaling naar actieplannen en acties</a:t>
            </a:r>
          </a:p>
          <a:p>
            <a:pPr marL="1257300" lvl="2" indent="-342900" algn="l">
              <a:buFont typeface="Arial" panose="020B0604020202020204" pitchFamily="34" charset="0"/>
              <a:buChar char="•"/>
            </a:pPr>
            <a:r>
              <a:rPr lang="nl-BE" sz="2200" dirty="0">
                <a:solidFill>
                  <a:schemeClr val="bg2">
                    <a:lumMod val="50000"/>
                  </a:schemeClr>
                </a:solidFill>
              </a:rPr>
              <a:t>Indicatoren met streefwaarden (om alles meetbaar te maken ; </a:t>
            </a:r>
            <a:r>
              <a:rPr lang="nl-BE" sz="2200" dirty="0" err="1">
                <a:solidFill>
                  <a:schemeClr val="bg2">
                    <a:lumMod val="50000"/>
                  </a:schemeClr>
                </a:solidFill>
              </a:rPr>
              <a:t>ifv</a:t>
            </a:r>
            <a:r>
              <a:rPr lang="nl-BE" sz="2200" dirty="0">
                <a:solidFill>
                  <a:schemeClr val="bg2">
                    <a:lumMod val="50000"/>
                  </a:schemeClr>
                </a:solidFill>
              </a:rPr>
              <a:t> rapportering)</a:t>
            </a: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0E2C1BB5-39E4-A64A-8023-C018F8F9776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D35CD16-115A-0642-8C95-E0E74A3F0E6B}"/>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FE10A9E7-A02D-A448-5806-FA4D0FE81E21}"/>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79230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1E452-4EC5-FE16-94C3-D4DFCEE0DF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CE6EB7-696C-F319-142A-7F83EA58B859}"/>
              </a:ext>
            </a:extLst>
          </p:cNvPr>
          <p:cNvSpPr>
            <a:spLocks noGrp="1"/>
          </p:cNvSpPr>
          <p:nvPr>
            <p:ph type="ctrTitle"/>
          </p:nvPr>
        </p:nvSpPr>
        <p:spPr>
          <a:xfrm>
            <a:off x="661736" y="51553"/>
            <a:ext cx="7972926" cy="1047574"/>
          </a:xfrm>
        </p:spPr>
        <p:txBody>
          <a:bodyPr>
            <a:normAutofit/>
          </a:bodyPr>
          <a:lstStyle/>
          <a:p>
            <a:pPr algn="l"/>
            <a:r>
              <a:rPr lang="nl-BE" sz="3200" b="1" dirty="0">
                <a:solidFill>
                  <a:srgbClr val="DD6B18"/>
                </a:solidFill>
                <a:latin typeface="Scala Sans Offc" panose="020B0504030101020102" pitchFamily="34" charset="77"/>
              </a:rPr>
              <a:t>Inleiding</a:t>
            </a:r>
          </a:p>
        </p:txBody>
      </p:sp>
      <p:sp>
        <p:nvSpPr>
          <p:cNvPr id="3" name="Ondertitel 2">
            <a:extLst>
              <a:ext uri="{FF2B5EF4-FFF2-40B4-BE49-F238E27FC236}">
                <a16:creationId xmlns:a16="http://schemas.microsoft.com/office/drawing/2014/main" id="{E857BF2E-6E08-B935-DFB0-4160C6340B5E}"/>
              </a:ext>
            </a:extLst>
          </p:cNvPr>
          <p:cNvSpPr>
            <a:spLocks noGrp="1"/>
          </p:cNvSpPr>
          <p:nvPr>
            <p:ph type="subTitle" idx="1"/>
          </p:nvPr>
        </p:nvSpPr>
        <p:spPr>
          <a:xfrm>
            <a:off x="661736" y="1433544"/>
            <a:ext cx="9126208" cy="6656694"/>
          </a:xfrm>
        </p:spPr>
        <p:txBody>
          <a:bodyPr wrap="square">
            <a:spAutoFit/>
          </a:bodyPr>
          <a:lstStyle/>
          <a:p>
            <a:pPr lvl="1" algn="l"/>
            <a:r>
              <a:rPr lang="nl-BE" sz="2200" dirty="0">
                <a:solidFill>
                  <a:schemeClr val="bg2">
                    <a:lumMod val="50000"/>
                  </a:schemeClr>
                </a:solidFill>
              </a:rPr>
              <a:t>Traject tot Meerjarenplan 2026-2031: </a:t>
            </a:r>
          </a:p>
          <a:p>
            <a:pPr marL="800100" lvl="1" indent="-342900" algn="l">
              <a:buFont typeface="Arial" panose="020B0604020202020204" pitchFamily="34" charset="0"/>
              <a:buChar char="•"/>
            </a:pPr>
            <a:endParaRPr lang="nl-BE" sz="2200" dirty="0">
              <a:solidFill>
                <a:schemeClr val="bg2">
                  <a:lumMod val="50000"/>
                </a:schemeClr>
              </a:solidFill>
            </a:endParaRPr>
          </a:p>
          <a:p>
            <a:pPr marL="800100" lvl="1" indent="-342900" algn="l">
              <a:buFont typeface="Arial" panose="020B0604020202020204" pitchFamily="34" charset="0"/>
              <a:buChar char="•"/>
            </a:pPr>
            <a:r>
              <a:rPr lang="nl-BE" sz="2200" dirty="0">
                <a:solidFill>
                  <a:schemeClr val="bg2">
                    <a:lumMod val="50000"/>
                  </a:schemeClr>
                </a:solidFill>
              </a:rPr>
              <a:t>Toelichting aan diverse adviesraden: </a:t>
            </a:r>
          </a:p>
          <a:p>
            <a:pPr marL="1257300" lvl="2" indent="-342900" algn="l">
              <a:buFont typeface="Arial" panose="020B0604020202020204" pitchFamily="34" charset="0"/>
              <a:buChar char="•"/>
            </a:pPr>
            <a:r>
              <a:rPr lang="nl-BE" dirty="0">
                <a:solidFill>
                  <a:schemeClr val="bg2">
                    <a:lumMod val="50000"/>
                  </a:schemeClr>
                </a:solidFill>
              </a:rPr>
              <a:t>13/11/2025 	Seniorenraad</a:t>
            </a:r>
          </a:p>
          <a:p>
            <a:pPr marL="1257300" lvl="2" indent="-342900" algn="l">
              <a:buFont typeface="Arial" panose="020B0604020202020204" pitchFamily="34" charset="0"/>
              <a:buChar char="•"/>
            </a:pPr>
            <a:r>
              <a:rPr lang="nl-BE" dirty="0">
                <a:solidFill>
                  <a:schemeClr val="bg2">
                    <a:lumMod val="50000"/>
                  </a:schemeClr>
                </a:solidFill>
              </a:rPr>
              <a:t>17/11/2025 	Cultuurraad</a:t>
            </a:r>
          </a:p>
          <a:p>
            <a:pPr marL="1257300" lvl="2" indent="-342900" algn="l">
              <a:buFont typeface="Arial" panose="020B0604020202020204" pitchFamily="34" charset="0"/>
              <a:buChar char="•"/>
            </a:pPr>
            <a:r>
              <a:rPr lang="nl-BE" dirty="0">
                <a:solidFill>
                  <a:schemeClr val="bg2">
                    <a:lumMod val="50000"/>
                  </a:schemeClr>
                </a:solidFill>
              </a:rPr>
              <a:t>17/11/2025 	Lokaal Overleg Kinderopvang</a:t>
            </a:r>
          </a:p>
          <a:p>
            <a:pPr marL="1257300" lvl="2" indent="-342900" algn="l">
              <a:buFont typeface="Arial" panose="020B0604020202020204" pitchFamily="34" charset="0"/>
              <a:buChar char="•"/>
            </a:pPr>
            <a:r>
              <a:rPr lang="nl-BE" dirty="0">
                <a:solidFill>
                  <a:schemeClr val="bg2">
                    <a:lumMod val="50000"/>
                  </a:schemeClr>
                </a:solidFill>
              </a:rPr>
              <a:t>18/11/2025 	Sportraad </a:t>
            </a:r>
          </a:p>
          <a:p>
            <a:pPr marL="1257300" lvl="2" indent="-342900" algn="l">
              <a:buFont typeface="Arial" panose="020B0604020202020204" pitchFamily="34" charset="0"/>
              <a:buChar char="•"/>
            </a:pPr>
            <a:r>
              <a:rPr lang="nl-BE" dirty="0">
                <a:solidFill>
                  <a:schemeClr val="bg2">
                    <a:lumMod val="50000"/>
                  </a:schemeClr>
                </a:solidFill>
              </a:rPr>
              <a:t>18/11/2025 	Landbouwadviesraad</a:t>
            </a:r>
          </a:p>
          <a:p>
            <a:pPr marL="1257300" lvl="2" indent="-342900" algn="l">
              <a:buFont typeface="Arial" panose="020B0604020202020204" pitchFamily="34" charset="0"/>
              <a:buChar char="•"/>
            </a:pPr>
            <a:r>
              <a:rPr lang="nl-BE" dirty="0">
                <a:solidFill>
                  <a:schemeClr val="bg2">
                    <a:lumMod val="50000"/>
                  </a:schemeClr>
                </a:solidFill>
              </a:rPr>
              <a:t>19/11/2025 	Adviesraad Milieu, Klimaat en Energie</a:t>
            </a:r>
          </a:p>
          <a:p>
            <a:pPr marL="1257300" lvl="2" indent="-342900" algn="l">
              <a:buFont typeface="Arial" panose="020B0604020202020204" pitchFamily="34" charset="0"/>
              <a:buChar char="•"/>
            </a:pPr>
            <a:r>
              <a:rPr lang="nl-BE" dirty="0">
                <a:solidFill>
                  <a:schemeClr val="bg2">
                    <a:lumMod val="50000"/>
                  </a:schemeClr>
                </a:solidFill>
              </a:rPr>
              <a:t>19/11/2025 	Jeugdraad</a:t>
            </a:r>
          </a:p>
          <a:p>
            <a:pPr marL="1257300" lvl="2" indent="-342900" algn="l">
              <a:buFont typeface="Arial" panose="020B0604020202020204" pitchFamily="34" charset="0"/>
              <a:buChar char="•"/>
            </a:pPr>
            <a:endParaRPr lang="nl-BE" sz="2000" dirty="0">
              <a:solidFill>
                <a:schemeClr val="bg2">
                  <a:lumMod val="50000"/>
                </a:schemeClr>
              </a:solidFill>
            </a:endParaRPr>
          </a:p>
          <a:p>
            <a:pPr marL="800100" lvl="1" indent="-342900" algn="l">
              <a:buFont typeface="Arial" panose="020B0604020202020204" pitchFamily="34" charset="0"/>
              <a:buChar char="•"/>
            </a:pPr>
            <a:r>
              <a:rPr lang="nl-BE" sz="2200">
                <a:solidFill>
                  <a:schemeClr val="bg2">
                    <a:lumMod val="50000"/>
                  </a:schemeClr>
                </a:solidFill>
              </a:rPr>
              <a:t>11/12/2025 Toelichting </a:t>
            </a:r>
            <a:r>
              <a:rPr lang="nl-BE" sz="2200" dirty="0">
                <a:solidFill>
                  <a:schemeClr val="bg2">
                    <a:lumMod val="50000"/>
                  </a:schemeClr>
                </a:solidFill>
              </a:rPr>
              <a:t>aan Gezamenlijke gemeenteraadscommissie</a:t>
            </a:r>
          </a:p>
          <a:p>
            <a:pPr marL="800100" lvl="1" indent="-342900" algn="l">
              <a:buFont typeface="Arial" panose="020B0604020202020204" pitchFamily="34" charset="0"/>
              <a:buChar char="•"/>
            </a:pPr>
            <a:r>
              <a:rPr lang="nl-BE" sz="2200" dirty="0">
                <a:solidFill>
                  <a:schemeClr val="bg2">
                    <a:lumMod val="50000"/>
                  </a:schemeClr>
                </a:solidFill>
              </a:rPr>
              <a:t>15/12/2025 Inhoudelijke toelichting MJP aan gemeenteraad</a:t>
            </a:r>
          </a:p>
          <a:p>
            <a:pPr marL="800100" lvl="1" indent="-342900" algn="l">
              <a:buFont typeface="Arial" panose="020B0604020202020204" pitchFamily="34" charset="0"/>
              <a:buChar char="•"/>
            </a:pPr>
            <a:r>
              <a:rPr lang="nl-BE" sz="2200" dirty="0">
                <a:solidFill>
                  <a:schemeClr val="bg2">
                    <a:lumMod val="50000"/>
                  </a:schemeClr>
                </a:solidFill>
              </a:rPr>
              <a:t>16/12/2025 Debat en goedkeuring MJP door gemeenteraad</a:t>
            </a:r>
          </a:p>
          <a:p>
            <a:pPr lvl="2" algn="l"/>
            <a:endParaRPr lang="nl-BE" sz="2000" dirty="0">
              <a:solidFill>
                <a:schemeClr val="bg2">
                  <a:lumMod val="50000"/>
                </a:schemeClr>
              </a:solidFill>
            </a:endParaRPr>
          </a:p>
          <a:p>
            <a:pPr marL="800100" lvl="1" indent="-342900" algn="l">
              <a:buFont typeface="Arial" panose="020B0604020202020204" pitchFamily="34" charset="0"/>
              <a:buChar char="•"/>
            </a:pPr>
            <a:endParaRPr lang="nl-BE" sz="2200" dirty="0">
              <a:solidFill>
                <a:schemeClr val="bg2">
                  <a:lumMod val="50000"/>
                </a:schemeClr>
              </a:solidFill>
            </a:endParaRPr>
          </a:p>
          <a:p>
            <a:pPr marL="1257300" lvl="2" indent="-342900" algn="l">
              <a:buFont typeface="Arial" panose="020B0604020202020204" pitchFamily="34" charset="0"/>
              <a:buChar char="•"/>
            </a:pPr>
            <a:endParaRPr lang="nl-BE" sz="20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338DD0EA-6B7B-E030-2B38-559EB7AAB127}"/>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A759EF7F-054B-9D0B-C30A-87667777165C}"/>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A4CDEDA0-DF4A-C458-7F1B-8A3843EE3EB2}"/>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07472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D6301D0-2593-7774-4919-D95F624EB0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EC29A6-C7D6-2F58-964C-F0BD9CE7C0AF}"/>
              </a:ext>
            </a:extLst>
          </p:cNvPr>
          <p:cNvSpPr>
            <a:spLocks noGrp="1"/>
          </p:cNvSpPr>
          <p:nvPr>
            <p:ph type="ctrTitle"/>
          </p:nvPr>
        </p:nvSpPr>
        <p:spPr>
          <a:xfrm>
            <a:off x="1010651" y="3961816"/>
            <a:ext cx="10205989" cy="1777248"/>
          </a:xfrm>
        </p:spPr>
        <p:txBody>
          <a:bodyPr>
            <a:normAutofit fontScale="90000"/>
          </a:bodyPr>
          <a:lstStyle/>
          <a:p>
            <a:pPr algn="l"/>
            <a:br>
              <a:rPr lang="nl-BE" b="1" dirty="0">
                <a:solidFill>
                  <a:schemeClr val="bg1"/>
                </a:solidFill>
                <a:latin typeface="Scala Sans Offc" panose="020B0504030101020102" pitchFamily="34" charset="77"/>
              </a:rPr>
            </a:br>
            <a:br>
              <a:rPr lang="nl-BE" b="1" dirty="0">
                <a:solidFill>
                  <a:schemeClr val="bg1"/>
                </a:solidFill>
                <a:latin typeface="Scala Sans Offc" panose="020B0504030101020102" pitchFamily="34" charset="77"/>
              </a:rPr>
            </a:br>
            <a:r>
              <a:rPr lang="nl-BE" b="1" dirty="0">
                <a:solidFill>
                  <a:schemeClr val="bg1"/>
                </a:solidFill>
                <a:latin typeface="Scala Sans Offc" panose="020B0504030101020102" pitchFamily="34" charset="77"/>
              </a:rPr>
              <a:t> </a:t>
            </a:r>
            <a:br>
              <a:rPr lang="nl-BE" b="1" dirty="0">
                <a:solidFill>
                  <a:schemeClr val="bg1"/>
                </a:solidFill>
                <a:latin typeface="Scala Sans Offc" panose="020B0504030101020102" pitchFamily="34" charset="77"/>
              </a:rPr>
            </a:br>
            <a:r>
              <a:rPr lang="nl-BE" b="1" dirty="0">
                <a:solidFill>
                  <a:schemeClr val="bg1"/>
                </a:solidFill>
                <a:latin typeface="Scala Sans Offc" panose="020B0504030101020102" pitchFamily="34" charset="77"/>
              </a:rPr>
              <a:t>Van doelstellingen naar  actieplannen naar acties</a:t>
            </a:r>
          </a:p>
        </p:txBody>
      </p:sp>
      <p:cxnSp>
        <p:nvCxnSpPr>
          <p:cNvPr id="11" name="Rechte verbindingslijn 10">
            <a:extLst>
              <a:ext uri="{FF2B5EF4-FFF2-40B4-BE49-F238E27FC236}">
                <a16:creationId xmlns:a16="http://schemas.microsoft.com/office/drawing/2014/main" id="{90089AFA-DA8F-23B4-877B-AFEA91CE6BF4}"/>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F0788A33-9F1C-8B43-3BE2-5214680B08A8}"/>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3537E571-1D0A-237F-9634-915924FF9995}"/>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391020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F34A6-5F79-BBE5-5259-CCFB1410760B}"/>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D18E5B57-B4F0-075D-C75B-0F85AEB3692F}"/>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0CC889EC-6901-F997-F32C-4C99F33DD5D0}"/>
              </a:ext>
            </a:extLst>
          </p:cNvPr>
          <p:cNvSpPr>
            <a:spLocks noGrp="1"/>
          </p:cNvSpPr>
          <p:nvPr>
            <p:ph type="subTitle" idx="1"/>
          </p:nvPr>
        </p:nvSpPr>
        <p:spPr>
          <a:xfrm>
            <a:off x="661737" y="1342644"/>
            <a:ext cx="10980764" cy="4722318"/>
          </a:xfrm>
        </p:spPr>
        <p:txBody>
          <a:bodyPr wrap="square">
            <a:spAutoFit/>
          </a:bodyPr>
          <a:lstStyle/>
          <a:p>
            <a:pPr algn="l"/>
            <a:r>
              <a:rPr lang="nl-NL" dirty="0">
                <a:solidFill>
                  <a:schemeClr val="bg2">
                    <a:lumMod val="50000"/>
                  </a:schemeClr>
                </a:solidFill>
                <a:latin typeface="Scala Sans Offc" panose="020B0504030101020102" pitchFamily="34" charset="0"/>
              </a:rPr>
              <a:t>BD1 - Essen versterkt het </a:t>
            </a:r>
            <a:r>
              <a:rPr lang="nl-NL" b="1" dirty="0">
                <a:solidFill>
                  <a:schemeClr val="bg2">
                    <a:lumMod val="50000"/>
                  </a:schemeClr>
                </a:solidFill>
                <a:latin typeface="Scala Sans Offc" panose="020B0504030101020102" pitchFamily="34" charset="0"/>
              </a:rPr>
              <a:t>bruisende en toegankelijke vrijetijdsleven </a:t>
            </a:r>
            <a:r>
              <a:rPr lang="nl-NL" dirty="0">
                <a:solidFill>
                  <a:schemeClr val="bg2">
                    <a:lumMod val="50000"/>
                  </a:schemeClr>
                </a:solidFill>
                <a:latin typeface="Scala Sans Offc" panose="020B0504030101020102" pitchFamily="34" charset="0"/>
              </a:rPr>
              <a:t>dat </a:t>
            </a:r>
            <a:r>
              <a:rPr lang="nl-NL" b="1" dirty="0">
                <a:solidFill>
                  <a:schemeClr val="bg2">
                    <a:lumMod val="50000"/>
                  </a:schemeClr>
                </a:solidFill>
                <a:latin typeface="Scala Sans Offc" panose="020B0504030101020102" pitchFamily="34" charset="0"/>
              </a:rPr>
              <a:t>gemeenschapsvormend</a:t>
            </a:r>
            <a:r>
              <a:rPr lang="nl-NL" dirty="0">
                <a:solidFill>
                  <a:schemeClr val="bg2">
                    <a:lumMod val="50000"/>
                  </a:schemeClr>
                </a:solidFill>
                <a:latin typeface="Scala Sans Offc" panose="020B0504030101020102" pitchFamily="34" charset="0"/>
              </a:rPr>
              <a:t> werkt.</a:t>
            </a:r>
          </a:p>
          <a:p>
            <a:pPr algn="l"/>
            <a:r>
              <a:rPr lang="nl-NL" dirty="0">
                <a:solidFill>
                  <a:schemeClr val="bg2">
                    <a:lumMod val="50000"/>
                  </a:schemeClr>
                </a:solidFill>
                <a:latin typeface="Scala Sans Offc" panose="020B0504030101020102" pitchFamily="34" charset="0"/>
              </a:rPr>
              <a:t>BD2 - Essen levert </a:t>
            </a:r>
            <a:r>
              <a:rPr lang="nl-NL" b="1" dirty="0">
                <a:solidFill>
                  <a:schemeClr val="bg2">
                    <a:lumMod val="50000"/>
                  </a:schemeClr>
                </a:solidFill>
                <a:latin typeface="Scala Sans Offc" panose="020B0504030101020102" pitchFamily="34" charset="0"/>
              </a:rPr>
              <a:t>performante en nabije dienstverlening </a:t>
            </a:r>
            <a:r>
              <a:rPr lang="nl-NL" dirty="0">
                <a:solidFill>
                  <a:schemeClr val="bg2">
                    <a:lumMod val="50000"/>
                  </a:schemeClr>
                </a:solidFill>
                <a:latin typeface="Scala Sans Offc" panose="020B0504030101020102" pitchFamily="34" charset="0"/>
              </a:rPr>
              <a:t>en voert samen met partners en inwoners een kwalitatief en gedragen beleid.</a:t>
            </a:r>
          </a:p>
          <a:p>
            <a:pPr algn="l"/>
            <a:r>
              <a:rPr lang="nl-NL" dirty="0">
                <a:solidFill>
                  <a:schemeClr val="bg2">
                    <a:lumMod val="50000"/>
                  </a:schemeClr>
                </a:solidFill>
                <a:latin typeface="Scala Sans Offc" panose="020B0504030101020102" pitchFamily="34" charset="0"/>
              </a:rPr>
              <a:t>BD3 - Essen draagt </a:t>
            </a:r>
            <a:r>
              <a:rPr lang="nl-NL" b="1" dirty="0">
                <a:solidFill>
                  <a:schemeClr val="bg2">
                    <a:lumMod val="50000"/>
                  </a:schemeClr>
                </a:solidFill>
                <a:latin typeface="Scala Sans Offc" panose="020B0504030101020102" pitchFamily="34" charset="0"/>
              </a:rPr>
              <a:t>zorg</a:t>
            </a:r>
            <a:r>
              <a:rPr lang="nl-NL" dirty="0">
                <a:solidFill>
                  <a:schemeClr val="bg2">
                    <a:lumMod val="50000"/>
                  </a:schemeClr>
                </a:solidFill>
                <a:latin typeface="Scala Sans Offc" panose="020B0504030101020102" pitchFamily="34" charset="0"/>
              </a:rPr>
              <a:t> voor haar inwoners en investeert in nabije opvang, flankerend onderwijsbeleid en (ouderen)zorg.</a:t>
            </a:r>
          </a:p>
          <a:p>
            <a:pPr algn="l"/>
            <a:r>
              <a:rPr lang="nl-NL" dirty="0">
                <a:solidFill>
                  <a:schemeClr val="bg2">
                    <a:lumMod val="50000"/>
                  </a:schemeClr>
                </a:solidFill>
                <a:latin typeface="Scala Sans Offc" panose="020B0504030101020102" pitchFamily="34" charset="0"/>
              </a:rPr>
              <a:t>BD4 - We maken van Essen een </a:t>
            </a:r>
            <a:r>
              <a:rPr lang="nl-NL" b="1" dirty="0">
                <a:solidFill>
                  <a:schemeClr val="bg2">
                    <a:lumMod val="50000"/>
                  </a:schemeClr>
                </a:solidFill>
                <a:latin typeface="Scala Sans Offc" panose="020B0504030101020102" pitchFamily="34" charset="0"/>
              </a:rPr>
              <a:t>groene en levendige gemeente </a:t>
            </a:r>
            <a:r>
              <a:rPr lang="nl-NL" dirty="0">
                <a:solidFill>
                  <a:schemeClr val="bg2">
                    <a:lumMod val="50000"/>
                  </a:schemeClr>
                </a:solidFill>
                <a:latin typeface="Scala Sans Offc" panose="020B0504030101020102" pitchFamily="34" charset="0"/>
              </a:rPr>
              <a:t>waar het aangenaam wonen is.</a:t>
            </a:r>
          </a:p>
          <a:p>
            <a:pPr algn="l"/>
            <a:r>
              <a:rPr lang="nl-NL" dirty="0">
                <a:solidFill>
                  <a:schemeClr val="bg2">
                    <a:lumMod val="50000"/>
                  </a:schemeClr>
                </a:solidFill>
                <a:latin typeface="Scala Sans Offc" panose="020B0504030101020102" pitchFamily="34" charset="0"/>
              </a:rPr>
              <a:t>BD5 - Essen stimuleert </a:t>
            </a:r>
            <a:r>
              <a:rPr lang="nl-NL" b="1" dirty="0">
                <a:solidFill>
                  <a:schemeClr val="bg2">
                    <a:lumMod val="50000"/>
                  </a:schemeClr>
                </a:solidFill>
                <a:latin typeface="Scala Sans Offc" panose="020B0504030101020102" pitchFamily="34" charset="0"/>
              </a:rPr>
              <a:t>werken, ondernemen en winkelen in eigen buurt </a:t>
            </a:r>
            <a:r>
              <a:rPr lang="nl-NL" dirty="0">
                <a:solidFill>
                  <a:schemeClr val="bg2">
                    <a:lumMod val="50000"/>
                  </a:schemeClr>
                </a:solidFill>
                <a:latin typeface="Scala Sans Offc" panose="020B0504030101020102" pitchFamily="34" charset="0"/>
              </a:rPr>
              <a:t>en zet in op haar </a:t>
            </a:r>
            <a:r>
              <a:rPr lang="nl-NL" b="1" dirty="0">
                <a:solidFill>
                  <a:schemeClr val="bg2">
                    <a:lumMod val="50000"/>
                  </a:schemeClr>
                </a:solidFill>
                <a:latin typeface="Scala Sans Offc" panose="020B0504030101020102" pitchFamily="34" charset="0"/>
              </a:rPr>
              <a:t>toeristische troeven</a:t>
            </a:r>
            <a:r>
              <a:rPr lang="nl-NL" dirty="0">
                <a:solidFill>
                  <a:schemeClr val="bg2">
                    <a:lumMod val="50000"/>
                  </a:schemeClr>
                </a:solidFill>
                <a:latin typeface="Scala Sans Offc" panose="020B0504030101020102" pitchFamily="34" charset="0"/>
              </a:rPr>
              <a:t>.</a:t>
            </a:r>
          </a:p>
          <a:p>
            <a:pPr algn="l"/>
            <a:r>
              <a:rPr lang="nl-NL" dirty="0">
                <a:solidFill>
                  <a:schemeClr val="bg2">
                    <a:lumMod val="50000"/>
                  </a:schemeClr>
                </a:solidFill>
                <a:latin typeface="Scala Sans Offc" panose="020B0504030101020102" pitchFamily="34" charset="0"/>
              </a:rPr>
              <a:t>BD6 - Essen investeert om </a:t>
            </a:r>
            <a:r>
              <a:rPr lang="nl-NL" b="1" dirty="0">
                <a:solidFill>
                  <a:schemeClr val="bg2">
                    <a:lumMod val="50000"/>
                  </a:schemeClr>
                </a:solidFill>
                <a:latin typeface="Scala Sans Offc" panose="020B0504030101020102" pitchFamily="34" charset="0"/>
              </a:rPr>
              <a:t>klimaatneutraal</a:t>
            </a:r>
            <a:r>
              <a:rPr lang="nl-NL" dirty="0">
                <a:solidFill>
                  <a:schemeClr val="bg2">
                    <a:lumMod val="50000"/>
                  </a:schemeClr>
                </a:solidFill>
                <a:latin typeface="Scala Sans Offc" panose="020B0504030101020102" pitchFamily="34" charset="0"/>
              </a:rPr>
              <a:t> te zijn </a:t>
            </a:r>
            <a:r>
              <a:rPr lang="nl-NL" b="1" dirty="0">
                <a:solidFill>
                  <a:schemeClr val="bg2">
                    <a:lumMod val="50000"/>
                  </a:schemeClr>
                </a:solidFill>
                <a:latin typeface="Scala Sans Offc" panose="020B0504030101020102" pitchFamily="34" charset="0"/>
              </a:rPr>
              <a:t>tegen 2045 </a:t>
            </a:r>
            <a:r>
              <a:rPr lang="nl-NL" dirty="0">
                <a:solidFill>
                  <a:schemeClr val="bg2">
                    <a:lumMod val="50000"/>
                  </a:schemeClr>
                </a:solidFill>
                <a:latin typeface="Scala Sans Offc" panose="020B0504030101020102" pitchFamily="34" charset="0"/>
              </a:rPr>
              <a:t>en motiveert haar inwoners hetzelfde na te streven.</a:t>
            </a:r>
            <a:endParaRPr lang="nl-BE"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43152179-E6F5-60E6-28F9-A6D93C6E7217}"/>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BE"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6 beleidsdoelstellingen</a:t>
            </a:r>
          </a:p>
        </p:txBody>
      </p:sp>
      <p:cxnSp>
        <p:nvCxnSpPr>
          <p:cNvPr id="5" name="Rechte verbindingslijn 4">
            <a:extLst>
              <a:ext uri="{FF2B5EF4-FFF2-40B4-BE49-F238E27FC236}">
                <a16:creationId xmlns:a16="http://schemas.microsoft.com/office/drawing/2014/main" id="{D313B2FE-EF8A-00D2-DDE4-A3DB8AEDED7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Afbeelding 5">
            <a:extLst>
              <a:ext uri="{FF2B5EF4-FFF2-40B4-BE49-F238E27FC236}">
                <a16:creationId xmlns:a16="http://schemas.microsoft.com/office/drawing/2014/main" id="{AECD5D78-D190-3780-A8A3-ECC913C0745C}"/>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920653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Tijdelijke aanduiding voor inhoud 16">
            <a:extLst>
              <a:ext uri="{FF2B5EF4-FFF2-40B4-BE49-F238E27FC236}">
                <a16:creationId xmlns:a16="http://schemas.microsoft.com/office/drawing/2014/main" id="{275F2A12-1059-D106-D771-DF4B2C80C0E4}"/>
              </a:ext>
            </a:extLst>
          </p:cNvPr>
          <p:cNvPicPr>
            <a:picLocks noGrp="1" noChangeAspect="1"/>
          </p:cNvPicPr>
          <p:nvPr>
            <p:ph idx="1"/>
          </p:nvPr>
        </p:nvPicPr>
        <p:blipFill>
          <a:blip r:embed="rId2"/>
          <a:srcRect b="900"/>
          <a:stretch>
            <a:fillRect/>
          </a:stretch>
        </p:blipFill>
        <p:spPr>
          <a:xfrm>
            <a:off x="20" y="1282"/>
            <a:ext cx="12191980" cy="6856718"/>
          </a:xfrm>
          <a:prstGeom prst="rect">
            <a:avLst/>
          </a:prstGeom>
        </p:spPr>
      </p:pic>
    </p:spTree>
    <p:extLst>
      <p:ext uri="{BB962C8B-B14F-4D97-AF65-F5344CB8AC3E}">
        <p14:creationId xmlns:p14="http://schemas.microsoft.com/office/powerpoint/2010/main" val="392079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570B7-995E-C133-B79C-ADAAD8817D5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59151C3F-E6D2-A8F3-FBCE-B42A13932EB6}"/>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7EB58C24-D7E3-48D0-44BB-F4C75263C50B}"/>
              </a:ext>
            </a:extLst>
          </p:cNvPr>
          <p:cNvSpPr>
            <a:spLocks noGrp="1"/>
          </p:cNvSpPr>
          <p:nvPr>
            <p:ph type="subTitle" idx="1"/>
          </p:nvPr>
        </p:nvSpPr>
        <p:spPr>
          <a:xfrm>
            <a:off x="661737" y="1342644"/>
            <a:ext cx="10707303" cy="4518160"/>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optimaliseert haar </a:t>
            </a:r>
            <a:r>
              <a:rPr lang="nl-BE" b="1" dirty="0">
                <a:solidFill>
                  <a:schemeClr val="bg2">
                    <a:lumMod val="50000"/>
                  </a:schemeClr>
                </a:solidFill>
                <a:latin typeface="Scala Sans Offc" panose="020B0504030101020102" pitchFamily="34" charset="0"/>
              </a:rPr>
              <a:t>subsidiereglementen</a:t>
            </a:r>
            <a:r>
              <a:rPr lang="nl-BE" dirty="0">
                <a:solidFill>
                  <a:schemeClr val="bg2">
                    <a:lumMod val="50000"/>
                  </a:schemeClr>
                </a:solidFill>
                <a:latin typeface="Scala Sans Offc" panose="020B0504030101020102" pitchFamily="34" charset="0"/>
              </a:rPr>
              <a:t> voor verenigingen en buurtinitiatieven. </a:t>
            </a:r>
          </a:p>
          <a:p>
            <a:pPr marL="457200" indent="-457200" algn="l">
              <a:buFontTx/>
              <a:buChar char="-"/>
            </a:pPr>
            <a:r>
              <a:rPr lang="nl-BE" dirty="0">
                <a:solidFill>
                  <a:schemeClr val="bg2">
                    <a:lumMod val="50000"/>
                  </a:schemeClr>
                </a:solidFill>
                <a:latin typeface="Scala Sans Offc" panose="020B0504030101020102" pitchFamily="34" charset="0"/>
              </a:rPr>
              <a:t>Essen voert tegen 31/12/2026 een </a:t>
            </a:r>
            <a:r>
              <a:rPr lang="nl-BE" b="1" dirty="0">
                <a:solidFill>
                  <a:schemeClr val="bg2">
                    <a:lumMod val="50000"/>
                  </a:schemeClr>
                </a:solidFill>
                <a:latin typeface="Scala Sans Offc" panose="020B0504030101020102" pitchFamily="34" charset="0"/>
              </a:rPr>
              <a:t>haalbaarheidsstudie</a:t>
            </a:r>
            <a:r>
              <a:rPr lang="nl-BE" dirty="0">
                <a:solidFill>
                  <a:schemeClr val="bg2">
                    <a:lumMod val="50000"/>
                  </a:schemeClr>
                </a:solidFill>
                <a:latin typeface="Scala Sans Offc" panose="020B0504030101020102" pitchFamily="34" charset="0"/>
              </a:rPr>
              <a:t> uit naar de bouw van een</a:t>
            </a:r>
            <a:r>
              <a:rPr lang="nl-BE" b="1" dirty="0">
                <a:solidFill>
                  <a:schemeClr val="bg2">
                    <a:lumMod val="50000"/>
                  </a:schemeClr>
                </a:solidFill>
                <a:latin typeface="Scala Sans Offc" panose="020B0504030101020102" pitchFamily="34" charset="0"/>
              </a:rPr>
              <a:t> zwembad</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zorgt voor de </a:t>
            </a:r>
            <a:r>
              <a:rPr lang="nl-BE" b="1" dirty="0">
                <a:solidFill>
                  <a:schemeClr val="bg2">
                    <a:lumMod val="50000"/>
                  </a:schemeClr>
                </a:solidFill>
                <a:latin typeface="Scala Sans Offc" panose="020B0504030101020102" pitchFamily="34" charset="0"/>
              </a:rPr>
              <a:t>opstart en de werking </a:t>
            </a:r>
            <a:r>
              <a:rPr lang="nl-BE" dirty="0">
                <a:solidFill>
                  <a:schemeClr val="bg2">
                    <a:lumMod val="50000"/>
                  </a:schemeClr>
                </a:solidFill>
                <a:latin typeface="Scala Sans Offc" panose="020B0504030101020102" pitchFamily="34" charset="0"/>
              </a:rPr>
              <a:t>van het nieuwe </a:t>
            </a:r>
            <a:r>
              <a:rPr lang="nl-BE" b="1" dirty="0">
                <a:solidFill>
                  <a:schemeClr val="bg2">
                    <a:lumMod val="50000"/>
                  </a:schemeClr>
                </a:solidFill>
                <a:latin typeface="Scala Sans Offc" panose="020B0504030101020102" pitchFamily="34" charset="0"/>
              </a:rPr>
              <a:t>vrijetijdscentrum</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versterkt de werking van de </a:t>
            </a:r>
            <a:r>
              <a:rPr lang="nl-BE" b="1" dirty="0">
                <a:solidFill>
                  <a:schemeClr val="bg2">
                    <a:lumMod val="50000"/>
                  </a:schemeClr>
                </a:solidFill>
                <a:latin typeface="Scala Sans Offc" panose="020B0504030101020102" pitchFamily="34" charset="0"/>
              </a:rPr>
              <a:t>vzw Kobie </a:t>
            </a:r>
            <a:r>
              <a:rPr lang="nl-BE" dirty="0">
                <a:solidFill>
                  <a:schemeClr val="bg2">
                    <a:lumMod val="50000"/>
                  </a:schemeClr>
                </a:solidFill>
                <a:latin typeface="Scala Sans Offc" panose="020B0504030101020102" pitchFamily="34" charset="0"/>
              </a:rPr>
              <a:t>en maakt het </a:t>
            </a:r>
            <a:r>
              <a:rPr lang="nl-BE" b="1" dirty="0">
                <a:solidFill>
                  <a:schemeClr val="bg2">
                    <a:lumMod val="50000"/>
                  </a:schemeClr>
                </a:solidFill>
                <a:latin typeface="Scala Sans Offc" panose="020B0504030101020102" pitchFamily="34" charset="0"/>
              </a:rPr>
              <a:t>aanbod aantrekkelijk </a:t>
            </a:r>
            <a:r>
              <a:rPr lang="nl-BE" dirty="0">
                <a:solidFill>
                  <a:schemeClr val="bg2">
                    <a:lumMod val="50000"/>
                  </a:schemeClr>
                </a:solidFill>
                <a:latin typeface="Scala Sans Offc" panose="020B0504030101020102" pitchFamily="34" charset="0"/>
              </a:rPr>
              <a:t>voor alle leeftijden. </a:t>
            </a:r>
          </a:p>
          <a:p>
            <a:pPr marL="457200" indent="-457200" algn="l">
              <a:buFontTx/>
              <a:buChar char="-"/>
            </a:pPr>
            <a:r>
              <a:rPr lang="nl-BE" dirty="0">
                <a:solidFill>
                  <a:schemeClr val="bg2">
                    <a:lumMod val="50000"/>
                  </a:schemeClr>
                </a:solidFill>
                <a:latin typeface="Scala Sans Offc" panose="020B0504030101020102" pitchFamily="34" charset="0"/>
              </a:rPr>
              <a:t>Essen investeert in het onderhoud en de vernieuwing van </a:t>
            </a:r>
            <a:r>
              <a:rPr lang="nl-BE" b="1" dirty="0">
                <a:solidFill>
                  <a:schemeClr val="bg2">
                    <a:lumMod val="50000"/>
                  </a:schemeClr>
                </a:solidFill>
                <a:latin typeface="Scala Sans Offc" panose="020B0504030101020102" pitchFamily="34" charset="0"/>
              </a:rPr>
              <a:t>speelpleintjes</a:t>
            </a:r>
            <a:r>
              <a:rPr lang="nl-BE" dirty="0">
                <a:solidFill>
                  <a:schemeClr val="bg2">
                    <a:lumMod val="50000"/>
                  </a:schemeClr>
                </a:solidFill>
                <a:latin typeface="Scala Sans Offc" panose="020B0504030101020102" pitchFamily="34" charset="0"/>
              </a:rPr>
              <a:t> in participatie met omwonenden. </a:t>
            </a:r>
          </a:p>
          <a:p>
            <a:pPr marL="457200" indent="-457200" algn="l">
              <a:buFontTx/>
              <a:buChar char="-"/>
            </a:pPr>
            <a:r>
              <a:rPr lang="nl-BE" dirty="0">
                <a:solidFill>
                  <a:schemeClr val="bg2">
                    <a:lumMod val="50000"/>
                  </a:schemeClr>
                </a:solidFill>
                <a:latin typeface="Scala Sans Offc" panose="020B0504030101020102" pitchFamily="34" charset="0"/>
              </a:rPr>
              <a:t>Essen werkt aan een </a:t>
            </a:r>
            <a:r>
              <a:rPr lang="nl-BE" dirty="0" err="1">
                <a:solidFill>
                  <a:schemeClr val="bg2">
                    <a:lumMod val="50000"/>
                  </a:schemeClr>
                </a:solidFill>
                <a:latin typeface="Scala Sans Offc" panose="020B0504030101020102" pitchFamily="34" charset="0"/>
              </a:rPr>
              <a:t>domeinoverschrijdend</a:t>
            </a:r>
            <a:r>
              <a:rPr lang="nl-BE" dirty="0">
                <a:solidFill>
                  <a:schemeClr val="bg2">
                    <a:lumMod val="50000"/>
                  </a:schemeClr>
                </a:solidFill>
                <a:latin typeface="Scala Sans Offc" panose="020B0504030101020102" pitchFamily="34" charset="0"/>
              </a:rPr>
              <a:t> plan voor de </a:t>
            </a:r>
            <a:r>
              <a:rPr lang="nl-BE" b="1" dirty="0">
                <a:solidFill>
                  <a:schemeClr val="bg2">
                    <a:lumMod val="50000"/>
                  </a:schemeClr>
                </a:solidFill>
                <a:latin typeface="Scala Sans Offc" panose="020B0504030101020102" pitchFamily="34" charset="0"/>
              </a:rPr>
              <a:t>Stationsomgeving</a:t>
            </a:r>
            <a:r>
              <a:rPr lang="nl-BE" dirty="0">
                <a:solidFill>
                  <a:schemeClr val="bg2">
                    <a:lumMod val="50000"/>
                  </a:schemeClr>
                </a:solidFill>
                <a:latin typeface="Scala Sans Offc" panose="020B0504030101020102" pitchFamily="34" charset="0"/>
              </a:rPr>
              <a:t>. </a:t>
            </a:r>
          </a:p>
        </p:txBody>
      </p:sp>
      <p:sp>
        <p:nvSpPr>
          <p:cNvPr id="4" name="Titel 1">
            <a:extLst>
              <a:ext uri="{FF2B5EF4-FFF2-40B4-BE49-F238E27FC236}">
                <a16:creationId xmlns:a16="http://schemas.microsoft.com/office/drawing/2014/main" id="{070F639D-36C5-B7AC-E50D-10C186421776}"/>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BD1 Essen versterkt het bruisende en toegankelijke vrijetijdsleven dat gemeenschapsvormend werkt</a:t>
            </a:r>
          </a:p>
        </p:txBody>
      </p:sp>
      <p:cxnSp>
        <p:nvCxnSpPr>
          <p:cNvPr id="5" name="Rechte verbindingslijn 4">
            <a:extLst>
              <a:ext uri="{FF2B5EF4-FFF2-40B4-BE49-F238E27FC236}">
                <a16:creationId xmlns:a16="http://schemas.microsoft.com/office/drawing/2014/main" id="{D8172631-070A-4D6F-5F46-822ABCF12FF6}"/>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43358822-8B08-1DBF-B61C-F08555A763E7}"/>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723682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Tijdelijke aanduiding voor inhoud 4">
            <a:extLst>
              <a:ext uri="{FF2B5EF4-FFF2-40B4-BE49-F238E27FC236}">
                <a16:creationId xmlns:a16="http://schemas.microsoft.com/office/drawing/2014/main" id="{1A05863A-6005-7C00-7B5E-3BEB81973DA6}"/>
              </a:ext>
            </a:extLst>
          </p:cNvPr>
          <p:cNvPicPr>
            <a:picLocks noGrp="1" noChangeAspect="1"/>
          </p:cNvPicPr>
          <p:nvPr>
            <p:ph idx="1"/>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99103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86448-1131-511C-3AAA-411057B9AFC0}"/>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B1CB9154-6F4B-6C23-1FDA-20F08B019373}"/>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2540389F-5136-CEAD-DCAF-2EBDB42B30BE}"/>
              </a:ext>
            </a:extLst>
          </p:cNvPr>
          <p:cNvSpPr>
            <a:spLocks noGrp="1"/>
          </p:cNvSpPr>
          <p:nvPr>
            <p:ph type="subTitle" idx="1"/>
          </p:nvPr>
        </p:nvSpPr>
        <p:spPr>
          <a:xfrm>
            <a:off x="661737" y="1342644"/>
            <a:ext cx="10707303" cy="4389920"/>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verbetert haar (digitale) communicatieplan op basis van een </a:t>
            </a:r>
            <a:r>
              <a:rPr lang="nl-BE" b="1" dirty="0">
                <a:solidFill>
                  <a:schemeClr val="bg2">
                    <a:lumMod val="50000"/>
                  </a:schemeClr>
                </a:solidFill>
                <a:latin typeface="Scala Sans Offc" panose="020B0504030101020102" pitchFamily="34" charset="0"/>
              </a:rPr>
              <a:t>vernieuwde merkstrategie</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biedt vanuit de </a:t>
            </a:r>
            <a:r>
              <a:rPr lang="nl-BE" b="1" dirty="0">
                <a:solidFill>
                  <a:schemeClr val="bg2">
                    <a:lumMod val="50000"/>
                  </a:schemeClr>
                </a:solidFill>
                <a:latin typeface="Scala Sans Offc" panose="020B0504030101020102" pitchFamily="34" charset="0"/>
              </a:rPr>
              <a:t>bibliotheek</a:t>
            </a:r>
            <a:r>
              <a:rPr lang="nl-BE" dirty="0">
                <a:solidFill>
                  <a:schemeClr val="bg2">
                    <a:lumMod val="50000"/>
                  </a:schemeClr>
                </a:solidFill>
                <a:latin typeface="Scala Sans Offc" panose="020B0504030101020102" pitchFamily="34" charset="0"/>
              </a:rPr>
              <a:t> initiatieven aan voor iedereen om kennis en cultuur te ontsluiten en zet in het bijzonder in op </a:t>
            </a:r>
            <a:r>
              <a:rPr lang="nl-BE" b="1" dirty="0">
                <a:solidFill>
                  <a:schemeClr val="bg2">
                    <a:lumMod val="50000"/>
                  </a:schemeClr>
                </a:solidFill>
                <a:latin typeface="Scala Sans Offc" panose="020B0504030101020102" pitchFamily="34" charset="0"/>
              </a:rPr>
              <a:t>digitale vaardigheden</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maakte een </a:t>
            </a:r>
            <a:r>
              <a:rPr lang="nl-BE" b="1" dirty="0">
                <a:solidFill>
                  <a:schemeClr val="bg2">
                    <a:lumMod val="50000"/>
                  </a:schemeClr>
                </a:solidFill>
                <a:latin typeface="Scala Sans Offc" panose="020B0504030101020102" pitchFamily="34" charset="0"/>
              </a:rPr>
              <a:t>inhaalbeweging</a:t>
            </a:r>
            <a:r>
              <a:rPr lang="nl-BE" dirty="0">
                <a:solidFill>
                  <a:schemeClr val="bg2">
                    <a:lumMod val="50000"/>
                  </a:schemeClr>
                </a:solidFill>
                <a:latin typeface="Scala Sans Offc" panose="020B0504030101020102" pitchFamily="34" charset="0"/>
              </a:rPr>
              <a:t> voor een modern en veilig ICT- en informatiebeleid.</a:t>
            </a:r>
          </a:p>
          <a:p>
            <a:pPr marL="457200" indent="-457200" algn="l">
              <a:buFontTx/>
              <a:buChar char="-"/>
            </a:pPr>
            <a:r>
              <a:rPr lang="nl-BE" dirty="0">
                <a:solidFill>
                  <a:schemeClr val="bg2">
                    <a:lumMod val="50000"/>
                  </a:schemeClr>
                </a:solidFill>
                <a:latin typeface="Scala Sans Offc" panose="020B0504030101020102" pitchFamily="34" charset="0"/>
              </a:rPr>
              <a:t>Essen verzekert en bewaakt samen met de Politiezone en andere partners (preventief en repressief) over de </a:t>
            </a:r>
            <a:r>
              <a:rPr lang="nl-BE" b="1" dirty="0">
                <a:solidFill>
                  <a:schemeClr val="bg2">
                    <a:lumMod val="50000"/>
                  </a:schemeClr>
                </a:solidFill>
                <a:latin typeface="Scala Sans Offc" panose="020B0504030101020102" pitchFamily="34" charset="0"/>
              </a:rPr>
              <a:t>veiligheid</a:t>
            </a:r>
            <a:r>
              <a:rPr lang="nl-BE" dirty="0">
                <a:solidFill>
                  <a:schemeClr val="bg2">
                    <a:lumMod val="50000"/>
                  </a:schemeClr>
                </a:solidFill>
                <a:latin typeface="Scala Sans Offc" panose="020B0504030101020102" pitchFamily="34" charset="0"/>
              </a:rPr>
              <a:t> van haar grondgebied en zet in op sensibilisering. </a:t>
            </a:r>
          </a:p>
          <a:p>
            <a:pPr marL="457200" indent="-457200" algn="l">
              <a:buFontTx/>
              <a:buChar char="-"/>
            </a:pPr>
            <a:endParaRPr lang="nl-BE"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C1DF1900-4E9D-167E-38F5-CE6555467D31}"/>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BD2 Essen levert performante en nabije dienstverlening en voert samen met partners en inwoners een kwalitatief en gedragen beleid. </a:t>
            </a:r>
          </a:p>
        </p:txBody>
      </p:sp>
      <p:cxnSp>
        <p:nvCxnSpPr>
          <p:cNvPr id="5" name="Rechte verbindingslijn 4">
            <a:extLst>
              <a:ext uri="{FF2B5EF4-FFF2-40B4-BE49-F238E27FC236}">
                <a16:creationId xmlns:a16="http://schemas.microsoft.com/office/drawing/2014/main" id="{31590FAF-F6E0-3920-A744-EE1B51D61814}"/>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8CF6BBC7-0669-8A29-17A8-ABF6706A9F6D}"/>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51229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Tijdelijke aanduiding voor inhoud 4">
            <a:extLst>
              <a:ext uri="{FF2B5EF4-FFF2-40B4-BE49-F238E27FC236}">
                <a16:creationId xmlns:a16="http://schemas.microsoft.com/office/drawing/2014/main" id="{2958E5B8-84B9-6512-0F9A-25768E879F93}"/>
              </a:ext>
            </a:extLst>
          </p:cNvPr>
          <p:cNvPicPr>
            <a:picLocks noGrp="1" noChangeAspect="1"/>
          </p:cNvPicPr>
          <p:nvPr>
            <p:ph idx="1"/>
          </p:nvPr>
        </p:nvPicPr>
        <p:blipFill>
          <a:blip r:embed="rId2"/>
          <a:srcRect b="461"/>
          <a:stretch>
            <a:fillRect/>
          </a:stretch>
        </p:blipFill>
        <p:spPr>
          <a:xfrm>
            <a:off x="20" y="1282"/>
            <a:ext cx="12191980" cy="6856718"/>
          </a:xfrm>
          <a:prstGeom prst="rect">
            <a:avLst/>
          </a:prstGeom>
        </p:spPr>
      </p:pic>
    </p:spTree>
    <p:extLst>
      <p:ext uri="{BB962C8B-B14F-4D97-AF65-F5344CB8AC3E}">
        <p14:creationId xmlns:p14="http://schemas.microsoft.com/office/powerpoint/2010/main" val="2947912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8AFC-7CBE-BCCE-2F5F-F931E6D697CA}"/>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07DFB081-1048-5915-B942-5488DA89B29A}"/>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E19D9D71-25C9-72FA-D699-9B5C0FB64971}"/>
              </a:ext>
            </a:extLst>
          </p:cNvPr>
          <p:cNvSpPr>
            <a:spLocks noGrp="1"/>
          </p:cNvSpPr>
          <p:nvPr>
            <p:ph type="subTitle" idx="1"/>
          </p:nvPr>
        </p:nvSpPr>
        <p:spPr>
          <a:xfrm>
            <a:off x="661737" y="1342644"/>
            <a:ext cx="10707303" cy="3136243"/>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zet meer tijd en middelen in voor de meest hulpbehoevenden, o.a. door het </a:t>
            </a:r>
            <a:r>
              <a:rPr lang="nl-BE" b="1" dirty="0">
                <a:solidFill>
                  <a:schemeClr val="bg2">
                    <a:lumMod val="50000"/>
                  </a:schemeClr>
                </a:solidFill>
                <a:latin typeface="Scala Sans Offc" panose="020B0504030101020102" pitchFamily="34" charset="0"/>
              </a:rPr>
              <a:t>hervormen van de gemeentelijke zorgtoelage </a:t>
            </a:r>
            <a:r>
              <a:rPr lang="nl-BE" dirty="0">
                <a:solidFill>
                  <a:schemeClr val="bg2">
                    <a:lumMod val="50000"/>
                  </a:schemeClr>
                </a:solidFill>
                <a:latin typeface="Scala Sans Offc" panose="020B0504030101020102" pitchFamily="34" charset="0"/>
              </a:rPr>
              <a:t>en het uitrollen van een zorgmanagementsysteem. </a:t>
            </a:r>
          </a:p>
          <a:p>
            <a:pPr marL="457200" indent="-457200" algn="l">
              <a:buFontTx/>
              <a:buChar char="-"/>
            </a:pPr>
            <a:r>
              <a:rPr lang="nl-BE" dirty="0">
                <a:solidFill>
                  <a:schemeClr val="bg2">
                    <a:lumMod val="50000"/>
                  </a:schemeClr>
                </a:solidFill>
                <a:latin typeface="Scala Sans Offc" panose="020B0504030101020102" pitchFamily="34" charset="0"/>
              </a:rPr>
              <a:t>Essen verwezenlijkt tegen 31/12/2029 </a:t>
            </a:r>
            <a:r>
              <a:rPr lang="nl-BE" b="1" dirty="0">
                <a:solidFill>
                  <a:schemeClr val="bg2">
                    <a:lumMod val="50000"/>
                  </a:schemeClr>
                </a:solidFill>
                <a:latin typeface="Scala Sans Offc" panose="020B0504030101020102" pitchFamily="34" charset="0"/>
              </a:rPr>
              <a:t>minstens één antennepunt van het LDC of een dorpshuis</a:t>
            </a:r>
            <a:r>
              <a:rPr lang="nl-BE" dirty="0">
                <a:solidFill>
                  <a:schemeClr val="bg2">
                    <a:lumMod val="50000"/>
                  </a:schemeClr>
                </a:solidFill>
                <a:latin typeface="Scala Sans Offc" panose="020B0504030101020102" pitchFamily="34" charset="0"/>
              </a:rPr>
              <a:t> in een andere </a:t>
            </a:r>
            <a:r>
              <a:rPr lang="nl-BE" dirty="0" err="1">
                <a:solidFill>
                  <a:schemeClr val="bg2">
                    <a:lumMod val="50000"/>
                  </a:schemeClr>
                </a:solidFill>
                <a:latin typeface="Scala Sans Offc" panose="020B0504030101020102" pitchFamily="34" charset="0"/>
              </a:rPr>
              <a:t>Essense</a:t>
            </a:r>
            <a:r>
              <a:rPr lang="nl-BE" dirty="0">
                <a:solidFill>
                  <a:schemeClr val="bg2">
                    <a:lumMod val="50000"/>
                  </a:schemeClr>
                </a:solidFill>
                <a:latin typeface="Scala Sans Offc" panose="020B0504030101020102" pitchFamily="34" charset="0"/>
              </a:rPr>
              <a:t> wijk. </a:t>
            </a:r>
          </a:p>
          <a:p>
            <a:pPr marL="457200" indent="-457200" algn="l">
              <a:buFontTx/>
              <a:buChar char="-"/>
            </a:pPr>
            <a:r>
              <a:rPr lang="nl-BE" dirty="0">
                <a:solidFill>
                  <a:schemeClr val="bg2">
                    <a:lumMod val="50000"/>
                  </a:schemeClr>
                </a:solidFill>
                <a:latin typeface="Scala Sans Offc" panose="020B0504030101020102" pitchFamily="34" charset="0"/>
              </a:rPr>
              <a:t>Essen registreert verder een </a:t>
            </a:r>
            <a:r>
              <a:rPr lang="nl-BE" b="1" dirty="0">
                <a:solidFill>
                  <a:schemeClr val="bg2">
                    <a:lumMod val="50000"/>
                  </a:schemeClr>
                </a:solidFill>
                <a:latin typeface="Scala Sans Offc" panose="020B0504030101020102" pitchFamily="34" charset="0"/>
              </a:rPr>
              <a:t>toegankelijk en betaalbaar aanbod aan buitenschoolse activiteiten</a:t>
            </a:r>
            <a:r>
              <a:rPr lang="nl-BE" dirty="0">
                <a:solidFill>
                  <a:schemeClr val="bg2">
                    <a:lumMod val="50000"/>
                  </a:schemeClr>
                </a:solidFill>
                <a:latin typeface="Scala Sans Offc" panose="020B0504030101020102" pitchFamily="34" charset="0"/>
              </a:rPr>
              <a:t> in samenwerking met het Huis van het Kind. </a:t>
            </a:r>
          </a:p>
        </p:txBody>
      </p:sp>
      <p:sp>
        <p:nvSpPr>
          <p:cNvPr id="4" name="Titel 1">
            <a:extLst>
              <a:ext uri="{FF2B5EF4-FFF2-40B4-BE49-F238E27FC236}">
                <a16:creationId xmlns:a16="http://schemas.microsoft.com/office/drawing/2014/main" id="{89901569-F792-D149-E539-405B390EB174}"/>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BD3 Essen draagt zorg voor haar inwoners en investeert in nabije opvang, flankerend onderwijsbeleid en (ouder)zorg.</a:t>
            </a:r>
          </a:p>
        </p:txBody>
      </p:sp>
      <p:cxnSp>
        <p:nvCxnSpPr>
          <p:cNvPr id="5" name="Rechte verbindingslijn 4">
            <a:extLst>
              <a:ext uri="{FF2B5EF4-FFF2-40B4-BE49-F238E27FC236}">
                <a16:creationId xmlns:a16="http://schemas.microsoft.com/office/drawing/2014/main" id="{BC67679C-C556-3930-B0F0-88C53EDBE992}"/>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44F5B613-A28C-304C-3A6B-7D06CA78A324}"/>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900260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9150A-B413-9407-E5D4-F464AB865A45}"/>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2E637EAB-C72D-CA3D-446E-81625F3FEB04}"/>
              </a:ext>
            </a:extLst>
          </p:cNvPr>
          <p:cNvSpPr>
            <a:spLocks noGrp="1"/>
          </p:cNvSpPr>
          <p:nvPr>
            <p:ph idx="1"/>
          </p:nvPr>
        </p:nvSpPr>
        <p:spPr/>
        <p:txBody>
          <a:bodyPr/>
          <a:lstStyle/>
          <a:p>
            <a:endParaRPr lang="nl-BE"/>
          </a:p>
        </p:txBody>
      </p:sp>
      <p:pic>
        <p:nvPicPr>
          <p:cNvPr id="5" name="Afbeelding 4">
            <a:extLst>
              <a:ext uri="{FF2B5EF4-FFF2-40B4-BE49-F238E27FC236}">
                <a16:creationId xmlns:a16="http://schemas.microsoft.com/office/drawing/2014/main" id="{4F5CD341-F988-9AEA-5BAE-BC37D9011C4F}"/>
              </a:ext>
            </a:extLst>
          </p:cNvPr>
          <p:cNvPicPr>
            <a:picLocks noChangeAspect="1"/>
          </p:cNvPicPr>
          <p:nvPr/>
        </p:nvPicPr>
        <p:blipFill>
          <a:blip r:embed="rId2"/>
          <a:stretch>
            <a:fillRect/>
          </a:stretch>
        </p:blipFill>
        <p:spPr>
          <a:xfrm>
            <a:off x="908913" y="494890"/>
            <a:ext cx="10374173" cy="5868219"/>
          </a:xfrm>
          <a:prstGeom prst="rect">
            <a:avLst/>
          </a:prstGeom>
        </p:spPr>
      </p:pic>
      <p:pic>
        <p:nvPicPr>
          <p:cNvPr id="6" name="Afbeelding 5">
            <a:extLst>
              <a:ext uri="{FF2B5EF4-FFF2-40B4-BE49-F238E27FC236}">
                <a16:creationId xmlns:a16="http://schemas.microsoft.com/office/drawing/2014/main" id="{D4C4FF1B-E37E-76CE-45E6-583C3C51EDA0}"/>
              </a:ext>
            </a:extLst>
          </p:cNvPr>
          <p:cNvPicPr>
            <a:picLocks noChangeAspect="1"/>
          </p:cNvPicPr>
          <p:nvPr/>
        </p:nvPicPr>
        <p:blipFill>
          <a:blip r:embed="rId3"/>
          <a:stretch>
            <a:fillRect/>
          </a:stretch>
        </p:blipFill>
        <p:spPr>
          <a:xfrm>
            <a:off x="18730" y="0"/>
            <a:ext cx="12154540" cy="6858000"/>
          </a:xfrm>
          <a:prstGeom prst="rect">
            <a:avLst/>
          </a:prstGeom>
        </p:spPr>
      </p:pic>
    </p:spTree>
    <p:extLst>
      <p:ext uri="{BB962C8B-B14F-4D97-AF65-F5344CB8AC3E}">
        <p14:creationId xmlns:p14="http://schemas.microsoft.com/office/powerpoint/2010/main" val="280672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AA830-1204-60F7-F95C-EF8628762162}"/>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D49370D0-BEFB-E159-A7A3-EF40F8CE7C2E}"/>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AA4AECC2-3602-9401-4D79-A43EBD988771}"/>
              </a:ext>
            </a:extLst>
          </p:cNvPr>
          <p:cNvSpPr>
            <a:spLocks noGrp="1"/>
          </p:cNvSpPr>
          <p:nvPr>
            <p:ph type="subTitle" idx="1"/>
          </p:nvPr>
        </p:nvSpPr>
        <p:spPr>
          <a:xfrm>
            <a:off x="661737" y="1342644"/>
            <a:ext cx="10707303" cy="3596882"/>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waardeert en versterkt de dorpskernen en maakt werk van de </a:t>
            </a:r>
            <a:r>
              <a:rPr lang="nl-BE" b="1" dirty="0">
                <a:solidFill>
                  <a:schemeClr val="bg2">
                    <a:lumMod val="50000"/>
                  </a:schemeClr>
                </a:solidFill>
                <a:latin typeface="Scala Sans Offc" panose="020B0504030101020102" pitchFamily="34" charset="0"/>
              </a:rPr>
              <a:t>herinrichting van de Kapelstraat en het Heuvelplein</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zet zich volop in voor een </a:t>
            </a:r>
            <a:r>
              <a:rPr lang="nl-BE" b="1" dirty="0">
                <a:solidFill>
                  <a:schemeClr val="bg2">
                    <a:lumMod val="50000"/>
                  </a:schemeClr>
                </a:solidFill>
                <a:latin typeface="Scala Sans Offc" panose="020B0504030101020102" pitchFamily="34" charset="0"/>
              </a:rPr>
              <a:t>nette en aangename leefomgeving</a:t>
            </a:r>
            <a:r>
              <a:rPr lang="nl-BE" dirty="0">
                <a:solidFill>
                  <a:schemeClr val="bg2">
                    <a:lumMod val="50000"/>
                  </a:schemeClr>
                </a:solidFill>
                <a:latin typeface="Scala Sans Offc" panose="020B0504030101020102" pitchFamily="34" charset="0"/>
              </a:rPr>
              <a:t>, alsook voor integrale netheid van het openbaar domein. </a:t>
            </a:r>
          </a:p>
          <a:p>
            <a:pPr marL="457200" indent="-457200" algn="l">
              <a:buFontTx/>
              <a:buChar char="-"/>
            </a:pPr>
            <a:r>
              <a:rPr lang="nl-BE" dirty="0">
                <a:solidFill>
                  <a:schemeClr val="bg2">
                    <a:lumMod val="50000"/>
                  </a:schemeClr>
                </a:solidFill>
                <a:latin typeface="Scala Sans Offc" panose="020B0504030101020102" pitchFamily="34" charset="0"/>
              </a:rPr>
              <a:t>Essen voert de acties die gekoppeld zijn aan het </a:t>
            </a:r>
            <a:r>
              <a:rPr lang="nl-BE" b="1" dirty="0">
                <a:solidFill>
                  <a:schemeClr val="bg2">
                    <a:lumMod val="50000"/>
                  </a:schemeClr>
                </a:solidFill>
                <a:latin typeface="Scala Sans Offc" panose="020B0504030101020102" pitchFamily="34" charset="0"/>
              </a:rPr>
              <a:t>Beleidsplan Ruimte Essen </a:t>
            </a:r>
            <a:r>
              <a:rPr lang="nl-BE" dirty="0">
                <a:solidFill>
                  <a:schemeClr val="bg2">
                    <a:lumMod val="50000"/>
                  </a:schemeClr>
                </a:solidFill>
                <a:latin typeface="Scala Sans Offc" panose="020B0504030101020102" pitchFamily="34" charset="0"/>
              </a:rPr>
              <a:t>uit met 2040 als horizon. </a:t>
            </a:r>
          </a:p>
          <a:p>
            <a:pPr marL="457200" indent="-457200" algn="l">
              <a:buFontTx/>
              <a:buChar char="-"/>
            </a:pPr>
            <a:r>
              <a:rPr lang="nl-BE" dirty="0">
                <a:solidFill>
                  <a:schemeClr val="bg2">
                    <a:lumMod val="50000"/>
                  </a:schemeClr>
                </a:solidFill>
                <a:latin typeface="Scala Sans Offc" panose="020B0504030101020102" pitchFamily="34" charset="0"/>
              </a:rPr>
              <a:t>Essen maakt een nieuw </a:t>
            </a:r>
            <a:r>
              <a:rPr lang="nl-BE" b="1" dirty="0">
                <a:solidFill>
                  <a:schemeClr val="bg2">
                    <a:lumMod val="50000"/>
                  </a:schemeClr>
                </a:solidFill>
                <a:latin typeface="Scala Sans Offc" panose="020B0504030101020102" pitchFamily="34" charset="0"/>
              </a:rPr>
              <a:t>mobiliteitsplan</a:t>
            </a:r>
            <a:r>
              <a:rPr lang="nl-BE" dirty="0">
                <a:solidFill>
                  <a:schemeClr val="bg2">
                    <a:lumMod val="50000"/>
                  </a:schemeClr>
                </a:solidFill>
                <a:latin typeface="Scala Sans Offc" panose="020B0504030101020102" pitchFamily="34" charset="0"/>
              </a:rPr>
              <a:t> op, rolt dit uit en richt een mobiliteitsraad op. </a:t>
            </a:r>
          </a:p>
        </p:txBody>
      </p:sp>
      <p:sp>
        <p:nvSpPr>
          <p:cNvPr id="4" name="Titel 1">
            <a:extLst>
              <a:ext uri="{FF2B5EF4-FFF2-40B4-BE49-F238E27FC236}">
                <a16:creationId xmlns:a16="http://schemas.microsoft.com/office/drawing/2014/main" id="{2DD19BAC-E9AC-2DF5-4E59-C33B98EF3DAB}"/>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BD4 We maken van Essen een groene en levendige gemeente waar het aangenaam wonen is. </a:t>
            </a:r>
          </a:p>
        </p:txBody>
      </p:sp>
      <p:cxnSp>
        <p:nvCxnSpPr>
          <p:cNvPr id="5" name="Rechte verbindingslijn 4">
            <a:extLst>
              <a:ext uri="{FF2B5EF4-FFF2-40B4-BE49-F238E27FC236}">
                <a16:creationId xmlns:a16="http://schemas.microsoft.com/office/drawing/2014/main" id="{FC51604B-58EA-A61D-3DAB-CAADB83E23F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A9253FD-4D26-2DE9-50EC-467CD0EA086A}"/>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757317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Tijdelijke aanduiding voor inhoud 5">
            <a:extLst>
              <a:ext uri="{FF2B5EF4-FFF2-40B4-BE49-F238E27FC236}">
                <a16:creationId xmlns:a16="http://schemas.microsoft.com/office/drawing/2014/main" id="{3DFABC4B-E31C-0CF3-474D-76AE01764A18}"/>
              </a:ext>
            </a:extLst>
          </p:cNvPr>
          <p:cNvPicPr>
            <a:picLocks noGrp="1" noChangeAspect="1"/>
          </p:cNvPicPr>
          <p:nvPr>
            <p:ph idx="1"/>
          </p:nvPr>
        </p:nvPicPr>
        <p:blipFill>
          <a:blip r:embed="rId2"/>
          <a:srcRect r="4428" b="1"/>
          <a:stretch>
            <a:fillRect/>
          </a:stretch>
        </p:blipFill>
        <p:spPr>
          <a:xfrm>
            <a:off x="20" y="1282"/>
            <a:ext cx="12191980" cy="6856718"/>
          </a:xfrm>
          <a:prstGeom prst="rect">
            <a:avLst/>
          </a:prstGeom>
        </p:spPr>
      </p:pic>
    </p:spTree>
    <p:extLst>
      <p:ext uri="{BB962C8B-B14F-4D97-AF65-F5344CB8AC3E}">
        <p14:creationId xmlns:p14="http://schemas.microsoft.com/office/powerpoint/2010/main" val="4149784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4A42E-E9C8-5512-E4D6-DD30BDC0038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3B4D58AC-F024-C870-AFEA-E86E5759DEC2}"/>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94032F73-0E19-5327-44E8-69E7AC701157}"/>
              </a:ext>
            </a:extLst>
          </p:cNvPr>
          <p:cNvSpPr>
            <a:spLocks noGrp="1"/>
          </p:cNvSpPr>
          <p:nvPr>
            <p:ph type="subTitle" idx="1"/>
          </p:nvPr>
        </p:nvSpPr>
        <p:spPr>
          <a:xfrm>
            <a:off x="661737" y="1342644"/>
            <a:ext cx="10707303" cy="1346010"/>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moedigt inwoners aan om </a:t>
            </a:r>
            <a:r>
              <a:rPr lang="nl-BE" b="1" dirty="0">
                <a:solidFill>
                  <a:schemeClr val="bg2">
                    <a:lumMod val="50000"/>
                  </a:schemeClr>
                </a:solidFill>
                <a:latin typeface="Scala Sans Offc" panose="020B0504030101020102" pitchFamily="34" charset="0"/>
              </a:rPr>
              <a:t>lokaal te kopen en consumeren</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promoot zich als een </a:t>
            </a:r>
            <a:r>
              <a:rPr lang="nl-BE" b="1" dirty="0">
                <a:solidFill>
                  <a:schemeClr val="bg2">
                    <a:lumMod val="50000"/>
                  </a:schemeClr>
                </a:solidFill>
                <a:latin typeface="Scala Sans Offc" panose="020B0504030101020102" pitchFamily="34" charset="0"/>
              </a:rPr>
              <a:t>volwaardige toegangspoort tot het Grenspark</a:t>
            </a:r>
            <a:r>
              <a:rPr lang="nl-BE" dirty="0">
                <a:solidFill>
                  <a:schemeClr val="bg2">
                    <a:lumMod val="50000"/>
                  </a:schemeClr>
                </a:solidFill>
                <a:latin typeface="Scala Sans Offc" panose="020B0504030101020102" pitchFamily="34" charset="0"/>
              </a:rPr>
              <a:t>.</a:t>
            </a:r>
          </a:p>
        </p:txBody>
      </p:sp>
      <p:sp>
        <p:nvSpPr>
          <p:cNvPr id="4" name="Titel 1">
            <a:extLst>
              <a:ext uri="{FF2B5EF4-FFF2-40B4-BE49-F238E27FC236}">
                <a16:creationId xmlns:a16="http://schemas.microsoft.com/office/drawing/2014/main" id="{48B818D9-DF4C-94CE-38A4-6EDE1E017E07}"/>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BD5 Essen stimuleert werken, ondernemen en winkelen in eigen buurt en zet in op haar toeristische troeven. </a:t>
            </a:r>
          </a:p>
        </p:txBody>
      </p:sp>
      <p:cxnSp>
        <p:nvCxnSpPr>
          <p:cNvPr id="5" name="Rechte verbindingslijn 4">
            <a:extLst>
              <a:ext uri="{FF2B5EF4-FFF2-40B4-BE49-F238E27FC236}">
                <a16:creationId xmlns:a16="http://schemas.microsoft.com/office/drawing/2014/main" id="{A5C50008-E770-F1C2-46C0-C66DC81546AC}"/>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FF43D7D-A21F-6D4A-E10E-3FB12F492557}"/>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318278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Tijdelijke aanduiding voor inhoud 4">
            <a:extLst>
              <a:ext uri="{FF2B5EF4-FFF2-40B4-BE49-F238E27FC236}">
                <a16:creationId xmlns:a16="http://schemas.microsoft.com/office/drawing/2014/main" id="{57112192-0763-CB10-EE96-7CFD614A4A52}"/>
              </a:ext>
            </a:extLst>
          </p:cNvPr>
          <p:cNvPicPr>
            <a:picLocks noGrp="1" noChangeAspect="1"/>
          </p:cNvPicPr>
          <p:nvPr>
            <p:ph idx="1"/>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559846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40705-BA97-4755-C06D-76435EB49515}"/>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8A027D62-AEF3-8D8B-21DE-433F98D6926E}"/>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DBBFF988-0428-BB33-5F94-012A9EE94AE2}"/>
              </a:ext>
            </a:extLst>
          </p:cNvPr>
          <p:cNvSpPr>
            <a:spLocks noGrp="1"/>
          </p:cNvSpPr>
          <p:nvPr>
            <p:ph type="subTitle" idx="1"/>
          </p:nvPr>
        </p:nvSpPr>
        <p:spPr>
          <a:xfrm>
            <a:off x="661737" y="1342644"/>
            <a:ext cx="10707303" cy="1678408"/>
          </a:xfrm>
        </p:spPr>
        <p:txBody>
          <a:bodyPr wrap="square">
            <a:spAutoFit/>
          </a:bodyPr>
          <a:lstStyle/>
          <a:p>
            <a:pPr algn="l"/>
            <a:r>
              <a:rPr lang="nl-BE" dirty="0">
                <a:solidFill>
                  <a:schemeClr val="bg2">
                    <a:lumMod val="50000"/>
                  </a:schemeClr>
                </a:solidFill>
                <a:latin typeface="Scala Sans Offc" panose="020B0504030101020102" pitchFamily="34" charset="0"/>
              </a:rPr>
              <a:t>Prioritaire acties:</a:t>
            </a:r>
          </a:p>
          <a:p>
            <a:pPr marL="457200" indent="-457200" algn="l">
              <a:buFontTx/>
              <a:buChar char="-"/>
            </a:pPr>
            <a:r>
              <a:rPr lang="nl-BE" dirty="0">
                <a:solidFill>
                  <a:schemeClr val="bg2">
                    <a:lumMod val="50000"/>
                  </a:schemeClr>
                </a:solidFill>
                <a:latin typeface="Scala Sans Offc" panose="020B0504030101020102" pitchFamily="34" charset="0"/>
              </a:rPr>
              <a:t>Essen actualiseert en realiseert de doelstellingen en acties uit haar </a:t>
            </a:r>
            <a:r>
              <a:rPr lang="nl-BE" b="1" dirty="0">
                <a:solidFill>
                  <a:schemeClr val="bg2">
                    <a:lumMod val="50000"/>
                  </a:schemeClr>
                </a:solidFill>
                <a:latin typeface="Scala Sans Offc" panose="020B0504030101020102" pitchFamily="34" charset="0"/>
              </a:rPr>
              <a:t>klimaat-, hemelwater- en droogteplan</a:t>
            </a:r>
            <a:r>
              <a:rPr lang="nl-BE" dirty="0">
                <a:solidFill>
                  <a:schemeClr val="bg2">
                    <a:lumMod val="50000"/>
                  </a:schemeClr>
                </a:solidFill>
                <a:latin typeface="Scala Sans Offc" panose="020B0504030101020102" pitchFamily="34" charset="0"/>
              </a:rPr>
              <a:t>. </a:t>
            </a:r>
          </a:p>
          <a:p>
            <a:pPr marL="457200" indent="-457200" algn="l">
              <a:buFontTx/>
              <a:buChar char="-"/>
            </a:pPr>
            <a:r>
              <a:rPr lang="nl-BE" dirty="0">
                <a:solidFill>
                  <a:schemeClr val="bg2">
                    <a:lumMod val="50000"/>
                  </a:schemeClr>
                </a:solidFill>
                <a:latin typeface="Scala Sans Offc" panose="020B0504030101020102" pitchFamily="34" charset="0"/>
              </a:rPr>
              <a:t>Essen bepaalt een </a:t>
            </a:r>
            <a:r>
              <a:rPr lang="nl-BE" b="1" dirty="0">
                <a:solidFill>
                  <a:schemeClr val="bg2">
                    <a:lumMod val="50000"/>
                  </a:schemeClr>
                </a:solidFill>
                <a:latin typeface="Scala Sans Offc" panose="020B0504030101020102" pitchFamily="34" charset="0"/>
              </a:rPr>
              <a:t>visie</a:t>
            </a:r>
            <a:r>
              <a:rPr lang="nl-BE" dirty="0">
                <a:solidFill>
                  <a:schemeClr val="bg2">
                    <a:lumMod val="50000"/>
                  </a:schemeClr>
                </a:solidFill>
                <a:latin typeface="Scala Sans Offc" panose="020B0504030101020102" pitchFamily="34" charset="0"/>
              </a:rPr>
              <a:t> rond de </a:t>
            </a:r>
            <a:r>
              <a:rPr lang="nl-BE" b="1" dirty="0">
                <a:solidFill>
                  <a:schemeClr val="bg2">
                    <a:lumMod val="50000"/>
                  </a:schemeClr>
                </a:solidFill>
                <a:latin typeface="Scala Sans Offc" panose="020B0504030101020102" pitchFamily="34" charset="0"/>
              </a:rPr>
              <a:t>bestemming van gebouwen </a:t>
            </a:r>
            <a:r>
              <a:rPr lang="nl-BE" dirty="0">
                <a:solidFill>
                  <a:schemeClr val="bg2">
                    <a:lumMod val="50000"/>
                  </a:schemeClr>
                </a:solidFill>
                <a:latin typeface="Scala Sans Offc" panose="020B0504030101020102" pitchFamily="34" charset="0"/>
              </a:rPr>
              <a:t>en noden. </a:t>
            </a:r>
          </a:p>
        </p:txBody>
      </p:sp>
      <p:sp>
        <p:nvSpPr>
          <p:cNvPr id="4" name="Titel 1">
            <a:extLst>
              <a:ext uri="{FF2B5EF4-FFF2-40B4-BE49-F238E27FC236}">
                <a16:creationId xmlns:a16="http://schemas.microsoft.com/office/drawing/2014/main" id="{357AB4FE-CC83-6AB8-AFDB-2EF0BB579ACF}"/>
              </a:ext>
            </a:extLst>
          </p:cNvPr>
          <p:cNvSpPr txBox="1">
            <a:spLocks/>
          </p:cNvSpPr>
          <p:nvPr/>
        </p:nvSpPr>
        <p:spPr>
          <a:xfrm>
            <a:off x="661735" y="51553"/>
            <a:ext cx="8021821" cy="1047574"/>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BD6 Essen investeert om klimaatneutraal te zijn tegen 2045 en motiveert haar inwoners hetzelfde na te streven.</a:t>
            </a:r>
          </a:p>
        </p:txBody>
      </p:sp>
      <p:cxnSp>
        <p:nvCxnSpPr>
          <p:cNvPr id="5" name="Rechte verbindingslijn 4">
            <a:extLst>
              <a:ext uri="{FF2B5EF4-FFF2-40B4-BE49-F238E27FC236}">
                <a16:creationId xmlns:a16="http://schemas.microsoft.com/office/drawing/2014/main" id="{E1546CFA-94DA-C52D-6328-817F8CE7A25A}"/>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3DF2882-5B0C-67F6-A9AF-457CA09CAD37}"/>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787871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EE926AE1-F16C-555C-A880-94DE6D73A5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69EB7E-80DF-A1D1-E3D4-4E10123F0FFF}"/>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Context</a:t>
            </a:r>
          </a:p>
        </p:txBody>
      </p:sp>
      <p:cxnSp>
        <p:nvCxnSpPr>
          <p:cNvPr id="11" name="Rechte verbindingslijn 10">
            <a:extLst>
              <a:ext uri="{FF2B5EF4-FFF2-40B4-BE49-F238E27FC236}">
                <a16:creationId xmlns:a16="http://schemas.microsoft.com/office/drawing/2014/main" id="{9DB14744-D31E-94C5-B034-358F0CE7D990}"/>
              </a:ext>
            </a:extLst>
          </p:cNvPr>
          <p:cNvCxnSpPr>
            <a:cxnSpLocks/>
          </p:cNvCxnSpPr>
          <p:nvPr/>
        </p:nvCxnSpPr>
        <p:spPr>
          <a:xfrm>
            <a:off x="1179093" y="337050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D4BC0E1B-CF0C-75CE-16C6-8C904DD182B4}"/>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600496C6-C778-E43B-12C1-F9659F27043F}"/>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283749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3CAE8-5500-5196-2C74-F810C291F07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05B8B552-0875-5B63-9DD9-7DE89B10CD3D}"/>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F4F8E4F4-8910-BB0E-935D-614489DE3FE9}"/>
              </a:ext>
            </a:extLst>
          </p:cNvPr>
          <p:cNvSpPr>
            <a:spLocks noGrp="1"/>
          </p:cNvSpPr>
          <p:nvPr>
            <p:ph type="subTitle" idx="1"/>
          </p:nvPr>
        </p:nvSpPr>
        <p:spPr>
          <a:xfrm>
            <a:off x="661737" y="1342644"/>
            <a:ext cx="10980764" cy="5512278"/>
          </a:xfrm>
        </p:spPr>
        <p:txBody>
          <a:bodyPr wrap="square">
            <a:spAutoFit/>
          </a:bodyPr>
          <a:lstStyle/>
          <a:p>
            <a:pPr algn="l"/>
            <a:r>
              <a:rPr lang="nl-BE" sz="2800" dirty="0">
                <a:solidFill>
                  <a:schemeClr val="bg2">
                    <a:lumMod val="50000"/>
                  </a:schemeClr>
                </a:solidFill>
                <a:latin typeface="Scala Sans Offc" panose="020B0504030101020102" pitchFamily="34" charset="0"/>
              </a:rPr>
              <a:t>Binnen de ‘doelstellingenboom’: concrete plannen voor deze </a:t>
            </a:r>
          </a:p>
          <a:p>
            <a:pPr algn="l"/>
            <a:r>
              <a:rPr lang="nl-BE" sz="2800" dirty="0">
                <a:solidFill>
                  <a:schemeClr val="bg2">
                    <a:lumMod val="50000"/>
                  </a:schemeClr>
                </a:solidFill>
                <a:latin typeface="Scala Sans Offc" panose="020B0504030101020102" pitchFamily="34" charset="0"/>
              </a:rPr>
              <a:t>legislatuur opzetten</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MAAR: </a:t>
            </a:r>
          </a:p>
          <a:p>
            <a:pPr algn="l"/>
            <a:r>
              <a:rPr lang="nl-BE" sz="2800" dirty="0">
                <a:solidFill>
                  <a:schemeClr val="bg2">
                    <a:lumMod val="50000"/>
                  </a:schemeClr>
                </a:solidFill>
                <a:latin typeface="Scala Sans Offc" panose="020B0504030101020102" pitchFamily="34" charset="0"/>
              </a:rPr>
              <a:t>	kloof tussen ‘wensen’ en ‘mogelijkheden’</a:t>
            </a:r>
          </a:p>
          <a:p>
            <a:pPr algn="l"/>
            <a:r>
              <a:rPr lang="nl-BE" sz="2800" dirty="0">
                <a:solidFill>
                  <a:schemeClr val="bg2">
                    <a:lumMod val="50000"/>
                  </a:schemeClr>
                </a:solidFill>
                <a:latin typeface="Scala Sans Offc" panose="020B0504030101020102" pitchFamily="34" charset="0"/>
              </a:rPr>
              <a:t>	kloof tussen ‘willen’ en ‘kunnen’</a:t>
            </a:r>
          </a:p>
          <a:p>
            <a:pPr algn="l"/>
            <a:r>
              <a:rPr lang="nl-BE" sz="2800" dirty="0">
                <a:solidFill>
                  <a:schemeClr val="bg2">
                    <a:lumMod val="50000"/>
                  </a:schemeClr>
                </a:solidFill>
                <a:latin typeface="Scala Sans Offc" panose="020B0504030101020102" pitchFamily="34" charset="0"/>
              </a:rPr>
              <a:t>Zowel financieel (beschikbare middelen) als personeelsmatig (beschikbare personeelsomkadering)</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Dus: weloverwogen keuzes maken, schrappen, uitstellen, …</a:t>
            </a: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00F159E2-CE47-78EF-5AC7-FB33CF7A555A}"/>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a:t>
            </a:r>
          </a:p>
        </p:txBody>
      </p:sp>
      <p:cxnSp>
        <p:nvCxnSpPr>
          <p:cNvPr id="5" name="Rechte verbindingslijn 4">
            <a:extLst>
              <a:ext uri="{FF2B5EF4-FFF2-40B4-BE49-F238E27FC236}">
                <a16:creationId xmlns:a16="http://schemas.microsoft.com/office/drawing/2014/main" id="{C9920E6C-32FA-34DF-A20D-5AC4FF23E240}"/>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FE9F99ED-C96C-C4C0-DAEC-63E06CE55D24}"/>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859157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2ABEB-DFF1-87EE-2ABC-64B68BAE39C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73D077AC-C7CB-6ECA-0EB8-5666CBF1991C}"/>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B7A0BBC1-EC53-BFAD-BD2E-C59189ED05B0}"/>
              </a:ext>
            </a:extLst>
          </p:cNvPr>
          <p:cNvSpPr>
            <a:spLocks noGrp="1"/>
          </p:cNvSpPr>
          <p:nvPr>
            <p:ph type="subTitle" idx="1"/>
          </p:nvPr>
        </p:nvSpPr>
        <p:spPr>
          <a:xfrm>
            <a:off x="661737" y="1342644"/>
            <a:ext cx="10980764" cy="3576364"/>
          </a:xfrm>
        </p:spPr>
        <p:txBody>
          <a:bodyPr wrap="square">
            <a:spAutoFit/>
          </a:bodyPr>
          <a:lstStyle/>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Verplichtingen opgelegd door Decreet Lokaal bestuur: </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	1. Jaarlijks positief beschikbaar budgettair resultaat</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	2. Positieve autofinancieringsmarge op einde MJP</a:t>
            </a: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5EF19D01-C4A7-CC49-63EB-F516428565EF}"/>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 Verplichting tot financieel evenwicht</a:t>
            </a:r>
          </a:p>
        </p:txBody>
      </p:sp>
      <p:cxnSp>
        <p:nvCxnSpPr>
          <p:cNvPr id="5" name="Rechte verbindingslijn 4">
            <a:extLst>
              <a:ext uri="{FF2B5EF4-FFF2-40B4-BE49-F238E27FC236}">
                <a16:creationId xmlns:a16="http://schemas.microsoft.com/office/drawing/2014/main" id="{27C108DE-0234-BFF5-8E95-DA28DC827B5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6941F02D-9756-66A9-653F-4F2D550FDA11}"/>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933471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96609-0C4C-02B0-4DC3-DB676D36C682}"/>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163414FB-46BA-318F-0E70-DB8193C884E9}"/>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413F516E-1F56-264E-7340-0F58CD7D3F6C}"/>
              </a:ext>
            </a:extLst>
          </p:cNvPr>
          <p:cNvSpPr>
            <a:spLocks noGrp="1"/>
          </p:cNvSpPr>
          <p:nvPr>
            <p:ph type="subTitle" idx="1"/>
          </p:nvPr>
        </p:nvSpPr>
        <p:spPr>
          <a:xfrm>
            <a:off x="661737" y="1342644"/>
            <a:ext cx="10980764" cy="8608510"/>
          </a:xfrm>
        </p:spPr>
        <p:txBody>
          <a:bodyPr wrap="square">
            <a:spAutoFit/>
          </a:bodyPr>
          <a:lstStyle/>
          <a:p>
            <a:pPr algn="l"/>
            <a:r>
              <a:rPr lang="nl-BE" sz="2800" dirty="0">
                <a:solidFill>
                  <a:schemeClr val="bg2">
                    <a:lumMod val="50000"/>
                  </a:schemeClr>
                </a:solidFill>
                <a:latin typeface="Scala Sans Offc" panose="020B0504030101020102" pitchFamily="34" charset="0"/>
              </a:rPr>
              <a:t>Moeilijke context waarin MJP moet opgemaakt worden  </a:t>
            </a:r>
          </a:p>
          <a:p>
            <a:pPr algn="l"/>
            <a:r>
              <a:rPr lang="nl-BE" sz="2800" dirty="0" err="1">
                <a:solidFill>
                  <a:schemeClr val="bg2">
                    <a:lumMod val="50000"/>
                  </a:schemeClr>
                </a:solidFill>
                <a:latin typeface="Scala Sans Offc" panose="020B0504030101020102" pitchFamily="34" charset="0"/>
              </a:rPr>
              <a:t>cfr</a:t>
            </a:r>
            <a:r>
              <a:rPr lang="nl-BE" sz="2800" dirty="0">
                <a:solidFill>
                  <a:schemeClr val="bg2">
                    <a:lumMod val="50000"/>
                  </a:schemeClr>
                </a:solidFill>
                <a:latin typeface="Scala Sans Offc" panose="020B0504030101020102" pitchFamily="34" charset="0"/>
              </a:rPr>
              <a:t> quasi dagelijkse berichten VVSG (minder, minder, minder…)</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Te verwachten stijgende uitgaven:</a:t>
            </a:r>
          </a:p>
          <a:p>
            <a:pPr algn="l"/>
            <a:r>
              <a:rPr lang="nl-BE" sz="2800" dirty="0" err="1">
                <a:solidFill>
                  <a:schemeClr val="bg2">
                    <a:lumMod val="50000"/>
                  </a:schemeClr>
                </a:solidFill>
                <a:latin typeface="Scala Sans Offc" panose="020B0504030101020102" pitchFamily="34" charset="0"/>
              </a:rPr>
              <a:t>Vbn</a:t>
            </a:r>
            <a:r>
              <a:rPr lang="nl-BE" sz="2800" dirty="0">
                <a:solidFill>
                  <a:schemeClr val="bg2">
                    <a:lumMod val="50000"/>
                  </a:schemeClr>
                </a:solidFill>
                <a:latin typeface="Scala Sans Offc" panose="020B0504030101020102" pitchFamily="34" charset="0"/>
              </a:rPr>
              <a:t>: 	Exploitatie in 2025 +2,2% </a:t>
            </a:r>
          </a:p>
          <a:p>
            <a:pPr algn="l"/>
            <a:r>
              <a:rPr lang="nl-BE" sz="2800" dirty="0">
                <a:solidFill>
                  <a:schemeClr val="bg2">
                    <a:lumMod val="50000"/>
                  </a:schemeClr>
                </a:solidFill>
                <a:latin typeface="Scala Sans Offc" panose="020B0504030101020102" pitchFamily="34" charset="0"/>
              </a:rPr>
              <a:t>	Toename individuele hulpverlening (leefloon, sociale ondersteuning)</a:t>
            </a:r>
          </a:p>
          <a:p>
            <a:pPr algn="l"/>
            <a:r>
              <a:rPr lang="nl-BE" sz="2800" dirty="0">
                <a:solidFill>
                  <a:schemeClr val="bg2">
                    <a:lumMod val="50000"/>
                  </a:schemeClr>
                </a:solidFill>
                <a:latin typeface="Scala Sans Offc" panose="020B0504030101020102" pitchFamily="34" charset="0"/>
              </a:rPr>
              <a:t>	Inflatie?</a:t>
            </a:r>
          </a:p>
          <a:p>
            <a:pPr algn="l"/>
            <a:r>
              <a:rPr lang="nl-BE" sz="2800" dirty="0">
                <a:solidFill>
                  <a:schemeClr val="bg2">
                    <a:lumMod val="50000"/>
                  </a:schemeClr>
                </a:solidFill>
                <a:latin typeface="Scala Sans Offc" panose="020B0504030101020102" pitchFamily="34" charset="0"/>
              </a:rPr>
              <a:t>Onzekerheid hogere overheden:</a:t>
            </a:r>
          </a:p>
          <a:p>
            <a:pPr algn="l"/>
            <a:r>
              <a:rPr lang="nl-BE" sz="2800" dirty="0">
                <a:solidFill>
                  <a:schemeClr val="bg2">
                    <a:lumMod val="50000"/>
                  </a:schemeClr>
                </a:solidFill>
                <a:latin typeface="Scala Sans Offc" panose="020B0504030101020102" pitchFamily="34" charset="0"/>
              </a:rPr>
              <a:t>	Federale en Vlaamse plannen zijn nog onduidelijk op moment van 	budgettering. </a:t>
            </a:r>
          </a:p>
          <a:p>
            <a:pPr algn="l"/>
            <a:r>
              <a:rPr lang="nl-BE" sz="2800" dirty="0">
                <a:solidFill>
                  <a:schemeClr val="bg2">
                    <a:lumMod val="50000"/>
                  </a:schemeClr>
                </a:solidFill>
                <a:latin typeface="Scala Sans Offc" panose="020B0504030101020102" pitchFamily="34" charset="0"/>
              </a:rPr>
              <a:t>	Welke impact op gemeenten? </a:t>
            </a: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B67E99BB-619A-6CB1-3002-27A8E70B8A96}"/>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 Financiële druk </a:t>
            </a:r>
          </a:p>
        </p:txBody>
      </p:sp>
      <p:cxnSp>
        <p:nvCxnSpPr>
          <p:cNvPr id="5" name="Rechte verbindingslijn 4">
            <a:extLst>
              <a:ext uri="{FF2B5EF4-FFF2-40B4-BE49-F238E27FC236}">
                <a16:creationId xmlns:a16="http://schemas.microsoft.com/office/drawing/2014/main" id="{3E5BA41C-9116-484C-0221-FBE4661ECCF3}"/>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9D2DD5E2-77DD-00A6-4DA8-65ACBC1AE2F7}"/>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049814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9F994-7FF5-F6EB-7D4F-518F1B3BCB9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839ECBCB-3822-507F-35B5-3A459C7FFCE0}"/>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15571C3A-C6B0-A6FE-1BEB-585ED3A09FAA}"/>
              </a:ext>
            </a:extLst>
          </p:cNvPr>
          <p:cNvSpPr>
            <a:spLocks noGrp="1"/>
          </p:cNvSpPr>
          <p:nvPr>
            <p:ph type="subTitle" idx="1"/>
          </p:nvPr>
        </p:nvSpPr>
        <p:spPr>
          <a:xfrm>
            <a:off x="661737" y="1342644"/>
            <a:ext cx="10980764" cy="4996240"/>
          </a:xfrm>
        </p:spPr>
        <p:txBody>
          <a:bodyPr wrap="square">
            <a:spAutoFit/>
          </a:bodyPr>
          <a:lstStyle/>
          <a:p>
            <a:pPr algn="l"/>
            <a:r>
              <a:rPr lang="nl-BE" sz="2800" dirty="0">
                <a:solidFill>
                  <a:schemeClr val="bg2">
                    <a:lumMod val="50000"/>
                  </a:schemeClr>
                </a:solidFill>
                <a:latin typeface="Scala Sans Offc" panose="020B0504030101020102" pitchFamily="34" charset="0"/>
              </a:rPr>
              <a:t>Algemene financiering van Vlaanderen staat onder druk! </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Tegenvallende ramingen aanvullende belastingen:</a:t>
            </a:r>
          </a:p>
          <a:p>
            <a:pPr algn="l"/>
            <a:r>
              <a:rPr lang="nl-BE" sz="2800" dirty="0">
                <a:solidFill>
                  <a:schemeClr val="bg2">
                    <a:lumMod val="50000"/>
                  </a:schemeClr>
                </a:solidFill>
                <a:latin typeface="Scala Sans Offc" panose="020B0504030101020102" pitchFamily="34" charset="0"/>
              </a:rPr>
              <a:t>	Aanvullende personenbelasting (APB)</a:t>
            </a:r>
          </a:p>
          <a:p>
            <a:pPr algn="l"/>
            <a:r>
              <a:rPr lang="nl-BE" sz="2800" dirty="0">
                <a:solidFill>
                  <a:schemeClr val="bg2">
                    <a:lumMod val="50000"/>
                  </a:schemeClr>
                </a:solidFill>
                <a:latin typeface="Scala Sans Offc" panose="020B0504030101020102" pitchFamily="34" charset="0"/>
              </a:rPr>
              <a:t>	Opcentiemen Onroerende Voorheffing (OOV)</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Dalende inkomsten uit dividenden (</a:t>
            </a:r>
            <a:r>
              <a:rPr lang="nl-BE" sz="2800" dirty="0" err="1">
                <a:solidFill>
                  <a:schemeClr val="bg2">
                    <a:lumMod val="50000"/>
                  </a:schemeClr>
                </a:solidFill>
                <a:latin typeface="Scala Sans Offc" panose="020B0504030101020102" pitchFamily="34" charset="0"/>
              </a:rPr>
              <a:t>Fluvius</a:t>
            </a:r>
            <a:r>
              <a:rPr lang="nl-BE" sz="2800" dirty="0">
                <a:solidFill>
                  <a:schemeClr val="bg2">
                    <a:lumMod val="50000"/>
                  </a:schemeClr>
                </a:solidFill>
                <a:latin typeface="Scala Sans Offc" panose="020B0504030101020102" pitchFamily="34" charset="0"/>
              </a:rPr>
              <a:t> </a:t>
            </a:r>
            <a:r>
              <a:rPr lang="nl-BE" sz="2800" dirty="0" err="1">
                <a:solidFill>
                  <a:schemeClr val="bg2">
                    <a:lumMod val="50000"/>
                  </a:schemeClr>
                </a:solidFill>
                <a:latin typeface="Scala Sans Offc" panose="020B0504030101020102" pitchFamily="34" charset="0"/>
              </a:rPr>
              <a:t>ea</a:t>
            </a:r>
            <a:r>
              <a:rPr lang="nl-BE" sz="2800" dirty="0">
                <a:solidFill>
                  <a:schemeClr val="bg2">
                    <a:lumMod val="50000"/>
                  </a:schemeClr>
                </a:solidFill>
                <a:latin typeface="Scala Sans Offc" panose="020B0504030101020102" pitchFamily="34" charset="0"/>
              </a:rPr>
              <a:t>.)</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Toenemende verantwoordelijkheden en verschuiving van meer taken naar gemeenten (</a:t>
            </a:r>
            <a:r>
              <a:rPr lang="nl-BE" sz="2800" dirty="0" err="1">
                <a:solidFill>
                  <a:schemeClr val="bg2">
                    <a:lumMod val="50000"/>
                  </a:schemeClr>
                </a:solidFill>
                <a:latin typeface="Scala Sans Offc" panose="020B0504030101020102" pitchFamily="34" charset="0"/>
              </a:rPr>
              <a:t>oa</a:t>
            </a:r>
            <a:r>
              <a:rPr lang="nl-BE" sz="2800" dirty="0">
                <a:solidFill>
                  <a:schemeClr val="bg2">
                    <a:lumMod val="50000"/>
                  </a:schemeClr>
                </a:solidFill>
                <a:latin typeface="Scala Sans Offc" panose="020B0504030101020102" pitchFamily="34" charset="0"/>
              </a:rPr>
              <a:t>. kinderopvang, klimaatbeleid, …)</a:t>
            </a:r>
          </a:p>
        </p:txBody>
      </p:sp>
      <p:sp>
        <p:nvSpPr>
          <p:cNvPr id="4" name="Titel 1">
            <a:extLst>
              <a:ext uri="{FF2B5EF4-FFF2-40B4-BE49-F238E27FC236}">
                <a16:creationId xmlns:a16="http://schemas.microsoft.com/office/drawing/2014/main" id="{7B019336-FD2F-E91A-D7A2-6F211A13B0C4}"/>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 Financiële druk </a:t>
            </a:r>
          </a:p>
        </p:txBody>
      </p:sp>
      <p:cxnSp>
        <p:nvCxnSpPr>
          <p:cNvPr id="5" name="Rechte verbindingslijn 4">
            <a:extLst>
              <a:ext uri="{FF2B5EF4-FFF2-40B4-BE49-F238E27FC236}">
                <a16:creationId xmlns:a16="http://schemas.microsoft.com/office/drawing/2014/main" id="{65757E2A-11FF-6CDB-A309-9710F9411A10}"/>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15370CA-12FF-A648-91C4-AC1932591B34}"/>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926323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33CD9-92A6-087B-5E1D-2E2F96796A2E}"/>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12A6B2D3-A4DD-DCFF-43EF-D039F080577C}"/>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CE0549CA-E8F2-FBFF-673F-4DEC69FBA2EE}"/>
              </a:ext>
            </a:extLst>
          </p:cNvPr>
          <p:cNvSpPr>
            <a:spLocks noGrp="1"/>
          </p:cNvSpPr>
          <p:nvPr>
            <p:ph type="subTitle" idx="1"/>
          </p:nvPr>
        </p:nvSpPr>
        <p:spPr>
          <a:xfrm>
            <a:off x="661737" y="1342644"/>
            <a:ext cx="10980764" cy="5900077"/>
          </a:xfrm>
        </p:spPr>
        <p:txBody>
          <a:bodyPr wrap="square">
            <a:spAutoFit/>
          </a:bodyPr>
          <a:lstStyle/>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Gevolgen voor opmaak meerjarenplan:</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	Gemeenten moeten voorzichtiger plannen, zowel naar uitgaven als 	naar ontvangsten toe – </a:t>
            </a:r>
            <a:r>
              <a:rPr lang="nl-BE" sz="2800" dirty="0" err="1">
                <a:solidFill>
                  <a:schemeClr val="bg2">
                    <a:lumMod val="50000"/>
                  </a:schemeClr>
                </a:solidFill>
                <a:latin typeface="Scala Sans Offc" panose="020B0504030101020102" pitchFamily="34" charset="0"/>
              </a:rPr>
              <a:t>cfr</a:t>
            </a:r>
            <a:r>
              <a:rPr lang="nl-BE" sz="2800" dirty="0">
                <a:solidFill>
                  <a:schemeClr val="bg2">
                    <a:lumMod val="50000"/>
                  </a:schemeClr>
                </a:solidFill>
                <a:latin typeface="Scala Sans Offc" panose="020B0504030101020102" pitchFamily="34" charset="0"/>
              </a:rPr>
              <a:t> vele andere besturen</a:t>
            </a:r>
          </a:p>
          <a:p>
            <a:pPr algn="l"/>
            <a:r>
              <a:rPr lang="nl-BE" sz="2800" dirty="0">
                <a:solidFill>
                  <a:schemeClr val="bg2">
                    <a:lumMod val="50000"/>
                  </a:schemeClr>
                </a:solidFill>
                <a:latin typeface="Scala Sans Offc" panose="020B0504030101020102" pitchFamily="34" charset="0"/>
              </a:rPr>
              <a:t>	Investeringen: herbekijken of zelfs uitstellen </a:t>
            </a:r>
            <a:r>
              <a:rPr lang="nl-BE" sz="2800" dirty="0" err="1">
                <a:solidFill>
                  <a:schemeClr val="bg2">
                    <a:lumMod val="50000"/>
                  </a:schemeClr>
                </a:solidFill>
                <a:latin typeface="Scala Sans Offc" panose="020B0504030101020102" pitchFamily="34" charset="0"/>
              </a:rPr>
              <a:t>vs</a:t>
            </a:r>
            <a:r>
              <a:rPr lang="nl-BE" sz="2800" dirty="0">
                <a:solidFill>
                  <a:schemeClr val="bg2">
                    <a:lumMod val="50000"/>
                  </a:schemeClr>
                </a:solidFill>
                <a:latin typeface="Scala Sans Offc" panose="020B0504030101020102" pitchFamily="34" charset="0"/>
              </a:rPr>
              <a:t> opbouwen schuld 	binnen financieel haalbare grenzen.</a:t>
            </a:r>
          </a:p>
          <a:p>
            <a:pPr algn="l"/>
            <a:r>
              <a:rPr lang="nl-BE" sz="2800" dirty="0">
                <a:solidFill>
                  <a:schemeClr val="bg2">
                    <a:lumMod val="50000"/>
                  </a:schemeClr>
                </a:solidFill>
                <a:latin typeface="Scala Sans Offc" panose="020B0504030101020102" pitchFamily="34" charset="0"/>
              </a:rPr>
              <a:t>	Nieuwe inkomsten zoeken.</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	-&gt; Keuzes maken</a:t>
            </a: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813DD4B3-CDE7-B7F1-59D0-B6D08818043C}"/>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 Financiële druk </a:t>
            </a:r>
          </a:p>
        </p:txBody>
      </p:sp>
      <p:cxnSp>
        <p:nvCxnSpPr>
          <p:cNvPr id="5" name="Rechte verbindingslijn 4">
            <a:extLst>
              <a:ext uri="{FF2B5EF4-FFF2-40B4-BE49-F238E27FC236}">
                <a16:creationId xmlns:a16="http://schemas.microsoft.com/office/drawing/2014/main" id="{411CF4A9-3E55-B436-32D6-957513BA5732}"/>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56BE8E31-E4AC-A121-27F7-B99F5018E2D4}"/>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593394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3C72-3A67-8D6B-1F67-76BB37F32D60}"/>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D487D372-221B-E95B-FF2F-AFA672AC5309}"/>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CCFB15AC-4F30-775A-B33C-456317A18E70}"/>
              </a:ext>
            </a:extLst>
          </p:cNvPr>
          <p:cNvSpPr>
            <a:spLocks noGrp="1"/>
          </p:cNvSpPr>
          <p:nvPr>
            <p:ph type="subTitle" idx="1"/>
          </p:nvPr>
        </p:nvSpPr>
        <p:spPr>
          <a:xfrm>
            <a:off x="661737" y="1342644"/>
            <a:ext cx="10980764" cy="6156557"/>
          </a:xfrm>
        </p:spPr>
        <p:txBody>
          <a:bodyPr wrap="square">
            <a:spAutoFit/>
          </a:bodyPr>
          <a:lstStyle/>
          <a:p>
            <a:pPr algn="l"/>
            <a:r>
              <a:rPr lang="nl-BE" sz="2800" dirty="0">
                <a:solidFill>
                  <a:schemeClr val="bg2">
                    <a:lumMod val="50000"/>
                  </a:schemeClr>
                </a:solidFill>
                <a:latin typeface="Scala Sans Offc" panose="020B0504030101020102" pitchFamily="34" charset="0"/>
              </a:rPr>
              <a:t>Aanwezige personeelsomkadering/huidig kader</a:t>
            </a:r>
          </a:p>
          <a:p>
            <a:pPr algn="l"/>
            <a:r>
              <a:rPr lang="nl-BE" sz="2800" dirty="0">
                <a:solidFill>
                  <a:schemeClr val="bg2">
                    <a:lumMod val="50000"/>
                  </a:schemeClr>
                </a:solidFill>
                <a:latin typeface="Scala Sans Offc" panose="020B0504030101020102" pitchFamily="34" charset="0"/>
              </a:rPr>
              <a:t>	(-&gt; Essen heeft een lagere graad van personeelsinzet per </a:t>
            </a:r>
          </a:p>
          <a:p>
            <a:pPr algn="l"/>
            <a:r>
              <a:rPr lang="nl-BE" sz="2800" dirty="0">
                <a:solidFill>
                  <a:schemeClr val="bg2">
                    <a:lumMod val="50000"/>
                  </a:schemeClr>
                </a:solidFill>
                <a:latin typeface="Scala Sans Offc" panose="020B0504030101020102" pitchFamily="34" charset="0"/>
              </a:rPr>
              <a:t>	inwoner ten opzichte van gemiddelde Vlaanderen.)</a:t>
            </a:r>
          </a:p>
          <a:p>
            <a:pPr algn="l"/>
            <a:r>
              <a:rPr lang="nl-BE" sz="2800" dirty="0">
                <a:solidFill>
                  <a:schemeClr val="bg2">
                    <a:lumMod val="50000"/>
                  </a:schemeClr>
                </a:solidFill>
                <a:latin typeface="Scala Sans Offc" panose="020B0504030101020102" pitchFamily="34" charset="0"/>
              </a:rPr>
              <a:t>Toenemende taken en verantwoordelijkheden naar gemeenten</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Gevolgen voor of vragen bij opmaak meerjarenplan:</a:t>
            </a:r>
          </a:p>
          <a:p>
            <a:pPr algn="l"/>
            <a:r>
              <a:rPr lang="nl-BE" sz="2800" dirty="0">
                <a:solidFill>
                  <a:schemeClr val="bg2">
                    <a:lumMod val="50000"/>
                  </a:schemeClr>
                </a:solidFill>
                <a:latin typeface="Scala Sans Offc" panose="020B0504030101020102" pitchFamily="34" charset="0"/>
              </a:rPr>
              <a:t>	Voldoende mankracht en expertise aanwezig om alles uit te voeren?</a:t>
            </a:r>
          </a:p>
          <a:p>
            <a:pPr algn="l"/>
            <a:r>
              <a:rPr lang="nl-BE" sz="2800" dirty="0">
                <a:solidFill>
                  <a:schemeClr val="bg2">
                    <a:lumMod val="50000"/>
                  </a:schemeClr>
                </a:solidFill>
                <a:latin typeface="Scala Sans Offc" panose="020B0504030101020102" pitchFamily="34" charset="0"/>
              </a:rPr>
              <a:t>	Aanwerven </a:t>
            </a:r>
            <a:r>
              <a:rPr lang="nl-BE" sz="2800" dirty="0" err="1">
                <a:solidFill>
                  <a:schemeClr val="bg2">
                    <a:lumMod val="50000"/>
                  </a:schemeClr>
                </a:solidFill>
                <a:latin typeface="Scala Sans Offc" panose="020B0504030101020102" pitchFamily="34" charset="0"/>
              </a:rPr>
              <a:t>vs</a:t>
            </a:r>
            <a:r>
              <a:rPr lang="nl-BE" sz="2800" dirty="0">
                <a:solidFill>
                  <a:schemeClr val="bg2">
                    <a:lumMod val="50000"/>
                  </a:schemeClr>
                </a:solidFill>
                <a:latin typeface="Scala Sans Offc" panose="020B0504030101020102" pitchFamily="34" charset="0"/>
              </a:rPr>
              <a:t> herstructureren </a:t>
            </a:r>
            <a:r>
              <a:rPr lang="nl-BE" sz="2800" dirty="0" err="1">
                <a:solidFill>
                  <a:schemeClr val="bg2">
                    <a:lumMod val="50000"/>
                  </a:schemeClr>
                </a:solidFill>
                <a:latin typeface="Scala Sans Offc" panose="020B0504030101020102" pitchFamily="34" charset="0"/>
              </a:rPr>
              <a:t>vs</a:t>
            </a:r>
            <a:r>
              <a:rPr lang="nl-BE" sz="2800" dirty="0">
                <a:solidFill>
                  <a:schemeClr val="bg2">
                    <a:lumMod val="50000"/>
                  </a:schemeClr>
                </a:solidFill>
                <a:latin typeface="Scala Sans Offc" panose="020B0504030101020102" pitchFamily="34" charset="0"/>
              </a:rPr>
              <a:t> intern opleiden?  </a:t>
            </a:r>
          </a:p>
          <a:p>
            <a:pPr algn="l"/>
            <a:endParaRPr lang="nl-BE" sz="2800" dirty="0">
              <a:solidFill>
                <a:schemeClr val="bg2">
                  <a:lumMod val="50000"/>
                </a:schemeClr>
              </a:solidFill>
              <a:latin typeface="Scala Sans Offc" panose="020B0504030101020102" pitchFamily="34" charset="0"/>
            </a:endParaRPr>
          </a:p>
          <a:p>
            <a:pPr algn="l"/>
            <a:r>
              <a:rPr lang="nl-BE" sz="2800" dirty="0">
                <a:solidFill>
                  <a:schemeClr val="bg2">
                    <a:lumMod val="50000"/>
                  </a:schemeClr>
                </a:solidFill>
                <a:latin typeface="Scala Sans Offc" panose="020B0504030101020102" pitchFamily="34" charset="0"/>
              </a:rPr>
              <a:t>	-&gt; Keuzes maken -&gt; aanpassing organogram? </a:t>
            </a: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686515D6-9E31-7C39-C884-CB953FE16A81}"/>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Context: Personeelscontingent</a:t>
            </a:r>
          </a:p>
        </p:txBody>
      </p:sp>
      <p:cxnSp>
        <p:nvCxnSpPr>
          <p:cNvPr id="5" name="Rechte verbindingslijn 4">
            <a:extLst>
              <a:ext uri="{FF2B5EF4-FFF2-40B4-BE49-F238E27FC236}">
                <a16:creationId xmlns:a16="http://schemas.microsoft.com/office/drawing/2014/main" id="{AA50DE03-37D9-8D8A-576A-DC2E718CC681}"/>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46E94380-47AD-F268-4B80-BFE7E24F4041}"/>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3030021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A47DDD18-D4F2-E0FA-B8D2-2C5228078C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8F38D1-F81D-530C-EF93-86AE66786BFC}"/>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Concreet </a:t>
            </a:r>
          </a:p>
        </p:txBody>
      </p:sp>
      <p:cxnSp>
        <p:nvCxnSpPr>
          <p:cNvPr id="11" name="Rechte verbindingslijn 10">
            <a:extLst>
              <a:ext uri="{FF2B5EF4-FFF2-40B4-BE49-F238E27FC236}">
                <a16:creationId xmlns:a16="http://schemas.microsoft.com/office/drawing/2014/main" id="{7125701D-D4BE-2334-276B-3A3CC5CF637B}"/>
              </a:ext>
            </a:extLst>
          </p:cNvPr>
          <p:cNvCxnSpPr>
            <a:cxnSpLocks/>
          </p:cNvCxnSpPr>
          <p:nvPr/>
        </p:nvCxnSpPr>
        <p:spPr>
          <a:xfrm>
            <a:off x="1179093" y="36816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8CAFF367-A006-6ADE-9C04-59D34517FD5D}"/>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0D4FC795-4A51-30E6-5EEB-C1DB9640A617}"/>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98851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E2C03-528F-7779-C43C-2E72A7066018}"/>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B5EF39DC-6BE9-92B0-32B8-23008F65F0E4}"/>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66EFB8D8-F545-CC46-C832-F2996941A5DD}"/>
              </a:ext>
            </a:extLst>
          </p:cNvPr>
          <p:cNvSpPr>
            <a:spLocks noGrp="1"/>
          </p:cNvSpPr>
          <p:nvPr>
            <p:ph type="subTitle" idx="1"/>
          </p:nvPr>
        </p:nvSpPr>
        <p:spPr>
          <a:xfrm>
            <a:off x="661737" y="1342644"/>
            <a:ext cx="10980764" cy="2360646"/>
          </a:xfrm>
        </p:spPr>
        <p:txBody>
          <a:bodyPr wrap="square">
            <a:spAutoFit/>
          </a:bodyPr>
          <a:lstStyle/>
          <a:p>
            <a:pPr marL="342900" indent="-342900" algn="l">
              <a:buFont typeface="Arial" panose="020B0604020202020204" pitchFamily="34" charset="0"/>
              <a:buChar char="•"/>
            </a:pPr>
            <a:r>
              <a:rPr lang="nl-NL" sz="2200" dirty="0">
                <a:solidFill>
                  <a:schemeClr val="bg2">
                    <a:lumMod val="50000"/>
                  </a:schemeClr>
                </a:solidFill>
                <a:latin typeface="Scala Sans Offc" panose="020B0504030101020102" pitchFamily="34" charset="0"/>
              </a:rPr>
              <a:t>Herschikking van de belastingen om de lasten eerlijker te verdelen (Punt 566 uit bestuursakkoord omtrent een eerlijke belastingdruk).</a:t>
            </a:r>
            <a:endParaRPr lang="nl-BE" sz="2200" dirty="0">
              <a:solidFill>
                <a:schemeClr val="bg2">
                  <a:lumMod val="50000"/>
                </a:schemeClr>
              </a:solidFill>
              <a:latin typeface="Scala Sans Offc" panose="020B0504030101020102" pitchFamily="34" charset="0"/>
            </a:endParaRPr>
          </a:p>
          <a:p>
            <a:pPr marL="800100" lvl="1" indent="-342900" algn="l">
              <a:buFont typeface="Arial" panose="020B0604020202020204" pitchFamily="34" charset="0"/>
              <a:buChar char="•"/>
            </a:pPr>
            <a:r>
              <a:rPr lang="nl-NL" sz="1800" dirty="0">
                <a:solidFill>
                  <a:schemeClr val="bg2">
                    <a:lumMod val="50000"/>
                  </a:schemeClr>
                </a:solidFill>
                <a:latin typeface="Scala Sans Offc" panose="020B0504030101020102" pitchFamily="34" charset="0"/>
              </a:rPr>
              <a:t>APB gaat van 7,5% naar 7%</a:t>
            </a:r>
          </a:p>
          <a:p>
            <a:pPr marL="800100" lvl="1" indent="-342900" algn="l">
              <a:buFont typeface="Arial" panose="020B0604020202020204" pitchFamily="34" charset="0"/>
              <a:buChar char="•"/>
            </a:pPr>
            <a:endParaRPr lang="nl-BE" sz="1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0ACC2705-16D0-1D78-1F57-E8CFF42D2190}"/>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Financiën</a:t>
            </a:r>
          </a:p>
        </p:txBody>
      </p:sp>
      <p:cxnSp>
        <p:nvCxnSpPr>
          <p:cNvPr id="5" name="Rechte verbindingslijn 4">
            <a:extLst>
              <a:ext uri="{FF2B5EF4-FFF2-40B4-BE49-F238E27FC236}">
                <a16:creationId xmlns:a16="http://schemas.microsoft.com/office/drawing/2014/main" id="{EF74AA7D-8660-B55F-3910-50D634D6CD7E}"/>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1D4C19B7-D085-FE2F-D425-3C844323D0E0}"/>
              </a:ext>
            </a:extLst>
          </p:cNvPr>
          <p:cNvPicPr>
            <a:picLocks noChangeAspect="1"/>
          </p:cNvPicPr>
          <p:nvPr/>
        </p:nvPicPr>
        <p:blipFill>
          <a:blip r:embed="rId3"/>
          <a:stretch>
            <a:fillRect/>
          </a:stretch>
        </p:blipFill>
        <p:spPr>
          <a:xfrm>
            <a:off x="9624201" y="0"/>
            <a:ext cx="2335161" cy="2335161"/>
          </a:xfrm>
          <a:prstGeom prst="rect">
            <a:avLst/>
          </a:prstGeom>
        </p:spPr>
      </p:pic>
      <p:pic>
        <p:nvPicPr>
          <p:cNvPr id="9" name="Afbeelding 8" descr="Afbeelding met tekst, schermopname, Lettertype, nummer&#10;&#10;Door AI gegenereerde inhoud is mogelijk onjuist.">
            <a:extLst>
              <a:ext uri="{FF2B5EF4-FFF2-40B4-BE49-F238E27FC236}">
                <a16:creationId xmlns:a16="http://schemas.microsoft.com/office/drawing/2014/main" id="{573F1519-81C0-0A80-E1AF-1054978D819E}"/>
              </a:ext>
            </a:extLst>
          </p:cNvPr>
          <p:cNvPicPr>
            <a:picLocks noChangeAspect="1"/>
          </p:cNvPicPr>
          <p:nvPr/>
        </p:nvPicPr>
        <p:blipFill>
          <a:blip r:embed="rId4"/>
          <a:stretch>
            <a:fillRect/>
          </a:stretch>
        </p:blipFill>
        <p:spPr>
          <a:xfrm>
            <a:off x="2233274" y="2609826"/>
            <a:ext cx="4829849" cy="2905530"/>
          </a:xfrm>
          <a:prstGeom prst="rect">
            <a:avLst/>
          </a:prstGeom>
        </p:spPr>
      </p:pic>
    </p:spTree>
    <p:extLst>
      <p:ext uri="{BB962C8B-B14F-4D97-AF65-F5344CB8AC3E}">
        <p14:creationId xmlns:p14="http://schemas.microsoft.com/office/powerpoint/2010/main" val="1260969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3AC0C-6B8B-4B34-2F41-87E67A722458}"/>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3CA501E0-6B53-BCF3-4099-DAB514317DA3}"/>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FFED1201-0A2F-6EF2-23EB-AE94411D865B}"/>
              </a:ext>
            </a:extLst>
          </p:cNvPr>
          <p:cNvSpPr>
            <a:spLocks noGrp="1"/>
          </p:cNvSpPr>
          <p:nvPr>
            <p:ph type="subTitle" idx="1"/>
          </p:nvPr>
        </p:nvSpPr>
        <p:spPr>
          <a:xfrm>
            <a:off x="661737" y="1342644"/>
            <a:ext cx="10980764" cy="4940840"/>
          </a:xfrm>
        </p:spPr>
        <p:txBody>
          <a:bodyPr wrap="square">
            <a:spAutoFit/>
          </a:bodyPr>
          <a:lstStyle/>
          <a:p>
            <a:pPr marL="342900" indent="-342900" algn="l">
              <a:buFont typeface="Arial" panose="020B0604020202020204" pitchFamily="34" charset="0"/>
              <a:buChar char="•"/>
            </a:pPr>
            <a:r>
              <a:rPr lang="nl-NL" sz="2200" dirty="0">
                <a:solidFill>
                  <a:schemeClr val="bg2">
                    <a:lumMod val="50000"/>
                  </a:schemeClr>
                </a:solidFill>
                <a:latin typeface="Scala Sans Offc" panose="020B0504030101020102" pitchFamily="34" charset="0"/>
              </a:rPr>
              <a:t>Herschikking van de belastingen om de lasten eerlijker te verdelen (Punt 566 uit bestuursakkoord omtrent een eerlijke belastingdruk).</a:t>
            </a:r>
            <a:endParaRPr lang="nl-BE" sz="2200" dirty="0">
              <a:solidFill>
                <a:schemeClr val="bg2">
                  <a:lumMod val="50000"/>
                </a:schemeClr>
              </a:solidFill>
              <a:latin typeface="Scala Sans Offc" panose="020B0504030101020102" pitchFamily="34" charset="0"/>
            </a:endParaRPr>
          </a:p>
          <a:p>
            <a:pPr lvl="1" algn="l"/>
            <a:endParaRPr lang="nl-BE" sz="1800" dirty="0">
              <a:solidFill>
                <a:schemeClr val="bg2">
                  <a:lumMod val="50000"/>
                </a:schemeClr>
              </a:solidFill>
              <a:latin typeface="Scala Sans Offc" panose="020B0504030101020102" pitchFamily="34" charset="0"/>
            </a:endParaRPr>
          </a:p>
          <a:p>
            <a:pPr marL="800100" lvl="1" indent="-342900" algn="l">
              <a:buFont typeface="Arial" panose="020B0604020202020204" pitchFamily="34" charset="0"/>
              <a:buChar char="•"/>
            </a:pPr>
            <a:r>
              <a:rPr lang="nl-NL" sz="1800" dirty="0">
                <a:solidFill>
                  <a:schemeClr val="bg2">
                    <a:lumMod val="50000"/>
                  </a:schemeClr>
                </a:solidFill>
                <a:latin typeface="Scala Sans Offc" panose="020B0504030101020102" pitchFamily="34" charset="0"/>
              </a:rPr>
              <a:t>OOV gaat van 787 naar 875 (in 2026) naar 900 (vanaf 2028)</a:t>
            </a:r>
            <a:endParaRPr lang="nl-BE" sz="1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530AC404-5F9F-0132-2299-04E2D8D46439}"/>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Financiën</a:t>
            </a:r>
          </a:p>
        </p:txBody>
      </p:sp>
      <p:cxnSp>
        <p:nvCxnSpPr>
          <p:cNvPr id="5" name="Rechte verbindingslijn 4">
            <a:extLst>
              <a:ext uri="{FF2B5EF4-FFF2-40B4-BE49-F238E27FC236}">
                <a16:creationId xmlns:a16="http://schemas.microsoft.com/office/drawing/2014/main" id="{D73E2EFD-20D0-2498-D822-3464A72C2C0D}"/>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1CA5653F-81F9-6E19-524B-384509C3EBC8}"/>
              </a:ext>
            </a:extLst>
          </p:cNvPr>
          <p:cNvPicPr>
            <a:picLocks noChangeAspect="1"/>
          </p:cNvPicPr>
          <p:nvPr/>
        </p:nvPicPr>
        <p:blipFill>
          <a:blip r:embed="rId3"/>
          <a:stretch>
            <a:fillRect/>
          </a:stretch>
        </p:blipFill>
        <p:spPr>
          <a:xfrm>
            <a:off x="9624201" y="0"/>
            <a:ext cx="2335161" cy="2335161"/>
          </a:xfrm>
          <a:prstGeom prst="rect">
            <a:avLst/>
          </a:prstGeom>
        </p:spPr>
      </p:pic>
      <p:pic>
        <p:nvPicPr>
          <p:cNvPr id="7" name="Afbeelding 6" descr="Afbeelding met tekst, schermopname, lijn, nummer&#10;&#10;Door AI gegenereerde inhoud is mogelijk onjuist.">
            <a:extLst>
              <a:ext uri="{FF2B5EF4-FFF2-40B4-BE49-F238E27FC236}">
                <a16:creationId xmlns:a16="http://schemas.microsoft.com/office/drawing/2014/main" id="{020212FC-F9A3-2926-2361-B3DC30E6BF9A}"/>
              </a:ext>
            </a:extLst>
          </p:cNvPr>
          <p:cNvPicPr>
            <a:picLocks noChangeAspect="1"/>
          </p:cNvPicPr>
          <p:nvPr/>
        </p:nvPicPr>
        <p:blipFill>
          <a:blip r:embed="rId4"/>
          <a:stretch>
            <a:fillRect/>
          </a:stretch>
        </p:blipFill>
        <p:spPr>
          <a:xfrm>
            <a:off x="2062198" y="2713629"/>
            <a:ext cx="4744112" cy="2953162"/>
          </a:xfrm>
          <a:prstGeom prst="rect">
            <a:avLst/>
          </a:prstGeom>
        </p:spPr>
      </p:pic>
    </p:spTree>
    <p:extLst>
      <p:ext uri="{BB962C8B-B14F-4D97-AF65-F5344CB8AC3E}">
        <p14:creationId xmlns:p14="http://schemas.microsoft.com/office/powerpoint/2010/main" val="3335118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0B8A9-BCAF-5586-8E3E-105A89A46BC4}"/>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E317BA33-2031-9ED2-1D35-EE01448EDB9C}"/>
              </a:ext>
            </a:extLst>
          </p:cNvPr>
          <p:cNvPicPr>
            <a:picLocks noChangeAspect="1"/>
          </p:cNvPicPr>
          <p:nvPr/>
        </p:nvPicPr>
        <p:blipFill rotWithShape="1">
          <a:blip r:embed="rId2"/>
          <a:srcRect l="29795" t="2356" r="947" b="81258"/>
          <a:stretch/>
        </p:blipFill>
        <p:spPr>
          <a:xfrm>
            <a:off x="6727024" y="5426244"/>
            <a:ext cx="5582653" cy="1431756"/>
          </a:xfrm>
          <a:prstGeom prst="rect">
            <a:avLst/>
          </a:prstGeom>
        </p:spPr>
      </p:pic>
      <p:sp>
        <p:nvSpPr>
          <p:cNvPr id="3" name="Ondertitel 2">
            <a:extLst>
              <a:ext uri="{FF2B5EF4-FFF2-40B4-BE49-F238E27FC236}">
                <a16:creationId xmlns:a16="http://schemas.microsoft.com/office/drawing/2014/main" id="{21663259-5BAA-4B7B-2A62-9C9AAA25AA62}"/>
              </a:ext>
            </a:extLst>
          </p:cNvPr>
          <p:cNvSpPr>
            <a:spLocks noGrp="1"/>
          </p:cNvSpPr>
          <p:nvPr>
            <p:ph type="subTitle" idx="1"/>
          </p:nvPr>
        </p:nvSpPr>
        <p:spPr>
          <a:xfrm>
            <a:off x="661737" y="1342644"/>
            <a:ext cx="10980764" cy="2055947"/>
          </a:xfrm>
        </p:spPr>
        <p:txBody>
          <a:bodyPr wrap="square">
            <a:spAutoFit/>
          </a:bodyPr>
          <a:lstStyle/>
          <a:p>
            <a:pPr marL="342900" indent="-342900" algn="l">
              <a:buFont typeface="Arial" panose="020B0604020202020204" pitchFamily="34" charset="0"/>
              <a:buChar char="•"/>
            </a:pPr>
            <a:r>
              <a:rPr lang="nl-NL" sz="2200" dirty="0">
                <a:solidFill>
                  <a:schemeClr val="bg2">
                    <a:lumMod val="50000"/>
                  </a:schemeClr>
                </a:solidFill>
                <a:latin typeface="Scala Sans Offc" panose="020B0504030101020102" pitchFamily="34" charset="0"/>
              </a:rPr>
              <a:t>Investeringen stijgen </a:t>
            </a:r>
          </a:p>
          <a:p>
            <a:pPr marL="800100" lvl="1" indent="-342900" algn="l">
              <a:buFont typeface="Arial" panose="020B0604020202020204" pitchFamily="34" charset="0"/>
              <a:buChar char="•"/>
            </a:pPr>
            <a:r>
              <a:rPr lang="nl-NL" sz="1800" dirty="0">
                <a:solidFill>
                  <a:schemeClr val="bg2">
                    <a:lumMod val="50000"/>
                  </a:schemeClr>
                </a:solidFill>
                <a:latin typeface="Scala Sans Offc" panose="020B0504030101020102" pitchFamily="34" charset="0"/>
                <a:sym typeface="Wingdings" panose="05000000000000000000" pitchFamily="2" charset="2"/>
              </a:rPr>
              <a:t></a:t>
            </a:r>
            <a:r>
              <a:rPr lang="nl-NL" sz="1800" dirty="0">
                <a:solidFill>
                  <a:schemeClr val="bg2">
                    <a:lumMod val="50000"/>
                  </a:schemeClr>
                </a:solidFill>
                <a:latin typeface="Scala Sans Offc" panose="020B0504030101020102" pitchFamily="34" charset="0"/>
              </a:rPr>
              <a:t> we willen een investeringscollege zijn  </a:t>
            </a:r>
          </a:p>
          <a:p>
            <a:pPr marL="800100" lvl="1" indent="-342900" algn="l">
              <a:buFont typeface="Arial" panose="020B0604020202020204" pitchFamily="34" charset="0"/>
              <a:buChar char="•"/>
            </a:pPr>
            <a:r>
              <a:rPr lang="nl-NL" sz="1800" dirty="0">
                <a:solidFill>
                  <a:schemeClr val="bg2">
                    <a:lumMod val="50000"/>
                  </a:schemeClr>
                </a:solidFill>
                <a:latin typeface="Scala Sans Offc" panose="020B0504030101020102" pitchFamily="34" charset="0"/>
                <a:sym typeface="Wingdings" panose="05000000000000000000" pitchFamily="2" charset="2"/>
              </a:rPr>
              <a:t></a:t>
            </a:r>
            <a:r>
              <a:rPr lang="nl-NL" sz="1800" dirty="0">
                <a:solidFill>
                  <a:schemeClr val="bg2">
                    <a:lumMod val="50000"/>
                  </a:schemeClr>
                </a:solidFill>
                <a:latin typeface="Scala Sans Offc" panose="020B0504030101020102" pitchFamily="34" charset="0"/>
              </a:rPr>
              <a:t>realisatiegraad geplande investeringen verhogen.</a:t>
            </a:r>
            <a:endParaRPr lang="nl-BE" sz="1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3490525D-22BB-5204-F2DE-81613AAE2B54}"/>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Financiën</a:t>
            </a:r>
          </a:p>
        </p:txBody>
      </p:sp>
      <p:cxnSp>
        <p:nvCxnSpPr>
          <p:cNvPr id="5" name="Rechte verbindingslijn 4">
            <a:extLst>
              <a:ext uri="{FF2B5EF4-FFF2-40B4-BE49-F238E27FC236}">
                <a16:creationId xmlns:a16="http://schemas.microsoft.com/office/drawing/2014/main" id="{C5524932-6C37-6A05-398A-396093CE17D1}"/>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C4EF2D03-6AB0-1EF9-9DCB-B556670C5DCA}"/>
              </a:ext>
            </a:extLst>
          </p:cNvPr>
          <p:cNvPicPr>
            <a:picLocks noChangeAspect="1"/>
          </p:cNvPicPr>
          <p:nvPr/>
        </p:nvPicPr>
        <p:blipFill>
          <a:blip r:embed="rId3"/>
          <a:stretch>
            <a:fillRect/>
          </a:stretch>
        </p:blipFill>
        <p:spPr>
          <a:xfrm>
            <a:off x="9624201" y="0"/>
            <a:ext cx="2335161" cy="2335161"/>
          </a:xfrm>
          <a:prstGeom prst="rect">
            <a:avLst/>
          </a:prstGeom>
        </p:spPr>
      </p:pic>
      <p:pic>
        <p:nvPicPr>
          <p:cNvPr id="7" name="Afbeelding 6">
            <a:extLst>
              <a:ext uri="{FF2B5EF4-FFF2-40B4-BE49-F238E27FC236}">
                <a16:creationId xmlns:a16="http://schemas.microsoft.com/office/drawing/2014/main" id="{D3B6F5EB-B44B-44E1-989F-623ABF4DD511}"/>
              </a:ext>
            </a:extLst>
          </p:cNvPr>
          <p:cNvPicPr>
            <a:picLocks noChangeAspect="1"/>
          </p:cNvPicPr>
          <p:nvPr/>
        </p:nvPicPr>
        <p:blipFill>
          <a:blip r:embed="rId4"/>
          <a:srcRect l="1673" t="1919" r="2766"/>
          <a:stretch>
            <a:fillRect/>
          </a:stretch>
        </p:blipFill>
        <p:spPr>
          <a:xfrm>
            <a:off x="1226634" y="2656239"/>
            <a:ext cx="4560850" cy="2859117"/>
          </a:xfrm>
          <a:prstGeom prst="rect">
            <a:avLst/>
          </a:prstGeom>
        </p:spPr>
      </p:pic>
      <p:pic>
        <p:nvPicPr>
          <p:cNvPr id="8" name="Afbeelding 7">
            <a:extLst>
              <a:ext uri="{FF2B5EF4-FFF2-40B4-BE49-F238E27FC236}">
                <a16:creationId xmlns:a16="http://schemas.microsoft.com/office/drawing/2014/main" id="{1A99F0B4-B630-50DA-42A9-AA859D03DA2E}"/>
              </a:ext>
            </a:extLst>
          </p:cNvPr>
          <p:cNvPicPr>
            <a:picLocks noChangeAspect="1"/>
          </p:cNvPicPr>
          <p:nvPr/>
        </p:nvPicPr>
        <p:blipFill>
          <a:blip r:embed="rId5"/>
          <a:stretch>
            <a:fillRect/>
          </a:stretch>
        </p:blipFill>
        <p:spPr>
          <a:xfrm>
            <a:off x="7980790" y="2577462"/>
            <a:ext cx="2222576" cy="2022794"/>
          </a:xfrm>
          <a:prstGeom prst="rect">
            <a:avLst/>
          </a:prstGeom>
        </p:spPr>
      </p:pic>
    </p:spTree>
    <p:extLst>
      <p:ext uri="{BB962C8B-B14F-4D97-AF65-F5344CB8AC3E}">
        <p14:creationId xmlns:p14="http://schemas.microsoft.com/office/powerpoint/2010/main" val="681522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C7E9D-6F47-B3D2-6F69-F581629A5821}"/>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3E4FD34C-CFD1-83FB-A42D-63A3330E6502}"/>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3545C848-AA33-90EB-1078-9B52E716A71B}"/>
              </a:ext>
            </a:extLst>
          </p:cNvPr>
          <p:cNvSpPr>
            <a:spLocks noGrp="1"/>
          </p:cNvSpPr>
          <p:nvPr>
            <p:ph type="subTitle" idx="1"/>
          </p:nvPr>
        </p:nvSpPr>
        <p:spPr>
          <a:xfrm>
            <a:off x="661737" y="1342644"/>
            <a:ext cx="10980764" cy="913070"/>
          </a:xfrm>
        </p:spPr>
        <p:txBody>
          <a:bodyPr wrap="square">
            <a:spAutoFit/>
          </a:bodyPr>
          <a:lstStyle/>
          <a:p>
            <a:pPr marL="342900" indent="-342900" algn="l">
              <a:buFont typeface="Arial" panose="020B0604020202020204" pitchFamily="34" charset="0"/>
              <a:buChar char="•"/>
            </a:pPr>
            <a:endParaRPr lang="nl-NL" sz="22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A683EBE8-DE54-2DB8-6812-217510531289}"/>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TOP-investeringen</a:t>
            </a:r>
          </a:p>
        </p:txBody>
      </p:sp>
      <p:cxnSp>
        <p:nvCxnSpPr>
          <p:cNvPr id="5" name="Rechte verbindingslijn 4">
            <a:extLst>
              <a:ext uri="{FF2B5EF4-FFF2-40B4-BE49-F238E27FC236}">
                <a16:creationId xmlns:a16="http://schemas.microsoft.com/office/drawing/2014/main" id="{AA3E42E6-7FE7-3F5E-6C7F-BF6341960B16}"/>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C6A5CB16-C28F-EE8F-87B9-26F26EE4F6D1}"/>
              </a:ext>
            </a:extLst>
          </p:cNvPr>
          <p:cNvPicPr>
            <a:picLocks noChangeAspect="1"/>
          </p:cNvPicPr>
          <p:nvPr/>
        </p:nvPicPr>
        <p:blipFill>
          <a:blip r:embed="rId3"/>
          <a:stretch>
            <a:fillRect/>
          </a:stretch>
        </p:blipFill>
        <p:spPr>
          <a:xfrm>
            <a:off x="9624201" y="0"/>
            <a:ext cx="2335161" cy="2335161"/>
          </a:xfrm>
          <a:prstGeom prst="rect">
            <a:avLst/>
          </a:prstGeom>
        </p:spPr>
      </p:pic>
      <p:pic>
        <p:nvPicPr>
          <p:cNvPr id="8" name="Afbeelding 7" descr="Afbeelding met tekst, schermopname, Lettertype, nummer&#10;&#10;Door AI gegenereerde inhoud is mogelijk onjuist.">
            <a:extLst>
              <a:ext uri="{FF2B5EF4-FFF2-40B4-BE49-F238E27FC236}">
                <a16:creationId xmlns:a16="http://schemas.microsoft.com/office/drawing/2014/main" id="{CC0C9D9E-51C8-13AD-13A1-D0469F57EEE5}"/>
              </a:ext>
            </a:extLst>
          </p:cNvPr>
          <p:cNvPicPr>
            <a:picLocks noChangeAspect="1"/>
          </p:cNvPicPr>
          <p:nvPr/>
        </p:nvPicPr>
        <p:blipFill>
          <a:blip r:embed="rId4"/>
          <a:stretch>
            <a:fillRect/>
          </a:stretch>
        </p:blipFill>
        <p:spPr>
          <a:xfrm>
            <a:off x="2323774" y="1992870"/>
            <a:ext cx="5582653" cy="4438667"/>
          </a:xfrm>
          <a:prstGeom prst="rect">
            <a:avLst/>
          </a:prstGeom>
        </p:spPr>
      </p:pic>
    </p:spTree>
    <p:extLst>
      <p:ext uri="{BB962C8B-B14F-4D97-AF65-F5344CB8AC3E}">
        <p14:creationId xmlns:p14="http://schemas.microsoft.com/office/powerpoint/2010/main" val="4130894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B6617-53D5-8602-1A42-FAAFE019974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A88D437B-9355-EFD3-E441-3433178E8F95}"/>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DB9A730B-D758-1DF3-A6DF-5DCE1B770FA3}"/>
              </a:ext>
            </a:extLst>
          </p:cNvPr>
          <p:cNvSpPr>
            <a:spLocks noGrp="1"/>
          </p:cNvSpPr>
          <p:nvPr>
            <p:ph type="subTitle" idx="1"/>
          </p:nvPr>
        </p:nvSpPr>
        <p:spPr>
          <a:xfrm>
            <a:off x="661737" y="1342644"/>
            <a:ext cx="10980764" cy="996170"/>
          </a:xfrm>
        </p:spPr>
        <p:txBody>
          <a:bodyPr wrap="square">
            <a:spAutoFit/>
          </a:bodyPr>
          <a:lstStyle/>
          <a:p>
            <a:pPr algn="l"/>
            <a:endParaRPr lang="nl-BE" sz="280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AB898B7F-3EE0-4427-C8C2-DB092EC542C3}"/>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400" b="1">
                <a:solidFill>
                  <a:srgbClr val="DD6B18"/>
                </a:solidFill>
                <a:latin typeface="Scala Sans Offc" panose="020B0504030101020102" pitchFamily="34" charset="77"/>
              </a:rPr>
              <a:t>Schuld </a:t>
            </a:r>
            <a:endParaRPr lang="nl-NL" sz="2400" b="1" dirty="0">
              <a:solidFill>
                <a:srgbClr val="DD6B18"/>
              </a:solidFill>
              <a:latin typeface="Scala Sans Offc" panose="020B0504030101020102" pitchFamily="34" charset="77"/>
            </a:endParaRPr>
          </a:p>
        </p:txBody>
      </p:sp>
      <p:cxnSp>
        <p:nvCxnSpPr>
          <p:cNvPr id="5" name="Rechte verbindingslijn 4">
            <a:extLst>
              <a:ext uri="{FF2B5EF4-FFF2-40B4-BE49-F238E27FC236}">
                <a16:creationId xmlns:a16="http://schemas.microsoft.com/office/drawing/2014/main" id="{C32A233B-F31B-F8A6-0288-89B01CD3615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C2A38548-1C37-20C1-F7CC-F4D5F2917191}"/>
              </a:ext>
            </a:extLst>
          </p:cNvPr>
          <p:cNvPicPr>
            <a:picLocks noChangeAspect="1"/>
          </p:cNvPicPr>
          <p:nvPr/>
        </p:nvPicPr>
        <p:blipFill>
          <a:blip r:embed="rId3"/>
          <a:stretch>
            <a:fillRect/>
          </a:stretch>
        </p:blipFill>
        <p:spPr>
          <a:xfrm>
            <a:off x="9624201" y="0"/>
            <a:ext cx="2335161" cy="2335161"/>
          </a:xfrm>
          <a:prstGeom prst="rect">
            <a:avLst/>
          </a:prstGeom>
        </p:spPr>
      </p:pic>
      <p:pic>
        <p:nvPicPr>
          <p:cNvPr id="6" name="Afbeelding 5">
            <a:extLst>
              <a:ext uri="{FF2B5EF4-FFF2-40B4-BE49-F238E27FC236}">
                <a16:creationId xmlns:a16="http://schemas.microsoft.com/office/drawing/2014/main" id="{01DB8EA3-0808-D06E-48A9-03C400913A49}"/>
              </a:ext>
            </a:extLst>
          </p:cNvPr>
          <p:cNvPicPr>
            <a:picLocks noChangeAspect="1"/>
          </p:cNvPicPr>
          <p:nvPr/>
        </p:nvPicPr>
        <p:blipFill>
          <a:blip r:embed="rId4"/>
          <a:stretch>
            <a:fillRect/>
          </a:stretch>
        </p:blipFill>
        <p:spPr>
          <a:xfrm>
            <a:off x="1010651" y="2136748"/>
            <a:ext cx="5220375" cy="3137779"/>
          </a:xfrm>
          <a:prstGeom prst="rect">
            <a:avLst/>
          </a:prstGeom>
        </p:spPr>
      </p:pic>
      <p:pic>
        <p:nvPicPr>
          <p:cNvPr id="7" name="Afbeelding 6">
            <a:extLst>
              <a:ext uri="{FF2B5EF4-FFF2-40B4-BE49-F238E27FC236}">
                <a16:creationId xmlns:a16="http://schemas.microsoft.com/office/drawing/2014/main" id="{2B57BA11-4B84-F5C0-6E04-71D000192D83}"/>
              </a:ext>
            </a:extLst>
          </p:cNvPr>
          <p:cNvPicPr>
            <a:picLocks noChangeAspect="1"/>
          </p:cNvPicPr>
          <p:nvPr/>
        </p:nvPicPr>
        <p:blipFill>
          <a:blip r:embed="rId5"/>
          <a:stretch>
            <a:fillRect/>
          </a:stretch>
        </p:blipFill>
        <p:spPr>
          <a:xfrm>
            <a:off x="7013071" y="2715780"/>
            <a:ext cx="4276725" cy="1924050"/>
          </a:xfrm>
          <a:prstGeom prst="rect">
            <a:avLst/>
          </a:prstGeom>
        </p:spPr>
      </p:pic>
    </p:spTree>
    <p:extLst>
      <p:ext uri="{BB962C8B-B14F-4D97-AF65-F5344CB8AC3E}">
        <p14:creationId xmlns:p14="http://schemas.microsoft.com/office/powerpoint/2010/main" val="2601682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C3C0A-83A8-F091-8CC5-2CB9DB8F581B}"/>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F9F04996-5BB3-353D-D6D6-94EC379888C2}"/>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AB9839B0-6DB4-964C-FF2F-DFFA1AF09131}"/>
              </a:ext>
            </a:extLst>
          </p:cNvPr>
          <p:cNvSpPr>
            <a:spLocks noGrp="1"/>
          </p:cNvSpPr>
          <p:nvPr>
            <p:ph type="subTitle" idx="1"/>
          </p:nvPr>
        </p:nvSpPr>
        <p:spPr>
          <a:xfrm>
            <a:off x="661737" y="1342644"/>
            <a:ext cx="10980764" cy="996170"/>
          </a:xfrm>
        </p:spPr>
        <p:txBody>
          <a:bodyPr wrap="square">
            <a:spAutoFit/>
          </a:bodyPr>
          <a:lstStyle/>
          <a:p>
            <a:pPr algn="l"/>
            <a:endParaRPr lang="nl-BE" sz="280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39ABEC65-A5A0-3102-1EBB-1AAAC19369A3}"/>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2400" b="1">
                <a:solidFill>
                  <a:srgbClr val="DD6B18"/>
                </a:solidFill>
                <a:latin typeface="Scala Sans Offc" panose="020B0504030101020102" pitchFamily="34" charset="77"/>
              </a:rPr>
              <a:t>Schuld </a:t>
            </a:r>
            <a:endParaRPr lang="nl-NL" sz="2400" b="1" dirty="0">
              <a:solidFill>
                <a:srgbClr val="DD6B18"/>
              </a:solidFill>
              <a:latin typeface="Scala Sans Offc" panose="020B0504030101020102" pitchFamily="34" charset="77"/>
            </a:endParaRPr>
          </a:p>
        </p:txBody>
      </p:sp>
      <p:cxnSp>
        <p:nvCxnSpPr>
          <p:cNvPr id="5" name="Rechte verbindingslijn 4">
            <a:extLst>
              <a:ext uri="{FF2B5EF4-FFF2-40B4-BE49-F238E27FC236}">
                <a16:creationId xmlns:a16="http://schemas.microsoft.com/office/drawing/2014/main" id="{48C57F90-2ED1-45A1-B6A4-7D859B29FCB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028BC217-CF9B-0833-4A31-A23055A7549A}"/>
              </a:ext>
            </a:extLst>
          </p:cNvPr>
          <p:cNvPicPr>
            <a:picLocks noChangeAspect="1"/>
          </p:cNvPicPr>
          <p:nvPr/>
        </p:nvPicPr>
        <p:blipFill>
          <a:blip r:embed="rId3"/>
          <a:stretch>
            <a:fillRect/>
          </a:stretch>
        </p:blipFill>
        <p:spPr>
          <a:xfrm>
            <a:off x="9624201" y="0"/>
            <a:ext cx="2335161" cy="2335161"/>
          </a:xfrm>
          <a:prstGeom prst="rect">
            <a:avLst/>
          </a:prstGeom>
        </p:spPr>
      </p:pic>
      <p:pic>
        <p:nvPicPr>
          <p:cNvPr id="8" name="Afbeelding 7" descr="Afbeelding met tekst, schermopname, Perceel, lijn&#10;&#10;Door AI gegenereerde inhoud is mogelijk onjuist.">
            <a:extLst>
              <a:ext uri="{FF2B5EF4-FFF2-40B4-BE49-F238E27FC236}">
                <a16:creationId xmlns:a16="http://schemas.microsoft.com/office/drawing/2014/main" id="{8AAD149F-56BE-B06A-2A27-6881335C081B}"/>
              </a:ext>
            </a:extLst>
          </p:cNvPr>
          <p:cNvPicPr>
            <a:picLocks noChangeAspect="1"/>
          </p:cNvPicPr>
          <p:nvPr/>
        </p:nvPicPr>
        <p:blipFill>
          <a:blip r:embed="rId4"/>
          <a:stretch>
            <a:fillRect/>
          </a:stretch>
        </p:blipFill>
        <p:spPr>
          <a:xfrm>
            <a:off x="2392586" y="374073"/>
            <a:ext cx="6242076" cy="5303632"/>
          </a:xfrm>
          <a:prstGeom prst="rect">
            <a:avLst/>
          </a:prstGeom>
        </p:spPr>
      </p:pic>
      <p:pic>
        <p:nvPicPr>
          <p:cNvPr id="10" name="Afbeelding 9" descr="Afbeelding met tekst, Lettertype, schermopname&#10;&#10;Door AI gegenereerde inhoud is mogelijk onjuist.">
            <a:extLst>
              <a:ext uri="{FF2B5EF4-FFF2-40B4-BE49-F238E27FC236}">
                <a16:creationId xmlns:a16="http://schemas.microsoft.com/office/drawing/2014/main" id="{32634789-F0EF-DF9B-35F5-F55D994C220C}"/>
              </a:ext>
            </a:extLst>
          </p:cNvPr>
          <p:cNvPicPr>
            <a:picLocks noChangeAspect="1"/>
          </p:cNvPicPr>
          <p:nvPr/>
        </p:nvPicPr>
        <p:blipFill>
          <a:blip r:embed="rId5"/>
          <a:stretch>
            <a:fillRect/>
          </a:stretch>
        </p:blipFill>
        <p:spPr>
          <a:xfrm>
            <a:off x="8763884" y="2681183"/>
            <a:ext cx="2505425" cy="1495634"/>
          </a:xfrm>
          <a:prstGeom prst="rect">
            <a:avLst/>
          </a:prstGeom>
        </p:spPr>
      </p:pic>
    </p:spTree>
    <p:extLst>
      <p:ext uri="{BB962C8B-B14F-4D97-AF65-F5344CB8AC3E}">
        <p14:creationId xmlns:p14="http://schemas.microsoft.com/office/powerpoint/2010/main" val="2329845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1F339-1B2F-3CFA-48BC-7C2078330E52}"/>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AC7F32D6-77BB-C4C4-E632-264B06BD51CF}"/>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53DFA3FD-665A-6AE7-EA48-1A83B737FAD9}"/>
              </a:ext>
            </a:extLst>
          </p:cNvPr>
          <p:cNvSpPr>
            <a:spLocks noGrp="1"/>
          </p:cNvSpPr>
          <p:nvPr>
            <p:ph type="subTitle" idx="1"/>
          </p:nvPr>
        </p:nvSpPr>
        <p:spPr>
          <a:xfrm>
            <a:off x="661737" y="1342644"/>
            <a:ext cx="10980764" cy="913070"/>
          </a:xfrm>
        </p:spPr>
        <p:txBody>
          <a:bodyPr wrap="square">
            <a:spAutoFit/>
          </a:bodyPr>
          <a:lstStyle/>
          <a:p>
            <a:pPr marL="342900" indent="-342900" algn="l">
              <a:buFont typeface="Arial" panose="020B0604020202020204" pitchFamily="34" charset="0"/>
              <a:buChar char="•"/>
            </a:pPr>
            <a:endParaRPr lang="nl-NL" sz="22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EA19F0CE-F8EC-0ED9-E202-5FB02B69DF2E}"/>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Financiële evenwichten</a:t>
            </a:r>
          </a:p>
        </p:txBody>
      </p:sp>
      <p:cxnSp>
        <p:nvCxnSpPr>
          <p:cNvPr id="5" name="Rechte verbindingslijn 4">
            <a:extLst>
              <a:ext uri="{FF2B5EF4-FFF2-40B4-BE49-F238E27FC236}">
                <a16:creationId xmlns:a16="http://schemas.microsoft.com/office/drawing/2014/main" id="{456217E6-027E-A803-1976-0D3E0C9A27D6}"/>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0478B0AD-D2E3-CA30-B528-0B863345C1E7}"/>
              </a:ext>
            </a:extLst>
          </p:cNvPr>
          <p:cNvPicPr>
            <a:picLocks noChangeAspect="1"/>
          </p:cNvPicPr>
          <p:nvPr/>
        </p:nvPicPr>
        <p:blipFill>
          <a:blip r:embed="rId3"/>
          <a:stretch>
            <a:fillRect/>
          </a:stretch>
        </p:blipFill>
        <p:spPr>
          <a:xfrm>
            <a:off x="9624201" y="0"/>
            <a:ext cx="2335161" cy="2335161"/>
          </a:xfrm>
          <a:prstGeom prst="rect">
            <a:avLst/>
          </a:prstGeom>
        </p:spPr>
      </p:pic>
      <p:pic>
        <p:nvPicPr>
          <p:cNvPr id="6" name="Afbeelding 5">
            <a:extLst>
              <a:ext uri="{FF2B5EF4-FFF2-40B4-BE49-F238E27FC236}">
                <a16:creationId xmlns:a16="http://schemas.microsoft.com/office/drawing/2014/main" id="{DC1D15C8-9191-65B5-F48E-3BF76855672E}"/>
              </a:ext>
            </a:extLst>
          </p:cNvPr>
          <p:cNvPicPr>
            <a:picLocks noChangeAspect="1"/>
          </p:cNvPicPr>
          <p:nvPr/>
        </p:nvPicPr>
        <p:blipFill>
          <a:blip r:embed="rId4"/>
          <a:stretch>
            <a:fillRect/>
          </a:stretch>
        </p:blipFill>
        <p:spPr>
          <a:xfrm>
            <a:off x="1262062" y="2443162"/>
            <a:ext cx="9667875" cy="1971675"/>
          </a:xfrm>
          <a:prstGeom prst="rect">
            <a:avLst/>
          </a:prstGeom>
        </p:spPr>
      </p:pic>
    </p:spTree>
    <p:extLst>
      <p:ext uri="{BB962C8B-B14F-4D97-AF65-F5344CB8AC3E}">
        <p14:creationId xmlns:p14="http://schemas.microsoft.com/office/powerpoint/2010/main" val="1734793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FD01BFFA-FE75-D8B1-9908-06090E0C1A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F74A44-DA9B-31CC-D7AE-2D34CFBF5264}"/>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Belastingen en retributies </a:t>
            </a:r>
          </a:p>
        </p:txBody>
      </p:sp>
      <p:cxnSp>
        <p:nvCxnSpPr>
          <p:cNvPr id="11" name="Rechte verbindingslijn 10">
            <a:extLst>
              <a:ext uri="{FF2B5EF4-FFF2-40B4-BE49-F238E27FC236}">
                <a16:creationId xmlns:a16="http://schemas.microsoft.com/office/drawing/2014/main" id="{106AAFD6-4109-19DC-7303-5942DEACD70D}"/>
              </a:ext>
            </a:extLst>
          </p:cNvPr>
          <p:cNvCxnSpPr>
            <a:cxnSpLocks/>
          </p:cNvCxnSpPr>
          <p:nvPr/>
        </p:nvCxnSpPr>
        <p:spPr>
          <a:xfrm>
            <a:off x="1179093" y="36816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A0902215-9DAC-AFCF-A794-FA490D25C92C}"/>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BB5AEDB3-5A95-FFB0-0F38-F9C2709ED7EF}"/>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2934240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E3034-74FB-7CB2-2020-2775918FEFF1}"/>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66A4CD6E-A8B1-D9DC-A1AA-27DAD7705336}"/>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2D085712-4A3C-8CF1-C4A6-169F68034966}"/>
              </a:ext>
            </a:extLst>
          </p:cNvPr>
          <p:cNvSpPr>
            <a:spLocks noGrp="1"/>
          </p:cNvSpPr>
          <p:nvPr>
            <p:ph type="subTitle" idx="1"/>
          </p:nvPr>
        </p:nvSpPr>
        <p:spPr>
          <a:xfrm>
            <a:off x="661737" y="1342644"/>
            <a:ext cx="10980764" cy="5526641"/>
          </a:xfrm>
        </p:spPr>
        <p:txBody>
          <a:bodyPr wrap="square">
            <a:spAutoFit/>
          </a:bodyPr>
          <a:lstStyle/>
          <a:p>
            <a:pPr algn="l"/>
            <a:r>
              <a:rPr lang="nl-BE" sz="2800" dirty="0">
                <a:solidFill>
                  <a:schemeClr val="bg2">
                    <a:lumMod val="50000"/>
                  </a:schemeClr>
                </a:solidFill>
                <a:latin typeface="Scala Sans Offc" panose="020B0504030101020102" pitchFamily="34" charset="0"/>
              </a:rPr>
              <a:t>Niet weerhouden:</a:t>
            </a:r>
          </a:p>
          <a:p>
            <a:pPr marL="457200" indent="-457200" algn="l">
              <a:buFontTx/>
              <a:buChar char="-"/>
            </a:pPr>
            <a:r>
              <a:rPr lang="nl-BE" sz="1600" dirty="0">
                <a:solidFill>
                  <a:schemeClr val="bg2">
                    <a:lumMod val="50000"/>
                  </a:schemeClr>
                </a:solidFill>
                <a:latin typeface="Scala Sans Offc" panose="020B0504030101020102" pitchFamily="34" charset="0"/>
              </a:rPr>
              <a:t>Masten en pylonen</a:t>
            </a:r>
          </a:p>
          <a:p>
            <a:pPr marL="457200" indent="-457200" algn="l">
              <a:buFontTx/>
              <a:buChar char="-"/>
            </a:pPr>
            <a:r>
              <a:rPr lang="nl-BE" sz="1600" dirty="0">
                <a:solidFill>
                  <a:schemeClr val="bg2">
                    <a:lumMod val="50000"/>
                  </a:schemeClr>
                </a:solidFill>
                <a:latin typeface="Scala Sans Offc" panose="020B0504030101020102" pitchFamily="34" charset="0"/>
              </a:rPr>
              <a:t>Huis-aan-huis verspreiding reclamedrukwerk</a:t>
            </a:r>
          </a:p>
          <a:p>
            <a:pPr algn="l"/>
            <a:r>
              <a:rPr lang="nl-BE" sz="2800" dirty="0">
                <a:solidFill>
                  <a:schemeClr val="bg2">
                    <a:lumMod val="50000"/>
                  </a:schemeClr>
                </a:solidFill>
                <a:latin typeface="Scala Sans Offc" panose="020B0504030101020102" pitchFamily="34" charset="0"/>
              </a:rPr>
              <a:t>Weerhouden:</a:t>
            </a:r>
          </a:p>
          <a:p>
            <a:pPr marL="457200" indent="-457200" algn="l">
              <a:buFontTx/>
              <a:buChar char="-"/>
            </a:pPr>
            <a:r>
              <a:rPr lang="nl-BE" sz="1600" dirty="0">
                <a:solidFill>
                  <a:schemeClr val="bg2">
                    <a:lumMod val="50000"/>
                  </a:schemeClr>
                </a:solidFill>
                <a:latin typeface="Scala Sans Offc" panose="020B0504030101020102" pitchFamily="34" charset="0"/>
              </a:rPr>
              <a:t>Aanvullende belasting op onroerende voorheffing 2026</a:t>
            </a:r>
          </a:p>
          <a:p>
            <a:pPr marL="457200" indent="-457200" algn="l">
              <a:buFontTx/>
              <a:buChar char="-"/>
            </a:pPr>
            <a:r>
              <a:rPr lang="nl-BE" sz="1600" dirty="0">
                <a:solidFill>
                  <a:schemeClr val="bg2">
                    <a:lumMod val="50000"/>
                  </a:schemeClr>
                </a:solidFill>
                <a:latin typeface="Scala Sans Offc" panose="020B0504030101020102" pitchFamily="34" charset="0"/>
              </a:rPr>
              <a:t>Aanvullende personenbelasting 2026</a:t>
            </a:r>
          </a:p>
          <a:p>
            <a:pPr marL="457200" indent="-457200" algn="l">
              <a:buFontTx/>
              <a:buChar char="-"/>
            </a:pPr>
            <a:r>
              <a:rPr lang="nl-BE" sz="1600" dirty="0">
                <a:solidFill>
                  <a:schemeClr val="bg2">
                    <a:lumMod val="50000"/>
                  </a:schemeClr>
                </a:solidFill>
                <a:latin typeface="Scala Sans Offc" panose="020B0504030101020102" pitchFamily="34" charset="0"/>
              </a:rPr>
              <a:t>Belasting omgevingsvergunningen</a:t>
            </a:r>
          </a:p>
          <a:p>
            <a:pPr marL="457200" indent="-457200" algn="l">
              <a:buFontTx/>
              <a:buChar char="-"/>
            </a:pPr>
            <a:r>
              <a:rPr lang="nl-BE" sz="1600" dirty="0">
                <a:solidFill>
                  <a:schemeClr val="bg2">
                    <a:lumMod val="50000"/>
                  </a:schemeClr>
                </a:solidFill>
                <a:latin typeface="Scala Sans Offc" panose="020B0504030101020102" pitchFamily="34" charset="0"/>
              </a:rPr>
              <a:t>Belasting afgifte administratieve stukken (+5 euro voor gemeente)</a:t>
            </a:r>
          </a:p>
          <a:p>
            <a:pPr marL="457200" indent="-457200" algn="l">
              <a:buFontTx/>
              <a:buChar char="-"/>
            </a:pPr>
            <a:r>
              <a:rPr lang="nl-BE" sz="1600" dirty="0">
                <a:solidFill>
                  <a:schemeClr val="bg2">
                    <a:lumMod val="50000"/>
                  </a:schemeClr>
                </a:solidFill>
                <a:latin typeface="Scala Sans Offc" panose="020B0504030101020102" pitchFamily="34" charset="0"/>
              </a:rPr>
              <a:t>Belasting nachtwinkels</a:t>
            </a:r>
          </a:p>
          <a:p>
            <a:pPr marL="457200" indent="-457200" algn="l">
              <a:buFontTx/>
              <a:buChar char="-"/>
            </a:pPr>
            <a:r>
              <a:rPr lang="nl-BE" sz="1600" dirty="0">
                <a:solidFill>
                  <a:schemeClr val="bg2">
                    <a:lumMod val="50000"/>
                  </a:schemeClr>
                </a:solidFill>
                <a:latin typeface="Scala Sans Offc" panose="020B0504030101020102" pitchFamily="34" charset="0"/>
              </a:rPr>
              <a:t>Belasting brandstofdistributieapparaten</a:t>
            </a:r>
          </a:p>
          <a:p>
            <a:pPr marL="457200" indent="-457200" algn="l">
              <a:buFontTx/>
              <a:buChar char="-"/>
            </a:pPr>
            <a:r>
              <a:rPr lang="nl-BE" sz="1600" dirty="0">
                <a:solidFill>
                  <a:schemeClr val="bg2">
                    <a:lumMod val="50000"/>
                  </a:schemeClr>
                </a:solidFill>
                <a:latin typeface="Scala Sans Offc" panose="020B0504030101020102" pitchFamily="34" charset="0"/>
              </a:rPr>
              <a:t>Belasting bouwen er herbouwen</a:t>
            </a:r>
          </a:p>
          <a:p>
            <a:pPr marL="457200" indent="-457200" algn="l">
              <a:buFontTx/>
              <a:buChar char="-"/>
            </a:pPr>
            <a:r>
              <a:rPr lang="nl-BE" sz="1600" dirty="0">
                <a:solidFill>
                  <a:schemeClr val="bg2">
                    <a:lumMod val="50000"/>
                  </a:schemeClr>
                </a:solidFill>
                <a:latin typeface="Scala Sans Offc" panose="020B0504030101020102" pitchFamily="34" charset="0"/>
              </a:rPr>
              <a:t>Belasting tweede verblijven</a:t>
            </a:r>
          </a:p>
          <a:p>
            <a:pPr marL="457200" indent="-457200" algn="l">
              <a:buFontTx/>
              <a:buChar char="-"/>
            </a:pPr>
            <a:endParaRPr lang="nl-BE" sz="2800" dirty="0">
              <a:solidFill>
                <a:schemeClr val="bg2">
                  <a:lumMod val="50000"/>
                </a:schemeClr>
              </a:solidFill>
              <a:latin typeface="Scala Sans Offc" panose="020B0504030101020102" pitchFamily="34" charset="0"/>
            </a:endParaRPr>
          </a:p>
          <a:p>
            <a:pPr algn="l"/>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209C7564-33FF-4760-AC8E-C13533F79835}"/>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Belastingen 2026 2031</a:t>
            </a:r>
          </a:p>
        </p:txBody>
      </p:sp>
      <p:cxnSp>
        <p:nvCxnSpPr>
          <p:cNvPr id="5" name="Rechte verbindingslijn 4">
            <a:extLst>
              <a:ext uri="{FF2B5EF4-FFF2-40B4-BE49-F238E27FC236}">
                <a16:creationId xmlns:a16="http://schemas.microsoft.com/office/drawing/2014/main" id="{AF4A33CC-D149-F00B-050C-D5ACD4F0E86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7B4D6BC2-D0E5-D5A5-B658-C38FD14E1E96}"/>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863869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06011-F831-D5FB-3986-43B53B877A6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3F0441D7-A9F4-D735-EC5F-AACB94AD4C77}"/>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B3987A49-EB09-724B-37B4-96E5D01E29D6}"/>
              </a:ext>
            </a:extLst>
          </p:cNvPr>
          <p:cNvSpPr>
            <a:spLocks noGrp="1"/>
          </p:cNvSpPr>
          <p:nvPr>
            <p:ph type="subTitle" idx="1"/>
          </p:nvPr>
        </p:nvSpPr>
        <p:spPr>
          <a:xfrm>
            <a:off x="661737" y="1342644"/>
            <a:ext cx="10980764" cy="4092402"/>
          </a:xfrm>
        </p:spPr>
        <p:txBody>
          <a:bodyPr wrap="square">
            <a:spAutoFit/>
          </a:bodyPr>
          <a:lstStyle/>
          <a:p>
            <a:pPr algn="l"/>
            <a:r>
              <a:rPr lang="nl-NL" sz="2800" dirty="0">
                <a:solidFill>
                  <a:schemeClr val="bg2">
                    <a:lumMod val="50000"/>
                  </a:schemeClr>
                </a:solidFill>
                <a:latin typeface="Scala Sans Offc" panose="020B0504030101020102" pitchFamily="34" charset="0"/>
              </a:rPr>
              <a:t>= billijke vergoeding voor een overheidsdienst waaruit een </a:t>
            </a:r>
          </a:p>
          <a:p>
            <a:pPr algn="l"/>
            <a:r>
              <a:rPr lang="nl-NL" sz="2800" dirty="0">
                <a:solidFill>
                  <a:schemeClr val="bg2">
                    <a:lumMod val="50000"/>
                  </a:schemeClr>
                </a:solidFill>
                <a:latin typeface="Scala Sans Offc" panose="020B0504030101020102" pitchFamily="34" charset="0"/>
              </a:rPr>
              <a:t>individueel voordeel wordt gehaald en waarop vrijwillig beroep is gedaan.</a:t>
            </a:r>
          </a:p>
          <a:p>
            <a:pPr algn="l"/>
            <a:endParaRPr lang="nl-NL" sz="2800" dirty="0">
              <a:solidFill>
                <a:schemeClr val="bg2">
                  <a:lumMod val="50000"/>
                </a:schemeClr>
              </a:solidFill>
              <a:latin typeface="Scala Sans Offc" panose="020B0504030101020102" pitchFamily="34" charset="0"/>
            </a:endParaRPr>
          </a:p>
          <a:p>
            <a:pPr marL="457200" indent="-457200" algn="l">
              <a:buFontTx/>
              <a:buChar char="-"/>
            </a:pPr>
            <a:r>
              <a:rPr lang="nl-NL" sz="2800" dirty="0">
                <a:solidFill>
                  <a:schemeClr val="bg2">
                    <a:lumMod val="50000"/>
                  </a:schemeClr>
                </a:solidFill>
                <a:latin typeface="Scala Sans Offc" panose="020B0504030101020102" pitchFamily="34" charset="0"/>
              </a:rPr>
              <a:t>Voor één jaar</a:t>
            </a:r>
          </a:p>
          <a:p>
            <a:pPr marL="457200" indent="-457200" algn="l">
              <a:buFontTx/>
              <a:buChar char="-"/>
            </a:pPr>
            <a:r>
              <a:rPr lang="nl-NL" sz="2800" dirty="0">
                <a:solidFill>
                  <a:schemeClr val="bg2">
                    <a:lumMod val="50000"/>
                  </a:schemeClr>
                </a:solidFill>
                <a:latin typeface="Scala Sans Offc" panose="020B0504030101020102" pitchFamily="34" charset="0"/>
              </a:rPr>
              <a:t>Geïndexeerd</a:t>
            </a:r>
          </a:p>
          <a:p>
            <a:pPr marL="457200" indent="-457200" algn="l">
              <a:buFontTx/>
              <a:buChar char="-"/>
            </a:pPr>
            <a:r>
              <a:rPr lang="nl-BE" sz="2800" dirty="0">
                <a:solidFill>
                  <a:schemeClr val="bg2">
                    <a:lumMod val="50000"/>
                  </a:schemeClr>
                </a:solidFill>
                <a:latin typeface="Scala Sans Offc" panose="020B0504030101020102" pitchFamily="34" charset="0"/>
              </a:rPr>
              <a:t>29 reglementen – soms vele categorieën (vb. zaalverhuur)</a:t>
            </a:r>
          </a:p>
          <a:p>
            <a:pPr marL="457200" indent="-457200" algn="l">
              <a:buFontTx/>
              <a:buChar char="-"/>
            </a:pPr>
            <a:r>
              <a:rPr lang="nl-BE" sz="2800" dirty="0">
                <a:solidFill>
                  <a:schemeClr val="bg2">
                    <a:lumMod val="50000"/>
                  </a:schemeClr>
                </a:solidFill>
                <a:latin typeface="Scala Sans Offc" panose="020B0504030101020102" pitchFamily="34" charset="0"/>
              </a:rPr>
              <a:t>Nood aan vereenvoudiging</a:t>
            </a:r>
          </a:p>
          <a:p>
            <a:pPr marL="457200" indent="-457200" algn="l">
              <a:buFontTx/>
              <a:buChar char="-"/>
            </a:pPr>
            <a:r>
              <a:rPr lang="nl-BE" sz="2800" dirty="0">
                <a:solidFill>
                  <a:schemeClr val="bg2">
                    <a:lumMod val="50000"/>
                  </a:schemeClr>
                </a:solidFill>
                <a:latin typeface="Scala Sans Offc" panose="020B0504030101020102" pitchFamily="34" charset="0"/>
              </a:rPr>
              <a:t>Doel – GR december 2026</a:t>
            </a:r>
          </a:p>
        </p:txBody>
      </p:sp>
      <p:sp>
        <p:nvSpPr>
          <p:cNvPr id="4" name="Titel 1">
            <a:extLst>
              <a:ext uri="{FF2B5EF4-FFF2-40B4-BE49-F238E27FC236}">
                <a16:creationId xmlns:a16="http://schemas.microsoft.com/office/drawing/2014/main" id="{6157CBE0-427E-3FF2-47E6-F9CB261C48EF}"/>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3200" b="1" dirty="0">
                <a:solidFill>
                  <a:srgbClr val="DD6B18"/>
                </a:solidFill>
                <a:latin typeface="Scala Sans Offc" panose="020B0504030101020102" pitchFamily="34" charset="77"/>
              </a:rPr>
              <a:t>Retributies 2026 </a:t>
            </a:r>
          </a:p>
        </p:txBody>
      </p:sp>
      <p:cxnSp>
        <p:nvCxnSpPr>
          <p:cNvPr id="5" name="Rechte verbindingslijn 4">
            <a:extLst>
              <a:ext uri="{FF2B5EF4-FFF2-40B4-BE49-F238E27FC236}">
                <a16:creationId xmlns:a16="http://schemas.microsoft.com/office/drawing/2014/main" id="{F5DB422A-6C9D-6E66-8A2A-08B90B13A976}"/>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A8520857-FE04-AFF6-7EB5-3D6A118EEBD6}"/>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546973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42712DD1-CBC5-E42C-78DE-FEA85D497E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3E38BD-4120-313D-0C1B-1A7AAC045E39}"/>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Benchmark personeel</a:t>
            </a:r>
          </a:p>
        </p:txBody>
      </p:sp>
      <p:cxnSp>
        <p:nvCxnSpPr>
          <p:cNvPr id="11" name="Rechte verbindingslijn 10">
            <a:extLst>
              <a:ext uri="{FF2B5EF4-FFF2-40B4-BE49-F238E27FC236}">
                <a16:creationId xmlns:a16="http://schemas.microsoft.com/office/drawing/2014/main" id="{879B5394-7E8A-7700-B04A-FCE06718A50C}"/>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8E20292D-0773-CEA8-3174-3CE08B77AF5A}"/>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F04DE64C-2F6D-1BF1-B8D1-786F9831F8F7}"/>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2473754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E8DD5-368D-ED07-9C54-2F6B9D2F12F4}"/>
            </a:ext>
          </a:extLst>
        </p:cNvPr>
        <p:cNvGrpSpPr/>
        <p:nvPr/>
      </p:nvGrpSpPr>
      <p:grpSpPr>
        <a:xfrm>
          <a:off x="0" y="0"/>
          <a:ext cx="0" cy="0"/>
          <a:chOff x="0" y="0"/>
          <a:chExt cx="0" cy="0"/>
        </a:xfrm>
      </p:grpSpPr>
      <p:grpSp>
        <p:nvGrpSpPr>
          <p:cNvPr id="2" name="Groep 1">
            <a:extLst>
              <a:ext uri="{FF2B5EF4-FFF2-40B4-BE49-F238E27FC236}">
                <a16:creationId xmlns:a16="http://schemas.microsoft.com/office/drawing/2014/main" id="{1ADBD548-6C14-D7AE-234B-197095672E96}"/>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4" name="Stroomdiagram: Opgeslagen gegevens 12">
              <a:extLst>
                <a:ext uri="{FF2B5EF4-FFF2-40B4-BE49-F238E27FC236}">
                  <a16:creationId xmlns:a16="http://schemas.microsoft.com/office/drawing/2014/main" id="{D0D82A06-55F9-C7F5-D278-5901CC26A56D}"/>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Rechthoek 2">
              <a:extLst>
                <a:ext uri="{FF2B5EF4-FFF2-40B4-BE49-F238E27FC236}">
                  <a16:creationId xmlns:a16="http://schemas.microsoft.com/office/drawing/2014/main" id="{6C5FFCC8-E390-9E05-CD37-939F0EE7FDEF}"/>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AA8CD835-EEE8-0259-9D0F-73C32BCBE6CE}"/>
              </a:ext>
            </a:extLst>
          </p:cNvPr>
          <p:cNvSpPr/>
          <p:nvPr/>
        </p:nvSpPr>
        <p:spPr>
          <a:xfrm>
            <a:off x="4229176" y="5944110"/>
            <a:ext cx="3733651"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Aantal inwoners</a:t>
            </a:r>
          </a:p>
        </p:txBody>
      </p:sp>
      <p:graphicFrame>
        <p:nvGraphicFramePr>
          <p:cNvPr id="10" name="Tabel 9">
            <a:extLst>
              <a:ext uri="{FF2B5EF4-FFF2-40B4-BE49-F238E27FC236}">
                <a16:creationId xmlns:a16="http://schemas.microsoft.com/office/drawing/2014/main" id="{E041B451-F6E4-A4D6-95F5-0A2362167BD4}"/>
              </a:ext>
            </a:extLst>
          </p:cNvPr>
          <p:cNvGraphicFramePr>
            <a:graphicFrameLocks noGrp="1"/>
          </p:cNvGraphicFramePr>
          <p:nvPr/>
        </p:nvGraphicFramePr>
        <p:xfrm>
          <a:off x="638175" y="708745"/>
          <a:ext cx="3943462" cy="2553555"/>
        </p:xfrm>
        <a:graphic>
          <a:graphicData uri="http://schemas.openxmlformats.org/drawingml/2006/table">
            <a:tbl>
              <a:tblPr firstRow="1" firstCol="1" bandRow="1">
                <a:tableStyleId>{5C22544A-7EE6-4342-B048-85BDC9FD1C3A}</a:tableStyleId>
              </a:tblPr>
              <a:tblGrid>
                <a:gridCol w="980742">
                  <a:extLst>
                    <a:ext uri="{9D8B030D-6E8A-4147-A177-3AD203B41FA5}">
                      <a16:colId xmlns:a16="http://schemas.microsoft.com/office/drawing/2014/main" val="386942996"/>
                    </a:ext>
                  </a:extLst>
                </a:gridCol>
                <a:gridCol w="592544">
                  <a:extLst>
                    <a:ext uri="{9D8B030D-6E8A-4147-A177-3AD203B41FA5}">
                      <a16:colId xmlns:a16="http://schemas.microsoft.com/office/drawing/2014/main" val="2991163013"/>
                    </a:ext>
                  </a:extLst>
                </a:gridCol>
                <a:gridCol w="592544">
                  <a:extLst>
                    <a:ext uri="{9D8B030D-6E8A-4147-A177-3AD203B41FA5}">
                      <a16:colId xmlns:a16="http://schemas.microsoft.com/office/drawing/2014/main" val="1623088260"/>
                    </a:ext>
                  </a:extLst>
                </a:gridCol>
                <a:gridCol w="592544">
                  <a:extLst>
                    <a:ext uri="{9D8B030D-6E8A-4147-A177-3AD203B41FA5}">
                      <a16:colId xmlns:a16="http://schemas.microsoft.com/office/drawing/2014/main" val="3585925458"/>
                    </a:ext>
                  </a:extLst>
                </a:gridCol>
                <a:gridCol w="592544">
                  <a:extLst>
                    <a:ext uri="{9D8B030D-6E8A-4147-A177-3AD203B41FA5}">
                      <a16:colId xmlns:a16="http://schemas.microsoft.com/office/drawing/2014/main" val="2972704695"/>
                    </a:ext>
                  </a:extLst>
                </a:gridCol>
                <a:gridCol w="592544">
                  <a:extLst>
                    <a:ext uri="{9D8B030D-6E8A-4147-A177-3AD203B41FA5}">
                      <a16:colId xmlns:a16="http://schemas.microsoft.com/office/drawing/2014/main" val="283159486"/>
                    </a:ext>
                  </a:extLst>
                </a:gridCol>
              </a:tblGrid>
              <a:tr h="468000">
                <a:tc>
                  <a:txBody>
                    <a:bodyPr/>
                    <a:lstStyle/>
                    <a:p>
                      <a:pPr algn="l">
                        <a:lnSpc>
                          <a:spcPct val="107000"/>
                        </a:lnSpc>
                        <a:spcAft>
                          <a:spcPts val="800"/>
                        </a:spcAft>
                        <a:buNone/>
                      </a:pPr>
                      <a:r>
                        <a:rPr lang="nl-BE" sz="1200" kern="100" dirty="0">
                          <a:effectLst/>
                        </a:rPr>
                        <a:t> </a:t>
                      </a:r>
                      <a:r>
                        <a:rPr lang="nl-BE" sz="1400" kern="100" dirty="0">
                          <a:solidFill>
                            <a:schemeClr val="tx1"/>
                          </a:solidFill>
                          <a:effectLst/>
                        </a:rPr>
                        <a:t>AANTAL INWONERS</a:t>
                      </a:r>
                      <a:endParaRPr lang="nl-BE" sz="1200" kern="100" dirty="0">
                        <a:solidFill>
                          <a:schemeClr val="tx1"/>
                        </a:solidFill>
                        <a:effectLst/>
                        <a:latin typeface="Aptos" panose="020B0004020202020204" pitchFamily="34" charset="0"/>
                        <a:cs typeface="Times New Roman" panose="02020603050405020304" pitchFamily="18" charset="0"/>
                      </a:endParaRPr>
                    </a:p>
                  </a:txBody>
                  <a:tcPr marL="17780" marR="17780" marT="0" marB="0">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400" b="1" kern="100" dirty="0">
                          <a:solidFill>
                            <a:schemeClr val="lt1"/>
                          </a:solidFill>
                          <a:effectLst/>
                          <a:latin typeface="+mn-lt"/>
                          <a:ea typeface="+mn-ea"/>
                          <a:cs typeface="+mn-cs"/>
                        </a:rPr>
                        <a:t>2014 </a:t>
                      </a:r>
                    </a:p>
                  </a:txBody>
                  <a:tcPr marL="17780" marR="17780" marT="0" marB="0" anchor="ctr">
                    <a:lnR w="28575" cap="flat" cmpd="sng" algn="ctr">
                      <a:solidFill>
                        <a:schemeClr val="tx1"/>
                      </a:solidFill>
                      <a:prstDash val="solid"/>
                      <a:round/>
                      <a:headEnd type="none" w="med" len="med"/>
                      <a:tailEnd type="none" w="med" len="med"/>
                    </a:lnR>
                    <a:solidFill>
                      <a:schemeClr val="accent1"/>
                    </a:solidFill>
                  </a:tcPr>
                </a:tc>
                <a:tc>
                  <a:txBody>
                    <a:bodyPr/>
                    <a:lstStyle/>
                    <a:p>
                      <a:pPr algn="ctr">
                        <a:lnSpc>
                          <a:spcPct val="107000"/>
                        </a:lnSpc>
                        <a:spcAft>
                          <a:spcPts val="800"/>
                        </a:spcAft>
                        <a:buNone/>
                      </a:pPr>
                      <a:r>
                        <a:rPr lang="nl-BE" sz="1400" b="1" kern="100" dirty="0">
                          <a:solidFill>
                            <a:schemeClr val="lt1"/>
                          </a:solidFill>
                          <a:effectLst/>
                          <a:latin typeface="+mn-lt"/>
                          <a:ea typeface="+mn-ea"/>
                          <a:cs typeface="+mn-cs"/>
                        </a:rPr>
                        <a:t>2019</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accent1"/>
                    </a:solidFill>
                  </a:tcPr>
                </a:tc>
                <a:tc>
                  <a:txBody>
                    <a:bodyPr/>
                    <a:lstStyle/>
                    <a:p>
                      <a:pPr algn="ctr">
                        <a:lnSpc>
                          <a:spcPct val="107000"/>
                        </a:lnSpc>
                        <a:spcAft>
                          <a:spcPts val="800"/>
                        </a:spcAft>
                        <a:buNone/>
                      </a:pPr>
                      <a:r>
                        <a:rPr lang="nl-BE" sz="1400" b="1" kern="100" dirty="0">
                          <a:solidFill>
                            <a:schemeClr val="lt1"/>
                          </a:solidFill>
                          <a:effectLst/>
                          <a:latin typeface="+mn-lt"/>
                          <a:ea typeface="+mn-ea"/>
                          <a:cs typeface="+mn-cs"/>
                        </a:rPr>
                        <a:t>2023</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chemeClr val="accent1"/>
                    </a:solidFill>
                  </a:tcPr>
                </a:tc>
                <a:tc>
                  <a:txBody>
                    <a:bodyPr/>
                    <a:lstStyle/>
                    <a:p>
                      <a:pPr marL="0" algn="ctr" defTabSz="914400" rtl="0" eaLnBrk="1" latinLnBrk="0" hangingPunct="1">
                        <a:lnSpc>
                          <a:spcPct val="107000"/>
                        </a:lnSpc>
                        <a:spcAft>
                          <a:spcPts val="800"/>
                        </a:spcAft>
                        <a:buNone/>
                      </a:pPr>
                      <a:r>
                        <a:rPr lang="nl-BE" sz="1400" b="1" kern="100" dirty="0">
                          <a:solidFill>
                            <a:schemeClr val="lt1"/>
                          </a:solidFill>
                          <a:effectLst/>
                          <a:latin typeface="+mn-lt"/>
                          <a:ea typeface="+mn-ea"/>
                          <a:cs typeface="+mn-cs"/>
                        </a:rPr>
                        <a:t>2024</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tcPr>
                </a:tc>
                <a:tc>
                  <a:txBody>
                    <a:bodyPr/>
                    <a:lstStyle/>
                    <a:p>
                      <a:pPr marL="0" algn="ctr" defTabSz="914400" rtl="0" eaLnBrk="1" latinLnBrk="0" hangingPunct="1">
                        <a:lnSpc>
                          <a:spcPct val="107000"/>
                        </a:lnSpc>
                        <a:spcAft>
                          <a:spcPts val="800"/>
                        </a:spcAft>
                        <a:buNone/>
                      </a:pPr>
                      <a:r>
                        <a:rPr lang="nl-BE" sz="1400" b="1" kern="100" dirty="0">
                          <a:solidFill>
                            <a:schemeClr val="lt1"/>
                          </a:solidFill>
                          <a:effectLst/>
                          <a:latin typeface="+mn-lt"/>
                          <a:ea typeface="+mn-ea"/>
                          <a:cs typeface="+mn-cs"/>
                        </a:rPr>
                        <a:t>2025</a:t>
                      </a:r>
                    </a:p>
                  </a:txBody>
                  <a:tcPr anchor="ctr">
                    <a:lnL w="285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91143734"/>
                  </a:ext>
                </a:extLst>
              </a:tr>
              <a:tr h="320890">
                <a:tc>
                  <a:txBody>
                    <a:bodyPr/>
                    <a:lstStyle/>
                    <a:p>
                      <a:pPr algn="l">
                        <a:lnSpc>
                          <a:spcPct val="107000"/>
                        </a:lnSpc>
                        <a:spcAft>
                          <a:spcPts val="800"/>
                        </a:spcAft>
                        <a:buNone/>
                      </a:pPr>
                      <a:r>
                        <a:rPr lang="nl-BE" sz="1200" kern="100" dirty="0">
                          <a:solidFill>
                            <a:srgbClr val="FFFF00"/>
                          </a:solidFill>
                          <a:effectLst/>
                        </a:rPr>
                        <a:t>Essen</a:t>
                      </a:r>
                      <a:endParaRPr lang="nl-BE" sz="1100"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i="1" kern="100" dirty="0">
                          <a:solidFill>
                            <a:srgbClr val="FFFF00"/>
                          </a:solidFill>
                          <a:effectLst/>
                        </a:rPr>
                        <a:t>18.066</a:t>
                      </a:r>
                      <a:endParaRPr lang="nl-BE" sz="11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fontAlgn="b" latinLnBrk="0" hangingPunct="1">
                        <a:lnSpc>
                          <a:spcPct val="107000"/>
                        </a:lnSpc>
                        <a:spcAft>
                          <a:spcPts val="800"/>
                        </a:spcAft>
                        <a:buNone/>
                      </a:pPr>
                      <a:r>
                        <a:rPr lang="nl-BE" sz="1100" b="1" i="1" kern="100" dirty="0">
                          <a:solidFill>
                            <a:srgbClr val="FFFF00"/>
                          </a:solidFill>
                          <a:effectLst/>
                          <a:latin typeface="+mn-lt"/>
                          <a:ea typeface="+mn-ea"/>
                          <a:cs typeface="+mn-cs"/>
                        </a:rPr>
                        <a:t>19.038</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fontAlgn="b" latinLnBrk="0" hangingPunct="1">
                        <a:lnSpc>
                          <a:spcPct val="107000"/>
                        </a:lnSpc>
                        <a:spcAft>
                          <a:spcPts val="800"/>
                        </a:spcAft>
                        <a:buNone/>
                      </a:pPr>
                      <a:r>
                        <a:rPr lang="nl-BE" sz="1100" b="1" i="1" kern="100" dirty="0">
                          <a:solidFill>
                            <a:srgbClr val="FFFF00"/>
                          </a:solidFill>
                          <a:effectLst/>
                          <a:latin typeface="+mn-lt"/>
                          <a:ea typeface="+mn-ea"/>
                          <a:cs typeface="+mn-cs"/>
                        </a:rPr>
                        <a:t>19.629</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latinLnBrk="0" hangingPunct="1">
                        <a:lnSpc>
                          <a:spcPct val="107000"/>
                        </a:lnSpc>
                        <a:spcAft>
                          <a:spcPts val="800"/>
                        </a:spcAft>
                        <a:buNone/>
                      </a:pPr>
                      <a:r>
                        <a:rPr lang="nl-BE" sz="1100" b="1" i="1" kern="100" dirty="0">
                          <a:solidFill>
                            <a:srgbClr val="FFFF00"/>
                          </a:solidFill>
                          <a:effectLst/>
                          <a:latin typeface="+mn-lt"/>
                          <a:ea typeface="+mn-ea"/>
                          <a:cs typeface="+mn-cs"/>
                        </a:rPr>
                        <a:t>19.630</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fontAlgn="b" latinLnBrk="0" hangingPunct="1">
                        <a:lnSpc>
                          <a:spcPct val="107000"/>
                        </a:lnSpc>
                        <a:spcAft>
                          <a:spcPts val="800"/>
                        </a:spcAft>
                        <a:buNone/>
                      </a:pPr>
                      <a:r>
                        <a:rPr lang="nl-BE" sz="1100" b="1" i="1" kern="100" dirty="0">
                          <a:solidFill>
                            <a:srgbClr val="FFFF00"/>
                          </a:solidFill>
                          <a:effectLst/>
                          <a:latin typeface="+mn-lt"/>
                          <a:ea typeface="+mn-ea"/>
                          <a:cs typeface="+mn-cs"/>
                        </a:rPr>
                        <a:t>19.606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80488442"/>
                  </a:ext>
                </a:extLst>
              </a:tr>
              <a:tr h="252095">
                <a:tc>
                  <a:txBody>
                    <a:bodyPr/>
                    <a:lstStyle/>
                    <a:p>
                      <a:pPr algn="l">
                        <a:lnSpc>
                          <a:spcPct val="107000"/>
                        </a:lnSpc>
                        <a:spcAft>
                          <a:spcPts val="800"/>
                        </a:spcAft>
                        <a:buNone/>
                      </a:pPr>
                      <a:r>
                        <a:rPr lang="nl-BE" sz="1200" kern="100" dirty="0">
                          <a:solidFill>
                            <a:schemeClr val="tx1"/>
                          </a:solidFill>
                          <a:effectLst/>
                        </a:rPr>
                        <a:t>Stabroek</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18.140</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a:solidFill>
                            <a:schemeClr val="tx1"/>
                          </a:solidFill>
                          <a:effectLst/>
                          <a:latin typeface="+mn-lt"/>
                          <a:ea typeface="+mn-ea"/>
                          <a:cs typeface="+mn-cs"/>
                        </a:rPr>
                        <a:t>18.710</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18.837</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18.826</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18.970</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8028719"/>
                  </a:ext>
                </a:extLst>
              </a:tr>
              <a:tr h="252095">
                <a:tc>
                  <a:txBody>
                    <a:bodyPr/>
                    <a:lstStyle/>
                    <a:p>
                      <a:pPr algn="l">
                        <a:lnSpc>
                          <a:spcPct val="107000"/>
                        </a:lnSpc>
                        <a:spcAft>
                          <a:spcPts val="800"/>
                        </a:spcAft>
                        <a:buNone/>
                      </a:pPr>
                      <a:r>
                        <a:rPr lang="nl-BE" sz="1200" kern="100">
                          <a:solidFill>
                            <a:schemeClr val="tx1"/>
                          </a:solidFill>
                          <a:effectLst/>
                        </a:rPr>
                        <a:t>Kalmthout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a:solidFill>
                            <a:schemeClr val="tx1"/>
                          </a:solidFill>
                          <a:effectLst/>
                          <a:latin typeface="+mn-lt"/>
                          <a:ea typeface="+mn-ea"/>
                          <a:cs typeface="+mn-cs"/>
                        </a:rPr>
                        <a:t>18.184</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18.695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19.422</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19.672</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19.712</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3658448"/>
                  </a:ext>
                </a:extLst>
              </a:tr>
              <a:tr h="252095">
                <a:tc>
                  <a:txBody>
                    <a:bodyPr/>
                    <a:lstStyle/>
                    <a:p>
                      <a:pPr algn="l">
                        <a:lnSpc>
                          <a:spcPct val="107000"/>
                        </a:lnSpc>
                        <a:spcAft>
                          <a:spcPts val="800"/>
                        </a:spcAft>
                        <a:buNone/>
                      </a:pPr>
                      <a:r>
                        <a:rPr lang="nl-BE" sz="1200" kern="100">
                          <a:solidFill>
                            <a:schemeClr val="tx1"/>
                          </a:solidFill>
                          <a:effectLst/>
                        </a:rPr>
                        <a:t>Wuustwezel</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a:solidFill>
                            <a:schemeClr val="tx1"/>
                          </a:solidFill>
                          <a:effectLst/>
                          <a:latin typeface="+mn-lt"/>
                          <a:ea typeface="+mn-ea"/>
                          <a:cs typeface="+mn-cs"/>
                        </a:rPr>
                        <a:t>19.731</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20.970</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21.644</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21.794</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21.941</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6361335"/>
                  </a:ext>
                </a:extLst>
              </a:tr>
              <a:tr h="252095">
                <a:tc>
                  <a:txBody>
                    <a:bodyPr/>
                    <a:lstStyle/>
                    <a:p>
                      <a:pPr algn="l">
                        <a:lnSpc>
                          <a:spcPct val="107000"/>
                        </a:lnSpc>
                        <a:spcAft>
                          <a:spcPts val="800"/>
                        </a:spcAft>
                        <a:buNone/>
                      </a:pPr>
                      <a:r>
                        <a:rPr lang="nl-BE" sz="1200" kern="100">
                          <a:solidFill>
                            <a:schemeClr val="tx1"/>
                          </a:solidFill>
                          <a:effectLst/>
                        </a:rPr>
                        <a:t>Hoogstraten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a:solidFill>
                            <a:schemeClr val="tx1"/>
                          </a:solidFill>
                          <a:effectLst/>
                          <a:latin typeface="+mn-lt"/>
                          <a:ea typeface="+mn-ea"/>
                          <a:cs typeface="+mn-cs"/>
                        </a:rPr>
                        <a:t>20.549</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a:solidFill>
                            <a:schemeClr val="tx1"/>
                          </a:solidFill>
                          <a:effectLst/>
                          <a:latin typeface="+mn-lt"/>
                          <a:ea typeface="+mn-ea"/>
                          <a:cs typeface="+mn-cs"/>
                        </a:rPr>
                        <a:t>21.355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22.245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22.278</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22.403</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4896542"/>
                  </a:ext>
                </a:extLst>
              </a:tr>
              <a:tr h="252095">
                <a:tc>
                  <a:txBody>
                    <a:bodyPr/>
                    <a:lstStyle/>
                    <a:p>
                      <a:pPr algn="l">
                        <a:lnSpc>
                          <a:spcPct val="107000"/>
                        </a:lnSpc>
                        <a:spcAft>
                          <a:spcPts val="800"/>
                        </a:spcAft>
                        <a:buNone/>
                      </a:pPr>
                      <a:r>
                        <a:rPr lang="nl-BE" sz="1200" kern="100" dirty="0">
                          <a:solidFill>
                            <a:schemeClr val="tx1"/>
                          </a:solidFill>
                          <a:effectLst/>
                        </a:rPr>
                        <a:t>Kapellen</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a:solidFill>
                            <a:schemeClr val="tx1"/>
                          </a:solidFill>
                          <a:effectLst/>
                          <a:latin typeface="+mn-lt"/>
                          <a:ea typeface="+mn-ea"/>
                          <a:cs typeface="+mn-cs"/>
                        </a:rPr>
                        <a:t>26.506</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a:solidFill>
                            <a:schemeClr val="tx1"/>
                          </a:solidFill>
                          <a:effectLst/>
                          <a:latin typeface="+mn-lt"/>
                          <a:ea typeface="+mn-ea"/>
                          <a:cs typeface="+mn-cs"/>
                        </a:rPr>
                        <a:t>26.850</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27.743</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27.782</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27.976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3286344"/>
                  </a:ext>
                </a:extLst>
              </a:tr>
              <a:tr h="252095">
                <a:tc>
                  <a:txBody>
                    <a:bodyPr/>
                    <a:lstStyle/>
                    <a:p>
                      <a:pPr algn="l">
                        <a:lnSpc>
                          <a:spcPct val="107000"/>
                        </a:lnSpc>
                        <a:spcAft>
                          <a:spcPts val="800"/>
                        </a:spcAft>
                        <a:buNone/>
                      </a:pPr>
                      <a:r>
                        <a:rPr lang="nl-BE" sz="1200" kern="100" dirty="0">
                          <a:solidFill>
                            <a:schemeClr val="tx1"/>
                          </a:solidFill>
                          <a:effectLst/>
                        </a:rPr>
                        <a:t>Brecht</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a:solidFill>
                            <a:schemeClr val="tx1"/>
                          </a:solidFill>
                          <a:effectLst/>
                          <a:latin typeface="+mn-lt"/>
                          <a:ea typeface="+mn-ea"/>
                          <a:cs typeface="+mn-cs"/>
                        </a:rPr>
                        <a:t>28.016</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a:solidFill>
                            <a:schemeClr val="tx1"/>
                          </a:solidFill>
                          <a:effectLst/>
                          <a:latin typeface="+mn-lt"/>
                          <a:ea typeface="+mn-ea"/>
                          <a:cs typeface="+mn-cs"/>
                        </a:rPr>
                        <a:t>29.268</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30.387</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30.610</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30.664</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4742036"/>
                  </a:ext>
                </a:extLst>
              </a:tr>
              <a:tr h="252095">
                <a:tc>
                  <a:txBody>
                    <a:bodyPr/>
                    <a:lstStyle/>
                    <a:p>
                      <a:pPr algn="l">
                        <a:lnSpc>
                          <a:spcPct val="107000"/>
                        </a:lnSpc>
                        <a:spcAft>
                          <a:spcPts val="800"/>
                        </a:spcAft>
                        <a:buNone/>
                      </a:pPr>
                      <a:r>
                        <a:rPr lang="nl-BE" sz="1200" kern="100" dirty="0">
                          <a:solidFill>
                            <a:schemeClr val="tx1"/>
                          </a:solidFill>
                          <a:effectLst/>
                        </a:rPr>
                        <a:t>Brasschaat</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37.286</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37.946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i="0" kern="100" dirty="0">
                          <a:solidFill>
                            <a:schemeClr val="tx1"/>
                          </a:solidFill>
                          <a:effectLst/>
                          <a:latin typeface="+mn-lt"/>
                          <a:ea typeface="+mn-ea"/>
                          <a:cs typeface="+mn-cs"/>
                        </a:rPr>
                        <a:t>38.575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i="0" kern="100" dirty="0">
                          <a:solidFill>
                            <a:schemeClr val="tx1"/>
                          </a:solidFill>
                          <a:effectLst/>
                          <a:latin typeface="+mn-lt"/>
                          <a:ea typeface="+mn-ea"/>
                          <a:cs typeface="+mn-cs"/>
                        </a:rPr>
                        <a:t>38.470</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00" b="0" i="0" u="none" strike="noStrike" dirty="0">
                          <a:solidFill>
                            <a:srgbClr val="000000"/>
                          </a:solidFill>
                          <a:effectLst/>
                          <a:latin typeface="Aptos Narrow" panose="020B0004020202020204" pitchFamily="34" charset="0"/>
                        </a:rPr>
                        <a:t>38.416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8674634"/>
                  </a:ext>
                </a:extLst>
              </a:tr>
            </a:tbl>
          </a:graphicData>
        </a:graphic>
      </p:graphicFrame>
      <p:graphicFrame>
        <p:nvGraphicFramePr>
          <p:cNvPr id="13" name="Grafiek 12">
            <a:extLst>
              <a:ext uri="{FF2B5EF4-FFF2-40B4-BE49-F238E27FC236}">
                <a16:creationId xmlns:a16="http://schemas.microsoft.com/office/drawing/2014/main" id="{EE822EDF-FB20-63D7-6A10-77A84A0620AA}"/>
              </a:ext>
            </a:extLst>
          </p:cNvPr>
          <p:cNvGraphicFramePr/>
          <p:nvPr/>
        </p:nvGraphicFramePr>
        <p:xfrm>
          <a:off x="5418091" y="1109760"/>
          <a:ext cx="6592322" cy="4305079"/>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Groep 14">
            <a:extLst>
              <a:ext uri="{FF2B5EF4-FFF2-40B4-BE49-F238E27FC236}">
                <a16:creationId xmlns:a16="http://schemas.microsoft.com/office/drawing/2014/main" id="{995CDB19-EFB7-5058-7AC3-CF55D5E95219}"/>
              </a:ext>
            </a:extLst>
          </p:cNvPr>
          <p:cNvGrpSpPr/>
          <p:nvPr/>
        </p:nvGrpSpPr>
        <p:grpSpPr>
          <a:xfrm>
            <a:off x="119627" y="3293827"/>
            <a:ext cx="5119123" cy="2712183"/>
            <a:chOff x="119627" y="3293827"/>
            <a:chExt cx="5119123" cy="2712183"/>
          </a:xfrm>
        </p:grpSpPr>
        <p:grpSp>
          <p:nvGrpSpPr>
            <p:cNvPr id="8" name="Groep 7">
              <a:extLst>
                <a:ext uri="{FF2B5EF4-FFF2-40B4-BE49-F238E27FC236}">
                  <a16:creationId xmlns:a16="http://schemas.microsoft.com/office/drawing/2014/main" id="{C45D16E1-DE89-096D-B656-DA2BDAC87DE0}"/>
                </a:ext>
              </a:extLst>
            </p:cNvPr>
            <p:cNvGrpSpPr/>
            <p:nvPr/>
          </p:nvGrpSpPr>
          <p:grpSpPr>
            <a:xfrm>
              <a:off x="119627" y="3293827"/>
              <a:ext cx="5119123" cy="2712183"/>
              <a:chOff x="233927" y="2216680"/>
              <a:chExt cx="7067288" cy="3695903"/>
            </a:xfrm>
          </p:grpSpPr>
          <p:pic>
            <p:nvPicPr>
              <p:cNvPr id="6" name="Afbeelding 5">
                <a:extLst>
                  <a:ext uri="{FF2B5EF4-FFF2-40B4-BE49-F238E27FC236}">
                    <a16:creationId xmlns:a16="http://schemas.microsoft.com/office/drawing/2014/main" id="{2FC600EA-C47B-7D31-2941-433BE0E05872}"/>
                  </a:ext>
                </a:extLst>
              </p:cNvPr>
              <p:cNvPicPr>
                <a:picLocks noChangeAspect="1"/>
              </p:cNvPicPr>
              <p:nvPr/>
            </p:nvPicPr>
            <p:blipFill>
              <a:blip r:embed="rId4"/>
              <a:stretch>
                <a:fillRect/>
              </a:stretch>
            </p:blipFill>
            <p:spPr>
              <a:xfrm>
                <a:off x="233927" y="2216680"/>
                <a:ext cx="7067288" cy="3695903"/>
              </a:xfrm>
              <a:prstGeom prst="rect">
                <a:avLst/>
              </a:prstGeom>
            </p:spPr>
          </p:pic>
          <p:sp>
            <p:nvSpPr>
              <p:cNvPr id="7" name="Tekstvak 1">
                <a:extLst>
                  <a:ext uri="{FF2B5EF4-FFF2-40B4-BE49-F238E27FC236}">
                    <a16:creationId xmlns:a16="http://schemas.microsoft.com/office/drawing/2014/main" id="{CA1433D0-87F9-98EF-E58F-9ED9D0002DF1}"/>
                  </a:ext>
                </a:extLst>
              </p:cNvPr>
              <p:cNvSpPr txBox="1"/>
              <p:nvPr/>
            </p:nvSpPr>
            <p:spPr>
              <a:xfrm>
                <a:off x="1340716" y="2337553"/>
                <a:ext cx="2888460" cy="420228"/>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251643">
                  <a:lnSpc>
                    <a:spcPct val="107000"/>
                  </a:lnSpc>
                  <a:spcAft>
                    <a:spcPts val="440"/>
                  </a:spcAft>
                </a:pPr>
                <a:r>
                  <a:rPr lang="nl-BE"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Aantal inwoners  (2025)</a:t>
                </a:r>
                <a:endParaRPr lang="nl-BE"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14" name="Vrije vorm: vorm 13">
              <a:extLst>
                <a:ext uri="{FF2B5EF4-FFF2-40B4-BE49-F238E27FC236}">
                  <a16:creationId xmlns:a16="http://schemas.microsoft.com/office/drawing/2014/main" id="{2BE5220D-FB4E-ABFE-5C8B-19B482355C8A}"/>
                </a:ext>
              </a:extLst>
            </p:cNvPr>
            <p:cNvSpPr/>
            <p:nvPr/>
          </p:nvSpPr>
          <p:spPr>
            <a:xfrm>
              <a:off x="2802731" y="4100513"/>
              <a:ext cx="778767" cy="545306"/>
            </a:xfrm>
            <a:custGeom>
              <a:avLst/>
              <a:gdLst>
                <a:gd name="connsiteX0" fmla="*/ 80963 w 778767"/>
                <a:gd name="connsiteY0" fmla="*/ 133350 h 545306"/>
                <a:gd name="connsiteX1" fmla="*/ 92869 w 778767"/>
                <a:gd name="connsiteY1" fmla="*/ 126206 h 545306"/>
                <a:gd name="connsiteX2" fmla="*/ 100013 w 778767"/>
                <a:gd name="connsiteY2" fmla="*/ 121443 h 545306"/>
                <a:gd name="connsiteX3" fmla="*/ 114300 w 778767"/>
                <a:gd name="connsiteY3" fmla="*/ 107156 h 545306"/>
                <a:gd name="connsiteX4" fmla="*/ 123825 w 778767"/>
                <a:gd name="connsiteY4" fmla="*/ 104775 h 545306"/>
                <a:gd name="connsiteX5" fmla="*/ 161925 w 778767"/>
                <a:gd name="connsiteY5" fmla="*/ 97631 h 545306"/>
                <a:gd name="connsiteX6" fmla="*/ 176213 w 778767"/>
                <a:gd name="connsiteY6" fmla="*/ 92868 h 545306"/>
                <a:gd name="connsiteX7" fmla="*/ 192882 w 778767"/>
                <a:gd name="connsiteY7" fmla="*/ 83343 h 545306"/>
                <a:gd name="connsiteX8" fmla="*/ 207169 w 778767"/>
                <a:gd name="connsiteY8" fmla="*/ 78581 h 545306"/>
                <a:gd name="connsiteX9" fmla="*/ 226219 w 778767"/>
                <a:gd name="connsiteY9" fmla="*/ 69056 h 545306"/>
                <a:gd name="connsiteX10" fmla="*/ 245269 w 778767"/>
                <a:gd name="connsiteY10" fmla="*/ 64293 h 545306"/>
                <a:gd name="connsiteX11" fmla="*/ 252413 w 778767"/>
                <a:gd name="connsiteY11" fmla="*/ 61912 h 545306"/>
                <a:gd name="connsiteX12" fmla="*/ 261938 w 778767"/>
                <a:gd name="connsiteY12" fmla="*/ 59531 h 545306"/>
                <a:gd name="connsiteX13" fmla="*/ 276225 w 778767"/>
                <a:gd name="connsiteY13" fmla="*/ 54768 h 545306"/>
                <a:gd name="connsiteX14" fmla="*/ 323850 w 778767"/>
                <a:gd name="connsiteY14" fmla="*/ 57150 h 545306"/>
                <a:gd name="connsiteX15" fmla="*/ 330994 w 778767"/>
                <a:gd name="connsiteY15" fmla="*/ 59531 h 545306"/>
                <a:gd name="connsiteX16" fmla="*/ 338138 w 778767"/>
                <a:gd name="connsiteY16" fmla="*/ 64293 h 545306"/>
                <a:gd name="connsiteX17" fmla="*/ 335757 w 778767"/>
                <a:gd name="connsiteY17" fmla="*/ 92868 h 545306"/>
                <a:gd name="connsiteX18" fmla="*/ 333375 w 778767"/>
                <a:gd name="connsiteY18" fmla="*/ 100012 h 545306"/>
                <a:gd name="connsiteX19" fmla="*/ 326232 w 778767"/>
                <a:gd name="connsiteY19" fmla="*/ 104775 h 545306"/>
                <a:gd name="connsiteX20" fmla="*/ 319088 w 778767"/>
                <a:gd name="connsiteY20" fmla="*/ 145256 h 545306"/>
                <a:gd name="connsiteX21" fmla="*/ 330994 w 778767"/>
                <a:gd name="connsiteY21" fmla="*/ 178593 h 545306"/>
                <a:gd name="connsiteX22" fmla="*/ 338138 w 778767"/>
                <a:gd name="connsiteY22" fmla="*/ 183356 h 545306"/>
                <a:gd name="connsiteX23" fmla="*/ 345282 w 778767"/>
                <a:gd name="connsiteY23" fmla="*/ 173831 h 545306"/>
                <a:gd name="connsiteX24" fmla="*/ 350044 w 778767"/>
                <a:gd name="connsiteY24" fmla="*/ 166687 h 545306"/>
                <a:gd name="connsiteX25" fmla="*/ 357188 w 778767"/>
                <a:gd name="connsiteY25" fmla="*/ 164306 h 545306"/>
                <a:gd name="connsiteX26" fmla="*/ 402432 w 778767"/>
                <a:gd name="connsiteY26" fmla="*/ 166687 h 545306"/>
                <a:gd name="connsiteX27" fmla="*/ 411957 w 778767"/>
                <a:gd name="connsiteY27" fmla="*/ 171450 h 545306"/>
                <a:gd name="connsiteX28" fmla="*/ 426244 w 778767"/>
                <a:gd name="connsiteY28" fmla="*/ 173831 h 545306"/>
                <a:gd name="connsiteX29" fmla="*/ 438150 w 778767"/>
                <a:gd name="connsiteY29" fmla="*/ 178593 h 545306"/>
                <a:gd name="connsiteX30" fmla="*/ 461963 w 778767"/>
                <a:gd name="connsiteY30" fmla="*/ 183356 h 545306"/>
                <a:gd name="connsiteX31" fmla="*/ 469107 w 778767"/>
                <a:gd name="connsiteY31" fmla="*/ 185737 h 545306"/>
                <a:gd name="connsiteX32" fmla="*/ 497682 w 778767"/>
                <a:gd name="connsiteY32" fmla="*/ 188118 h 545306"/>
                <a:gd name="connsiteX33" fmla="*/ 516732 w 778767"/>
                <a:gd name="connsiteY33" fmla="*/ 185737 h 545306"/>
                <a:gd name="connsiteX34" fmla="*/ 519113 w 778767"/>
                <a:gd name="connsiteY34" fmla="*/ 178593 h 545306"/>
                <a:gd name="connsiteX35" fmla="*/ 514350 w 778767"/>
                <a:gd name="connsiteY35" fmla="*/ 150018 h 545306"/>
                <a:gd name="connsiteX36" fmla="*/ 516732 w 778767"/>
                <a:gd name="connsiteY36" fmla="*/ 135731 h 545306"/>
                <a:gd name="connsiteX37" fmla="*/ 533400 w 778767"/>
                <a:gd name="connsiteY37" fmla="*/ 133350 h 545306"/>
                <a:gd name="connsiteX38" fmla="*/ 542925 w 778767"/>
                <a:gd name="connsiteY38" fmla="*/ 130968 h 545306"/>
                <a:gd name="connsiteX39" fmla="*/ 550069 w 778767"/>
                <a:gd name="connsiteY39" fmla="*/ 126206 h 545306"/>
                <a:gd name="connsiteX40" fmla="*/ 559594 w 778767"/>
                <a:gd name="connsiteY40" fmla="*/ 121443 h 545306"/>
                <a:gd name="connsiteX41" fmla="*/ 564357 w 778767"/>
                <a:gd name="connsiteY41" fmla="*/ 114300 h 545306"/>
                <a:gd name="connsiteX42" fmla="*/ 569119 w 778767"/>
                <a:gd name="connsiteY42" fmla="*/ 97631 h 545306"/>
                <a:gd name="connsiteX43" fmla="*/ 571500 w 778767"/>
                <a:gd name="connsiteY43" fmla="*/ 90487 h 545306"/>
                <a:gd name="connsiteX44" fmla="*/ 581025 w 778767"/>
                <a:gd name="connsiteY44" fmla="*/ 83343 h 545306"/>
                <a:gd name="connsiteX45" fmla="*/ 585788 w 778767"/>
                <a:gd name="connsiteY45" fmla="*/ 76200 h 545306"/>
                <a:gd name="connsiteX46" fmla="*/ 592932 w 778767"/>
                <a:gd name="connsiteY46" fmla="*/ 71437 h 545306"/>
                <a:gd name="connsiteX47" fmla="*/ 607219 w 778767"/>
                <a:gd name="connsiteY47" fmla="*/ 57150 h 545306"/>
                <a:gd name="connsiteX48" fmla="*/ 614363 w 778767"/>
                <a:gd name="connsiteY48" fmla="*/ 50006 h 545306"/>
                <a:gd name="connsiteX49" fmla="*/ 631032 w 778767"/>
                <a:gd name="connsiteY49" fmla="*/ 35718 h 545306"/>
                <a:gd name="connsiteX50" fmla="*/ 638175 w 778767"/>
                <a:gd name="connsiteY50" fmla="*/ 26193 h 545306"/>
                <a:gd name="connsiteX51" fmla="*/ 647700 w 778767"/>
                <a:gd name="connsiteY51" fmla="*/ 11906 h 545306"/>
                <a:gd name="connsiteX52" fmla="*/ 664369 w 778767"/>
                <a:gd name="connsiteY52" fmla="*/ 2381 h 545306"/>
                <a:gd name="connsiteX53" fmla="*/ 671513 w 778767"/>
                <a:gd name="connsiteY53" fmla="*/ 0 h 545306"/>
                <a:gd name="connsiteX54" fmla="*/ 683419 w 778767"/>
                <a:gd name="connsiteY54" fmla="*/ 9525 h 545306"/>
                <a:gd name="connsiteX55" fmla="*/ 700088 w 778767"/>
                <a:gd name="connsiteY55" fmla="*/ 14287 h 545306"/>
                <a:gd name="connsiteX56" fmla="*/ 709613 w 778767"/>
                <a:gd name="connsiteY56" fmla="*/ 19050 h 545306"/>
                <a:gd name="connsiteX57" fmla="*/ 723900 w 778767"/>
                <a:gd name="connsiteY57" fmla="*/ 21431 h 545306"/>
                <a:gd name="connsiteX58" fmla="*/ 731044 w 778767"/>
                <a:gd name="connsiteY58" fmla="*/ 28575 h 545306"/>
                <a:gd name="connsiteX59" fmla="*/ 738188 w 778767"/>
                <a:gd name="connsiteY59" fmla="*/ 33337 h 545306"/>
                <a:gd name="connsiteX60" fmla="*/ 740569 w 778767"/>
                <a:gd name="connsiteY60" fmla="*/ 42862 h 545306"/>
                <a:gd name="connsiteX61" fmla="*/ 747713 w 778767"/>
                <a:gd name="connsiteY61" fmla="*/ 45243 h 545306"/>
                <a:gd name="connsiteX62" fmla="*/ 762000 w 778767"/>
                <a:gd name="connsiteY62" fmla="*/ 57150 h 545306"/>
                <a:gd name="connsiteX63" fmla="*/ 769144 w 778767"/>
                <a:gd name="connsiteY63" fmla="*/ 59531 h 545306"/>
                <a:gd name="connsiteX64" fmla="*/ 771525 w 778767"/>
                <a:gd name="connsiteY64" fmla="*/ 109537 h 545306"/>
                <a:gd name="connsiteX65" fmla="*/ 762000 w 778767"/>
                <a:gd name="connsiteY65" fmla="*/ 123825 h 545306"/>
                <a:gd name="connsiteX66" fmla="*/ 759619 w 778767"/>
                <a:gd name="connsiteY66" fmla="*/ 130968 h 545306"/>
                <a:gd name="connsiteX67" fmla="*/ 759619 w 778767"/>
                <a:gd name="connsiteY67" fmla="*/ 176212 h 545306"/>
                <a:gd name="connsiteX68" fmla="*/ 771525 w 778767"/>
                <a:gd name="connsiteY68" fmla="*/ 190500 h 545306"/>
                <a:gd name="connsiteX69" fmla="*/ 766763 w 778767"/>
                <a:gd name="connsiteY69" fmla="*/ 200025 h 545306"/>
                <a:gd name="connsiteX70" fmla="*/ 759619 w 778767"/>
                <a:gd name="connsiteY70" fmla="*/ 195262 h 545306"/>
                <a:gd name="connsiteX71" fmla="*/ 740569 w 778767"/>
                <a:gd name="connsiteY71" fmla="*/ 180975 h 545306"/>
                <a:gd name="connsiteX72" fmla="*/ 733425 w 778767"/>
                <a:gd name="connsiteY72" fmla="*/ 176212 h 545306"/>
                <a:gd name="connsiteX73" fmla="*/ 690563 w 778767"/>
                <a:gd name="connsiteY73" fmla="*/ 169068 h 545306"/>
                <a:gd name="connsiteX74" fmla="*/ 681038 w 778767"/>
                <a:gd name="connsiteY74" fmla="*/ 166687 h 545306"/>
                <a:gd name="connsiteX75" fmla="*/ 673894 w 778767"/>
                <a:gd name="connsiteY75" fmla="*/ 169068 h 545306"/>
                <a:gd name="connsiteX76" fmla="*/ 671513 w 778767"/>
                <a:gd name="connsiteY76" fmla="*/ 176212 h 545306"/>
                <a:gd name="connsiteX77" fmla="*/ 678657 w 778767"/>
                <a:gd name="connsiteY77" fmla="*/ 207168 h 545306"/>
                <a:gd name="connsiteX78" fmla="*/ 685800 w 778767"/>
                <a:gd name="connsiteY78" fmla="*/ 209550 h 545306"/>
                <a:gd name="connsiteX79" fmla="*/ 735807 w 778767"/>
                <a:gd name="connsiteY79" fmla="*/ 211931 h 545306"/>
                <a:gd name="connsiteX80" fmla="*/ 771525 w 778767"/>
                <a:gd name="connsiteY80" fmla="*/ 219075 h 545306"/>
                <a:gd name="connsiteX81" fmla="*/ 778669 w 778767"/>
                <a:gd name="connsiteY81" fmla="*/ 221456 h 545306"/>
                <a:gd name="connsiteX82" fmla="*/ 773907 w 778767"/>
                <a:gd name="connsiteY82" fmla="*/ 250031 h 545306"/>
                <a:gd name="connsiteX83" fmla="*/ 771525 w 778767"/>
                <a:gd name="connsiteY83" fmla="*/ 257175 h 545306"/>
                <a:gd name="connsiteX84" fmla="*/ 764382 w 778767"/>
                <a:gd name="connsiteY84" fmla="*/ 264318 h 545306"/>
                <a:gd name="connsiteX85" fmla="*/ 759619 w 778767"/>
                <a:gd name="connsiteY85" fmla="*/ 271462 h 545306"/>
                <a:gd name="connsiteX86" fmla="*/ 752475 w 778767"/>
                <a:gd name="connsiteY86" fmla="*/ 285750 h 545306"/>
                <a:gd name="connsiteX87" fmla="*/ 721519 w 778767"/>
                <a:gd name="connsiteY87" fmla="*/ 283368 h 545306"/>
                <a:gd name="connsiteX88" fmla="*/ 626269 w 778767"/>
                <a:gd name="connsiteY88" fmla="*/ 280987 h 545306"/>
                <a:gd name="connsiteX89" fmla="*/ 592932 w 778767"/>
                <a:gd name="connsiteY89" fmla="*/ 288131 h 545306"/>
                <a:gd name="connsiteX90" fmla="*/ 590550 w 778767"/>
                <a:gd name="connsiteY90" fmla="*/ 297656 h 545306"/>
                <a:gd name="connsiteX91" fmla="*/ 588169 w 778767"/>
                <a:gd name="connsiteY91" fmla="*/ 390525 h 545306"/>
                <a:gd name="connsiteX92" fmla="*/ 583407 w 778767"/>
                <a:gd name="connsiteY92" fmla="*/ 397668 h 545306"/>
                <a:gd name="connsiteX93" fmla="*/ 576263 w 778767"/>
                <a:gd name="connsiteY93" fmla="*/ 414337 h 545306"/>
                <a:gd name="connsiteX94" fmla="*/ 569119 w 778767"/>
                <a:gd name="connsiteY94" fmla="*/ 419100 h 545306"/>
                <a:gd name="connsiteX95" fmla="*/ 545307 w 778767"/>
                <a:gd name="connsiteY95" fmla="*/ 426243 h 545306"/>
                <a:gd name="connsiteX96" fmla="*/ 531019 w 778767"/>
                <a:gd name="connsiteY96" fmla="*/ 428625 h 545306"/>
                <a:gd name="connsiteX97" fmla="*/ 514350 w 778767"/>
                <a:gd name="connsiteY97" fmla="*/ 433387 h 545306"/>
                <a:gd name="connsiteX98" fmla="*/ 497682 w 778767"/>
                <a:gd name="connsiteY98" fmla="*/ 447675 h 545306"/>
                <a:gd name="connsiteX99" fmla="*/ 490538 w 778767"/>
                <a:gd name="connsiteY99" fmla="*/ 452437 h 545306"/>
                <a:gd name="connsiteX100" fmla="*/ 478632 w 778767"/>
                <a:gd name="connsiteY100" fmla="*/ 469106 h 545306"/>
                <a:gd name="connsiteX101" fmla="*/ 461963 w 778767"/>
                <a:gd name="connsiteY101" fmla="*/ 473868 h 545306"/>
                <a:gd name="connsiteX102" fmla="*/ 452438 w 778767"/>
                <a:gd name="connsiteY102" fmla="*/ 478631 h 545306"/>
                <a:gd name="connsiteX103" fmla="*/ 416719 w 778767"/>
                <a:gd name="connsiteY103" fmla="*/ 483393 h 545306"/>
                <a:gd name="connsiteX104" fmla="*/ 409575 w 778767"/>
                <a:gd name="connsiteY104" fmla="*/ 488156 h 545306"/>
                <a:gd name="connsiteX105" fmla="*/ 407194 w 778767"/>
                <a:gd name="connsiteY105" fmla="*/ 495300 h 545306"/>
                <a:gd name="connsiteX106" fmla="*/ 400050 w 778767"/>
                <a:gd name="connsiteY106" fmla="*/ 519112 h 545306"/>
                <a:gd name="connsiteX107" fmla="*/ 390525 w 778767"/>
                <a:gd name="connsiteY107" fmla="*/ 511968 h 545306"/>
                <a:gd name="connsiteX108" fmla="*/ 388144 w 778767"/>
                <a:gd name="connsiteY108" fmla="*/ 502443 h 545306"/>
                <a:gd name="connsiteX109" fmla="*/ 361950 w 778767"/>
                <a:gd name="connsiteY109" fmla="*/ 516731 h 545306"/>
                <a:gd name="connsiteX110" fmla="*/ 328613 w 778767"/>
                <a:gd name="connsiteY110" fmla="*/ 521493 h 545306"/>
                <a:gd name="connsiteX111" fmla="*/ 321469 w 778767"/>
                <a:gd name="connsiteY111" fmla="*/ 516731 h 545306"/>
                <a:gd name="connsiteX112" fmla="*/ 323850 w 778767"/>
                <a:gd name="connsiteY112" fmla="*/ 509587 h 545306"/>
                <a:gd name="connsiteX113" fmla="*/ 335757 w 778767"/>
                <a:gd name="connsiteY113" fmla="*/ 495300 h 545306"/>
                <a:gd name="connsiteX114" fmla="*/ 333375 w 778767"/>
                <a:gd name="connsiteY114" fmla="*/ 473868 h 545306"/>
                <a:gd name="connsiteX115" fmla="*/ 326232 w 778767"/>
                <a:gd name="connsiteY115" fmla="*/ 471487 h 545306"/>
                <a:gd name="connsiteX116" fmla="*/ 311944 w 778767"/>
                <a:gd name="connsiteY116" fmla="*/ 473868 h 545306"/>
                <a:gd name="connsiteX117" fmla="*/ 307182 w 778767"/>
                <a:gd name="connsiteY117" fmla="*/ 481012 h 545306"/>
                <a:gd name="connsiteX118" fmla="*/ 300038 w 778767"/>
                <a:gd name="connsiteY118" fmla="*/ 490537 h 545306"/>
                <a:gd name="connsiteX119" fmla="*/ 292894 w 778767"/>
                <a:gd name="connsiteY119" fmla="*/ 495300 h 545306"/>
                <a:gd name="connsiteX120" fmla="*/ 276225 w 778767"/>
                <a:gd name="connsiteY120" fmla="*/ 509587 h 545306"/>
                <a:gd name="connsiteX121" fmla="*/ 261938 w 778767"/>
                <a:gd name="connsiteY121" fmla="*/ 511968 h 545306"/>
                <a:gd name="connsiteX122" fmla="*/ 250032 w 778767"/>
                <a:gd name="connsiteY122" fmla="*/ 519112 h 545306"/>
                <a:gd name="connsiteX123" fmla="*/ 235744 w 778767"/>
                <a:gd name="connsiteY123" fmla="*/ 528637 h 545306"/>
                <a:gd name="connsiteX124" fmla="*/ 214313 w 778767"/>
                <a:gd name="connsiteY124" fmla="*/ 540543 h 545306"/>
                <a:gd name="connsiteX125" fmla="*/ 207169 w 778767"/>
                <a:gd name="connsiteY125" fmla="*/ 542925 h 545306"/>
                <a:gd name="connsiteX126" fmla="*/ 200025 w 778767"/>
                <a:gd name="connsiteY126" fmla="*/ 545306 h 545306"/>
                <a:gd name="connsiteX127" fmla="*/ 188119 w 778767"/>
                <a:gd name="connsiteY127" fmla="*/ 538162 h 545306"/>
                <a:gd name="connsiteX128" fmla="*/ 183357 w 778767"/>
                <a:gd name="connsiteY128" fmla="*/ 521493 h 545306"/>
                <a:gd name="connsiteX129" fmla="*/ 173832 w 778767"/>
                <a:gd name="connsiteY129" fmla="*/ 490537 h 545306"/>
                <a:gd name="connsiteX130" fmla="*/ 164307 w 778767"/>
                <a:gd name="connsiteY130" fmla="*/ 492918 h 545306"/>
                <a:gd name="connsiteX131" fmla="*/ 147638 w 778767"/>
                <a:gd name="connsiteY131" fmla="*/ 490537 h 545306"/>
                <a:gd name="connsiteX132" fmla="*/ 138113 w 778767"/>
                <a:gd name="connsiteY132" fmla="*/ 473868 h 545306"/>
                <a:gd name="connsiteX133" fmla="*/ 128588 w 778767"/>
                <a:gd name="connsiteY133" fmla="*/ 476250 h 545306"/>
                <a:gd name="connsiteX134" fmla="*/ 116682 w 778767"/>
                <a:gd name="connsiteY134" fmla="*/ 485775 h 545306"/>
                <a:gd name="connsiteX135" fmla="*/ 102394 w 778767"/>
                <a:gd name="connsiteY135" fmla="*/ 476250 h 545306"/>
                <a:gd name="connsiteX136" fmla="*/ 95250 w 778767"/>
                <a:gd name="connsiteY136" fmla="*/ 471487 h 545306"/>
                <a:gd name="connsiteX137" fmla="*/ 88107 w 778767"/>
                <a:gd name="connsiteY137" fmla="*/ 464343 h 545306"/>
                <a:gd name="connsiteX138" fmla="*/ 80963 w 778767"/>
                <a:gd name="connsiteY138" fmla="*/ 461962 h 545306"/>
                <a:gd name="connsiteX139" fmla="*/ 71438 w 778767"/>
                <a:gd name="connsiteY139" fmla="*/ 457200 h 545306"/>
                <a:gd name="connsiteX140" fmla="*/ 47625 w 778767"/>
                <a:gd name="connsiteY140" fmla="*/ 442912 h 545306"/>
                <a:gd name="connsiteX141" fmla="*/ 28575 w 778767"/>
                <a:gd name="connsiteY141" fmla="*/ 414337 h 545306"/>
                <a:gd name="connsiteX142" fmla="*/ 11907 w 778767"/>
                <a:gd name="connsiteY142" fmla="*/ 409575 h 545306"/>
                <a:gd name="connsiteX143" fmla="*/ 2382 w 778767"/>
                <a:gd name="connsiteY143" fmla="*/ 392906 h 545306"/>
                <a:gd name="connsiteX144" fmla="*/ 0 w 778767"/>
                <a:gd name="connsiteY144" fmla="*/ 383381 h 545306"/>
                <a:gd name="connsiteX145" fmla="*/ 7144 w 778767"/>
                <a:gd name="connsiteY145" fmla="*/ 376237 h 545306"/>
                <a:gd name="connsiteX146" fmla="*/ 26194 w 778767"/>
                <a:gd name="connsiteY146" fmla="*/ 371475 h 545306"/>
                <a:gd name="connsiteX147" fmla="*/ 40482 w 778767"/>
                <a:gd name="connsiteY147" fmla="*/ 357187 h 545306"/>
                <a:gd name="connsiteX148" fmla="*/ 47625 w 778767"/>
                <a:gd name="connsiteY148" fmla="*/ 350043 h 545306"/>
                <a:gd name="connsiteX149" fmla="*/ 69057 w 778767"/>
                <a:gd name="connsiteY149" fmla="*/ 338137 h 545306"/>
                <a:gd name="connsiteX150" fmla="*/ 123825 w 778767"/>
                <a:gd name="connsiteY150" fmla="*/ 340518 h 545306"/>
                <a:gd name="connsiteX151" fmla="*/ 130969 w 778767"/>
                <a:gd name="connsiteY151" fmla="*/ 333375 h 545306"/>
                <a:gd name="connsiteX152" fmla="*/ 140494 w 778767"/>
                <a:gd name="connsiteY152" fmla="*/ 328612 h 545306"/>
                <a:gd name="connsiteX153" fmla="*/ 152400 w 778767"/>
                <a:gd name="connsiteY153" fmla="*/ 319087 h 545306"/>
                <a:gd name="connsiteX154" fmla="*/ 154782 w 778767"/>
                <a:gd name="connsiteY154" fmla="*/ 311943 h 545306"/>
                <a:gd name="connsiteX155" fmla="*/ 159544 w 778767"/>
                <a:gd name="connsiteY155" fmla="*/ 304800 h 545306"/>
                <a:gd name="connsiteX156" fmla="*/ 161925 w 778767"/>
                <a:gd name="connsiteY156" fmla="*/ 295275 h 545306"/>
                <a:gd name="connsiteX157" fmla="*/ 147638 w 778767"/>
                <a:gd name="connsiteY157" fmla="*/ 276225 h 545306"/>
                <a:gd name="connsiteX158" fmla="*/ 140494 w 778767"/>
                <a:gd name="connsiteY158" fmla="*/ 269081 h 545306"/>
                <a:gd name="connsiteX159" fmla="*/ 135732 w 778767"/>
                <a:gd name="connsiteY159" fmla="*/ 261937 h 545306"/>
                <a:gd name="connsiteX160" fmla="*/ 114300 w 778767"/>
                <a:gd name="connsiteY160" fmla="*/ 242887 h 545306"/>
                <a:gd name="connsiteX161" fmla="*/ 104775 w 778767"/>
                <a:gd name="connsiteY161" fmla="*/ 221456 h 545306"/>
                <a:gd name="connsiteX162" fmla="*/ 102394 w 778767"/>
                <a:gd name="connsiteY162" fmla="*/ 214312 h 545306"/>
                <a:gd name="connsiteX163" fmla="*/ 97632 w 778767"/>
                <a:gd name="connsiteY163" fmla="*/ 207168 h 545306"/>
                <a:gd name="connsiteX164" fmla="*/ 95250 w 778767"/>
                <a:gd name="connsiteY164" fmla="*/ 197643 h 545306"/>
                <a:gd name="connsiteX165" fmla="*/ 102394 w 778767"/>
                <a:gd name="connsiteY165" fmla="*/ 176212 h 545306"/>
                <a:gd name="connsiteX166" fmla="*/ 109538 w 778767"/>
                <a:gd name="connsiteY166" fmla="*/ 171450 h 545306"/>
                <a:gd name="connsiteX167" fmla="*/ 100013 w 778767"/>
                <a:gd name="connsiteY167" fmla="*/ 147637 h 545306"/>
                <a:gd name="connsiteX168" fmla="*/ 80963 w 778767"/>
                <a:gd name="connsiteY168" fmla="*/ 133350 h 54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78767" h="545306">
                  <a:moveTo>
                    <a:pt x="80963" y="133350"/>
                  </a:moveTo>
                  <a:cubicBezTo>
                    <a:pt x="79772" y="129778"/>
                    <a:pt x="88944" y="128659"/>
                    <a:pt x="92869" y="126206"/>
                  </a:cubicBezTo>
                  <a:cubicBezTo>
                    <a:pt x="95296" y="124689"/>
                    <a:pt x="97989" y="123467"/>
                    <a:pt x="100013" y="121443"/>
                  </a:cubicBezTo>
                  <a:cubicBezTo>
                    <a:pt x="108005" y="113451"/>
                    <a:pt x="104481" y="111364"/>
                    <a:pt x="114300" y="107156"/>
                  </a:cubicBezTo>
                  <a:cubicBezTo>
                    <a:pt x="117308" y="105867"/>
                    <a:pt x="120608" y="105378"/>
                    <a:pt x="123825" y="104775"/>
                  </a:cubicBezTo>
                  <a:cubicBezTo>
                    <a:pt x="136723" y="102357"/>
                    <a:pt x="149439" y="101377"/>
                    <a:pt x="161925" y="97631"/>
                  </a:cubicBezTo>
                  <a:cubicBezTo>
                    <a:pt x="166734" y="96188"/>
                    <a:pt x="172036" y="95653"/>
                    <a:pt x="176213" y="92868"/>
                  </a:cubicBezTo>
                  <a:cubicBezTo>
                    <a:pt x="182654" y="88574"/>
                    <a:pt x="185333" y="86363"/>
                    <a:pt x="192882" y="83343"/>
                  </a:cubicBezTo>
                  <a:cubicBezTo>
                    <a:pt x="197543" y="81479"/>
                    <a:pt x="202555" y="80558"/>
                    <a:pt x="207169" y="78581"/>
                  </a:cubicBezTo>
                  <a:cubicBezTo>
                    <a:pt x="213695" y="75784"/>
                    <a:pt x="219332" y="70778"/>
                    <a:pt x="226219" y="69056"/>
                  </a:cubicBezTo>
                  <a:cubicBezTo>
                    <a:pt x="232569" y="67468"/>
                    <a:pt x="239059" y="66363"/>
                    <a:pt x="245269" y="64293"/>
                  </a:cubicBezTo>
                  <a:cubicBezTo>
                    <a:pt x="247650" y="63499"/>
                    <a:pt x="249999" y="62602"/>
                    <a:pt x="252413" y="61912"/>
                  </a:cubicBezTo>
                  <a:cubicBezTo>
                    <a:pt x="255560" y="61013"/>
                    <a:pt x="258803" y="60471"/>
                    <a:pt x="261938" y="59531"/>
                  </a:cubicBezTo>
                  <a:cubicBezTo>
                    <a:pt x="266746" y="58088"/>
                    <a:pt x="276225" y="54768"/>
                    <a:pt x="276225" y="54768"/>
                  </a:cubicBezTo>
                  <a:cubicBezTo>
                    <a:pt x="292100" y="55562"/>
                    <a:pt x="308015" y="55773"/>
                    <a:pt x="323850" y="57150"/>
                  </a:cubicBezTo>
                  <a:cubicBezTo>
                    <a:pt x="326351" y="57367"/>
                    <a:pt x="328749" y="58409"/>
                    <a:pt x="330994" y="59531"/>
                  </a:cubicBezTo>
                  <a:cubicBezTo>
                    <a:pt x="333554" y="60811"/>
                    <a:pt x="335757" y="62706"/>
                    <a:pt x="338138" y="64293"/>
                  </a:cubicBezTo>
                  <a:cubicBezTo>
                    <a:pt x="337344" y="73818"/>
                    <a:pt x="337020" y="83394"/>
                    <a:pt x="335757" y="92868"/>
                  </a:cubicBezTo>
                  <a:cubicBezTo>
                    <a:pt x="335425" y="95356"/>
                    <a:pt x="334943" y="98052"/>
                    <a:pt x="333375" y="100012"/>
                  </a:cubicBezTo>
                  <a:cubicBezTo>
                    <a:pt x="331587" y="102247"/>
                    <a:pt x="328613" y="103187"/>
                    <a:pt x="326232" y="104775"/>
                  </a:cubicBezTo>
                  <a:cubicBezTo>
                    <a:pt x="318696" y="127379"/>
                    <a:pt x="321923" y="114063"/>
                    <a:pt x="319088" y="145256"/>
                  </a:cubicBezTo>
                  <a:cubicBezTo>
                    <a:pt x="326202" y="191499"/>
                    <a:pt x="313472" y="169832"/>
                    <a:pt x="330994" y="178593"/>
                  </a:cubicBezTo>
                  <a:cubicBezTo>
                    <a:pt x="333554" y="179873"/>
                    <a:pt x="335757" y="181768"/>
                    <a:pt x="338138" y="183356"/>
                  </a:cubicBezTo>
                  <a:cubicBezTo>
                    <a:pt x="340519" y="180181"/>
                    <a:pt x="342975" y="177061"/>
                    <a:pt x="345282" y="173831"/>
                  </a:cubicBezTo>
                  <a:cubicBezTo>
                    <a:pt x="346945" y="171502"/>
                    <a:pt x="347809" y="168475"/>
                    <a:pt x="350044" y="166687"/>
                  </a:cubicBezTo>
                  <a:cubicBezTo>
                    <a:pt x="352004" y="165119"/>
                    <a:pt x="354807" y="165100"/>
                    <a:pt x="357188" y="164306"/>
                  </a:cubicBezTo>
                  <a:cubicBezTo>
                    <a:pt x="372269" y="165100"/>
                    <a:pt x="387457" y="164734"/>
                    <a:pt x="402432" y="166687"/>
                  </a:cubicBezTo>
                  <a:cubicBezTo>
                    <a:pt x="405952" y="167146"/>
                    <a:pt x="408557" y="170430"/>
                    <a:pt x="411957" y="171450"/>
                  </a:cubicBezTo>
                  <a:cubicBezTo>
                    <a:pt x="416581" y="172837"/>
                    <a:pt x="421482" y="173037"/>
                    <a:pt x="426244" y="173831"/>
                  </a:cubicBezTo>
                  <a:cubicBezTo>
                    <a:pt x="430213" y="175418"/>
                    <a:pt x="434020" y="177492"/>
                    <a:pt x="438150" y="178593"/>
                  </a:cubicBezTo>
                  <a:cubicBezTo>
                    <a:pt x="445972" y="180679"/>
                    <a:pt x="454283" y="180796"/>
                    <a:pt x="461963" y="183356"/>
                  </a:cubicBezTo>
                  <a:cubicBezTo>
                    <a:pt x="464344" y="184150"/>
                    <a:pt x="466619" y="185405"/>
                    <a:pt x="469107" y="185737"/>
                  </a:cubicBezTo>
                  <a:cubicBezTo>
                    <a:pt x="478581" y="187000"/>
                    <a:pt x="488157" y="187324"/>
                    <a:pt x="497682" y="188118"/>
                  </a:cubicBezTo>
                  <a:cubicBezTo>
                    <a:pt x="504032" y="187324"/>
                    <a:pt x="510884" y="188336"/>
                    <a:pt x="516732" y="185737"/>
                  </a:cubicBezTo>
                  <a:cubicBezTo>
                    <a:pt x="519026" y="184718"/>
                    <a:pt x="519113" y="181103"/>
                    <a:pt x="519113" y="178593"/>
                  </a:cubicBezTo>
                  <a:cubicBezTo>
                    <a:pt x="519113" y="162639"/>
                    <a:pt x="518077" y="161196"/>
                    <a:pt x="514350" y="150018"/>
                  </a:cubicBezTo>
                  <a:cubicBezTo>
                    <a:pt x="515144" y="145256"/>
                    <a:pt x="513098" y="138910"/>
                    <a:pt x="516732" y="135731"/>
                  </a:cubicBezTo>
                  <a:cubicBezTo>
                    <a:pt x="520956" y="132035"/>
                    <a:pt x="527878" y="134354"/>
                    <a:pt x="533400" y="133350"/>
                  </a:cubicBezTo>
                  <a:cubicBezTo>
                    <a:pt x="536620" y="132764"/>
                    <a:pt x="539750" y="131762"/>
                    <a:pt x="542925" y="130968"/>
                  </a:cubicBezTo>
                  <a:cubicBezTo>
                    <a:pt x="545306" y="129381"/>
                    <a:pt x="547584" y="127626"/>
                    <a:pt x="550069" y="126206"/>
                  </a:cubicBezTo>
                  <a:cubicBezTo>
                    <a:pt x="553151" y="124445"/>
                    <a:pt x="556867" y="123715"/>
                    <a:pt x="559594" y="121443"/>
                  </a:cubicBezTo>
                  <a:cubicBezTo>
                    <a:pt x="561793" y="119611"/>
                    <a:pt x="562769" y="116681"/>
                    <a:pt x="564357" y="114300"/>
                  </a:cubicBezTo>
                  <a:cubicBezTo>
                    <a:pt x="570066" y="97171"/>
                    <a:pt x="563140" y="118562"/>
                    <a:pt x="569119" y="97631"/>
                  </a:cubicBezTo>
                  <a:cubicBezTo>
                    <a:pt x="569809" y="95217"/>
                    <a:pt x="569893" y="92415"/>
                    <a:pt x="571500" y="90487"/>
                  </a:cubicBezTo>
                  <a:cubicBezTo>
                    <a:pt x="574041" y="87438"/>
                    <a:pt x="578219" y="86149"/>
                    <a:pt x="581025" y="83343"/>
                  </a:cubicBezTo>
                  <a:cubicBezTo>
                    <a:pt x="583049" y="81319"/>
                    <a:pt x="583764" y="78224"/>
                    <a:pt x="585788" y="76200"/>
                  </a:cubicBezTo>
                  <a:cubicBezTo>
                    <a:pt x="587812" y="74176"/>
                    <a:pt x="590793" y="73338"/>
                    <a:pt x="592932" y="71437"/>
                  </a:cubicBezTo>
                  <a:cubicBezTo>
                    <a:pt x="597966" y="66963"/>
                    <a:pt x="602457" y="61912"/>
                    <a:pt x="607219" y="57150"/>
                  </a:cubicBezTo>
                  <a:cubicBezTo>
                    <a:pt x="609600" y="54769"/>
                    <a:pt x="611669" y="52027"/>
                    <a:pt x="614363" y="50006"/>
                  </a:cubicBezTo>
                  <a:cubicBezTo>
                    <a:pt x="621890" y="44360"/>
                    <a:pt x="625063" y="42682"/>
                    <a:pt x="631032" y="35718"/>
                  </a:cubicBezTo>
                  <a:cubicBezTo>
                    <a:pt x="633615" y="32705"/>
                    <a:pt x="635899" y="29444"/>
                    <a:pt x="638175" y="26193"/>
                  </a:cubicBezTo>
                  <a:cubicBezTo>
                    <a:pt x="641457" y="21504"/>
                    <a:pt x="642938" y="15081"/>
                    <a:pt x="647700" y="11906"/>
                  </a:cubicBezTo>
                  <a:cubicBezTo>
                    <a:pt x="654876" y="7122"/>
                    <a:pt x="655908" y="6007"/>
                    <a:pt x="664369" y="2381"/>
                  </a:cubicBezTo>
                  <a:cubicBezTo>
                    <a:pt x="666676" y="1392"/>
                    <a:pt x="669132" y="794"/>
                    <a:pt x="671513" y="0"/>
                  </a:cubicBezTo>
                  <a:cubicBezTo>
                    <a:pt x="689470" y="5985"/>
                    <a:pt x="668032" y="-2785"/>
                    <a:pt x="683419" y="9525"/>
                  </a:cubicBezTo>
                  <a:cubicBezTo>
                    <a:pt x="684971" y="10767"/>
                    <a:pt x="699466" y="14132"/>
                    <a:pt x="700088" y="14287"/>
                  </a:cubicBezTo>
                  <a:cubicBezTo>
                    <a:pt x="703263" y="15875"/>
                    <a:pt x="706213" y="18030"/>
                    <a:pt x="709613" y="19050"/>
                  </a:cubicBezTo>
                  <a:cubicBezTo>
                    <a:pt x="714237" y="20437"/>
                    <a:pt x="719488" y="19470"/>
                    <a:pt x="723900" y="21431"/>
                  </a:cubicBezTo>
                  <a:cubicBezTo>
                    <a:pt x="726977" y="22799"/>
                    <a:pt x="728457" y="26419"/>
                    <a:pt x="731044" y="28575"/>
                  </a:cubicBezTo>
                  <a:cubicBezTo>
                    <a:pt x="733243" y="30407"/>
                    <a:pt x="735807" y="31750"/>
                    <a:pt x="738188" y="33337"/>
                  </a:cubicBezTo>
                  <a:cubicBezTo>
                    <a:pt x="738982" y="36512"/>
                    <a:pt x="738525" y="40306"/>
                    <a:pt x="740569" y="42862"/>
                  </a:cubicBezTo>
                  <a:cubicBezTo>
                    <a:pt x="742137" y="44822"/>
                    <a:pt x="745468" y="44120"/>
                    <a:pt x="747713" y="45243"/>
                  </a:cubicBezTo>
                  <a:cubicBezTo>
                    <a:pt x="763297" y="53035"/>
                    <a:pt x="746200" y="46616"/>
                    <a:pt x="762000" y="57150"/>
                  </a:cubicBezTo>
                  <a:cubicBezTo>
                    <a:pt x="764089" y="58542"/>
                    <a:pt x="766763" y="58737"/>
                    <a:pt x="769144" y="59531"/>
                  </a:cubicBezTo>
                  <a:cubicBezTo>
                    <a:pt x="781560" y="78154"/>
                    <a:pt x="775488" y="65950"/>
                    <a:pt x="771525" y="109537"/>
                  </a:cubicBezTo>
                  <a:cubicBezTo>
                    <a:pt x="770533" y="120450"/>
                    <a:pt x="770045" y="118461"/>
                    <a:pt x="762000" y="123825"/>
                  </a:cubicBezTo>
                  <a:cubicBezTo>
                    <a:pt x="761206" y="126206"/>
                    <a:pt x="760068" y="128499"/>
                    <a:pt x="759619" y="130968"/>
                  </a:cubicBezTo>
                  <a:cubicBezTo>
                    <a:pt x="756644" y="147332"/>
                    <a:pt x="755983" y="159244"/>
                    <a:pt x="759619" y="176212"/>
                  </a:cubicBezTo>
                  <a:cubicBezTo>
                    <a:pt x="760523" y="180430"/>
                    <a:pt x="769097" y="188072"/>
                    <a:pt x="771525" y="190500"/>
                  </a:cubicBezTo>
                  <a:cubicBezTo>
                    <a:pt x="769938" y="193675"/>
                    <a:pt x="770059" y="198707"/>
                    <a:pt x="766763" y="200025"/>
                  </a:cubicBezTo>
                  <a:cubicBezTo>
                    <a:pt x="764106" y="201088"/>
                    <a:pt x="761934" y="196945"/>
                    <a:pt x="759619" y="195262"/>
                  </a:cubicBezTo>
                  <a:cubicBezTo>
                    <a:pt x="753200" y="190593"/>
                    <a:pt x="747173" y="185378"/>
                    <a:pt x="740569" y="180975"/>
                  </a:cubicBezTo>
                  <a:cubicBezTo>
                    <a:pt x="738188" y="179387"/>
                    <a:pt x="736161" y="177054"/>
                    <a:pt x="733425" y="176212"/>
                  </a:cubicBezTo>
                  <a:cubicBezTo>
                    <a:pt x="716203" y="170913"/>
                    <a:pt x="707474" y="171887"/>
                    <a:pt x="690563" y="169068"/>
                  </a:cubicBezTo>
                  <a:cubicBezTo>
                    <a:pt x="687335" y="168530"/>
                    <a:pt x="684213" y="167481"/>
                    <a:pt x="681038" y="166687"/>
                  </a:cubicBezTo>
                  <a:cubicBezTo>
                    <a:pt x="678657" y="167481"/>
                    <a:pt x="675669" y="167293"/>
                    <a:pt x="673894" y="169068"/>
                  </a:cubicBezTo>
                  <a:cubicBezTo>
                    <a:pt x="672119" y="170843"/>
                    <a:pt x="671513" y="173702"/>
                    <a:pt x="671513" y="176212"/>
                  </a:cubicBezTo>
                  <a:cubicBezTo>
                    <a:pt x="671513" y="182819"/>
                    <a:pt x="670425" y="200582"/>
                    <a:pt x="678657" y="207168"/>
                  </a:cubicBezTo>
                  <a:cubicBezTo>
                    <a:pt x="680617" y="208736"/>
                    <a:pt x="683299" y="209342"/>
                    <a:pt x="685800" y="209550"/>
                  </a:cubicBezTo>
                  <a:cubicBezTo>
                    <a:pt x="702430" y="210936"/>
                    <a:pt x="719138" y="211137"/>
                    <a:pt x="735807" y="211931"/>
                  </a:cubicBezTo>
                  <a:cubicBezTo>
                    <a:pt x="756913" y="218966"/>
                    <a:pt x="745105" y="216138"/>
                    <a:pt x="771525" y="219075"/>
                  </a:cubicBezTo>
                  <a:cubicBezTo>
                    <a:pt x="773906" y="219869"/>
                    <a:pt x="778476" y="218953"/>
                    <a:pt x="778669" y="221456"/>
                  </a:cubicBezTo>
                  <a:cubicBezTo>
                    <a:pt x="779410" y="231084"/>
                    <a:pt x="775801" y="240562"/>
                    <a:pt x="773907" y="250031"/>
                  </a:cubicBezTo>
                  <a:cubicBezTo>
                    <a:pt x="773415" y="252492"/>
                    <a:pt x="772917" y="255086"/>
                    <a:pt x="771525" y="257175"/>
                  </a:cubicBezTo>
                  <a:cubicBezTo>
                    <a:pt x="769657" y="259977"/>
                    <a:pt x="766538" y="261731"/>
                    <a:pt x="764382" y="264318"/>
                  </a:cubicBezTo>
                  <a:cubicBezTo>
                    <a:pt x="762550" y="266517"/>
                    <a:pt x="761207" y="269081"/>
                    <a:pt x="759619" y="271462"/>
                  </a:cubicBezTo>
                  <a:cubicBezTo>
                    <a:pt x="758906" y="273601"/>
                    <a:pt x="755697" y="285321"/>
                    <a:pt x="752475" y="285750"/>
                  </a:cubicBezTo>
                  <a:cubicBezTo>
                    <a:pt x="742217" y="287118"/>
                    <a:pt x="731861" y="283758"/>
                    <a:pt x="721519" y="283368"/>
                  </a:cubicBezTo>
                  <a:cubicBezTo>
                    <a:pt x="689782" y="282170"/>
                    <a:pt x="658019" y="281781"/>
                    <a:pt x="626269" y="280987"/>
                  </a:cubicBezTo>
                  <a:cubicBezTo>
                    <a:pt x="622745" y="281339"/>
                    <a:pt x="598991" y="280860"/>
                    <a:pt x="592932" y="288131"/>
                  </a:cubicBezTo>
                  <a:cubicBezTo>
                    <a:pt x="590837" y="290645"/>
                    <a:pt x="591344" y="294481"/>
                    <a:pt x="590550" y="297656"/>
                  </a:cubicBezTo>
                  <a:cubicBezTo>
                    <a:pt x="589756" y="328612"/>
                    <a:pt x="590375" y="359637"/>
                    <a:pt x="588169" y="390525"/>
                  </a:cubicBezTo>
                  <a:cubicBezTo>
                    <a:pt x="587965" y="393379"/>
                    <a:pt x="584534" y="395038"/>
                    <a:pt x="583407" y="397668"/>
                  </a:cubicBezTo>
                  <a:cubicBezTo>
                    <a:pt x="579309" y="407230"/>
                    <a:pt x="583734" y="406866"/>
                    <a:pt x="576263" y="414337"/>
                  </a:cubicBezTo>
                  <a:cubicBezTo>
                    <a:pt x="574239" y="416361"/>
                    <a:pt x="571679" y="417820"/>
                    <a:pt x="569119" y="419100"/>
                  </a:cubicBezTo>
                  <a:cubicBezTo>
                    <a:pt x="559350" y="423985"/>
                    <a:pt x="555823" y="424331"/>
                    <a:pt x="545307" y="426243"/>
                  </a:cubicBezTo>
                  <a:cubicBezTo>
                    <a:pt x="540556" y="427107"/>
                    <a:pt x="535754" y="427678"/>
                    <a:pt x="531019" y="428625"/>
                  </a:cubicBezTo>
                  <a:cubicBezTo>
                    <a:pt x="523542" y="430120"/>
                    <a:pt x="521160" y="431117"/>
                    <a:pt x="514350" y="433387"/>
                  </a:cubicBezTo>
                  <a:cubicBezTo>
                    <a:pt x="497944" y="444327"/>
                    <a:pt x="517903" y="430344"/>
                    <a:pt x="497682" y="447675"/>
                  </a:cubicBezTo>
                  <a:cubicBezTo>
                    <a:pt x="495509" y="449537"/>
                    <a:pt x="492919" y="450850"/>
                    <a:pt x="490538" y="452437"/>
                  </a:cubicBezTo>
                  <a:cubicBezTo>
                    <a:pt x="488368" y="455692"/>
                    <a:pt x="480844" y="467263"/>
                    <a:pt x="478632" y="469106"/>
                  </a:cubicBezTo>
                  <a:cubicBezTo>
                    <a:pt x="477168" y="470326"/>
                    <a:pt x="462469" y="473741"/>
                    <a:pt x="461963" y="473868"/>
                  </a:cubicBezTo>
                  <a:cubicBezTo>
                    <a:pt x="458788" y="475456"/>
                    <a:pt x="455762" y="477385"/>
                    <a:pt x="452438" y="478631"/>
                  </a:cubicBezTo>
                  <a:cubicBezTo>
                    <a:pt x="442343" y="482417"/>
                    <a:pt x="424914" y="482648"/>
                    <a:pt x="416719" y="483393"/>
                  </a:cubicBezTo>
                  <a:cubicBezTo>
                    <a:pt x="414338" y="484981"/>
                    <a:pt x="411363" y="485921"/>
                    <a:pt x="409575" y="488156"/>
                  </a:cubicBezTo>
                  <a:cubicBezTo>
                    <a:pt x="408007" y="490116"/>
                    <a:pt x="407884" y="492886"/>
                    <a:pt x="407194" y="495300"/>
                  </a:cubicBezTo>
                  <a:cubicBezTo>
                    <a:pt x="400003" y="520471"/>
                    <a:pt x="411358" y="485191"/>
                    <a:pt x="400050" y="519112"/>
                  </a:cubicBezTo>
                  <a:cubicBezTo>
                    <a:pt x="396875" y="516731"/>
                    <a:pt x="392832" y="515198"/>
                    <a:pt x="390525" y="511968"/>
                  </a:cubicBezTo>
                  <a:cubicBezTo>
                    <a:pt x="388623" y="509305"/>
                    <a:pt x="391417" y="502443"/>
                    <a:pt x="388144" y="502443"/>
                  </a:cubicBezTo>
                  <a:cubicBezTo>
                    <a:pt x="377351" y="502443"/>
                    <a:pt x="370640" y="512386"/>
                    <a:pt x="361950" y="516731"/>
                  </a:cubicBezTo>
                  <a:cubicBezTo>
                    <a:pt x="352789" y="521312"/>
                    <a:pt x="335301" y="520885"/>
                    <a:pt x="328613" y="521493"/>
                  </a:cubicBezTo>
                  <a:cubicBezTo>
                    <a:pt x="326232" y="519906"/>
                    <a:pt x="322532" y="519388"/>
                    <a:pt x="321469" y="516731"/>
                  </a:cubicBezTo>
                  <a:cubicBezTo>
                    <a:pt x="320537" y="514400"/>
                    <a:pt x="322727" y="511832"/>
                    <a:pt x="323850" y="509587"/>
                  </a:cubicBezTo>
                  <a:cubicBezTo>
                    <a:pt x="327165" y="502956"/>
                    <a:pt x="330490" y="500566"/>
                    <a:pt x="335757" y="495300"/>
                  </a:cubicBezTo>
                  <a:cubicBezTo>
                    <a:pt x="338031" y="486204"/>
                    <a:pt x="340848" y="482836"/>
                    <a:pt x="333375" y="473868"/>
                  </a:cubicBezTo>
                  <a:cubicBezTo>
                    <a:pt x="331768" y="471940"/>
                    <a:pt x="328613" y="472281"/>
                    <a:pt x="326232" y="471487"/>
                  </a:cubicBezTo>
                  <a:cubicBezTo>
                    <a:pt x="321469" y="472281"/>
                    <a:pt x="316263" y="471709"/>
                    <a:pt x="311944" y="473868"/>
                  </a:cubicBezTo>
                  <a:cubicBezTo>
                    <a:pt x="309384" y="475148"/>
                    <a:pt x="308845" y="478683"/>
                    <a:pt x="307182" y="481012"/>
                  </a:cubicBezTo>
                  <a:cubicBezTo>
                    <a:pt x="304875" y="484242"/>
                    <a:pt x="302844" y="487731"/>
                    <a:pt x="300038" y="490537"/>
                  </a:cubicBezTo>
                  <a:cubicBezTo>
                    <a:pt x="298014" y="492561"/>
                    <a:pt x="295093" y="493468"/>
                    <a:pt x="292894" y="495300"/>
                  </a:cubicBezTo>
                  <a:cubicBezTo>
                    <a:pt x="287493" y="499800"/>
                    <a:pt x="283082" y="506844"/>
                    <a:pt x="276225" y="509587"/>
                  </a:cubicBezTo>
                  <a:cubicBezTo>
                    <a:pt x="271742" y="511380"/>
                    <a:pt x="266700" y="511174"/>
                    <a:pt x="261938" y="511968"/>
                  </a:cubicBezTo>
                  <a:cubicBezTo>
                    <a:pt x="257969" y="514349"/>
                    <a:pt x="253735" y="516335"/>
                    <a:pt x="250032" y="519112"/>
                  </a:cubicBezTo>
                  <a:cubicBezTo>
                    <a:pt x="235763" y="529814"/>
                    <a:pt x="250070" y="523862"/>
                    <a:pt x="235744" y="528637"/>
                  </a:cubicBezTo>
                  <a:cubicBezTo>
                    <a:pt x="225050" y="539331"/>
                    <a:pt x="231796" y="534715"/>
                    <a:pt x="214313" y="540543"/>
                  </a:cubicBezTo>
                  <a:lnTo>
                    <a:pt x="207169" y="542925"/>
                  </a:lnTo>
                  <a:lnTo>
                    <a:pt x="200025" y="545306"/>
                  </a:lnTo>
                  <a:cubicBezTo>
                    <a:pt x="196056" y="542925"/>
                    <a:pt x="191392" y="541435"/>
                    <a:pt x="188119" y="538162"/>
                  </a:cubicBezTo>
                  <a:cubicBezTo>
                    <a:pt x="186981" y="537023"/>
                    <a:pt x="183378" y="521575"/>
                    <a:pt x="183357" y="521493"/>
                  </a:cubicBezTo>
                  <a:cubicBezTo>
                    <a:pt x="182482" y="510995"/>
                    <a:pt x="189592" y="490537"/>
                    <a:pt x="173832" y="490537"/>
                  </a:cubicBezTo>
                  <a:cubicBezTo>
                    <a:pt x="170559" y="490537"/>
                    <a:pt x="167482" y="492124"/>
                    <a:pt x="164307" y="492918"/>
                  </a:cubicBezTo>
                  <a:cubicBezTo>
                    <a:pt x="158751" y="492124"/>
                    <a:pt x="152658" y="493047"/>
                    <a:pt x="147638" y="490537"/>
                  </a:cubicBezTo>
                  <a:cubicBezTo>
                    <a:pt x="141871" y="487653"/>
                    <a:pt x="139926" y="479307"/>
                    <a:pt x="138113" y="473868"/>
                  </a:cubicBezTo>
                  <a:cubicBezTo>
                    <a:pt x="134938" y="474662"/>
                    <a:pt x="131311" y="474435"/>
                    <a:pt x="128588" y="476250"/>
                  </a:cubicBezTo>
                  <a:cubicBezTo>
                    <a:pt x="107042" y="490614"/>
                    <a:pt x="140038" y="477986"/>
                    <a:pt x="116682" y="485775"/>
                  </a:cubicBezTo>
                  <a:cubicBezTo>
                    <a:pt x="104128" y="481589"/>
                    <a:pt x="114285" y="486159"/>
                    <a:pt x="102394" y="476250"/>
                  </a:cubicBezTo>
                  <a:cubicBezTo>
                    <a:pt x="100195" y="474418"/>
                    <a:pt x="97449" y="473319"/>
                    <a:pt x="95250" y="471487"/>
                  </a:cubicBezTo>
                  <a:cubicBezTo>
                    <a:pt x="92663" y="469331"/>
                    <a:pt x="90909" y="466211"/>
                    <a:pt x="88107" y="464343"/>
                  </a:cubicBezTo>
                  <a:cubicBezTo>
                    <a:pt x="86018" y="462951"/>
                    <a:pt x="83270" y="462951"/>
                    <a:pt x="80963" y="461962"/>
                  </a:cubicBezTo>
                  <a:cubicBezTo>
                    <a:pt x="77700" y="460564"/>
                    <a:pt x="74482" y="459026"/>
                    <a:pt x="71438" y="457200"/>
                  </a:cubicBezTo>
                  <a:cubicBezTo>
                    <a:pt x="42690" y="439952"/>
                    <a:pt x="69405" y="453803"/>
                    <a:pt x="47625" y="442912"/>
                  </a:cubicBezTo>
                  <a:cubicBezTo>
                    <a:pt x="43858" y="435377"/>
                    <a:pt x="34831" y="415901"/>
                    <a:pt x="28575" y="414337"/>
                  </a:cubicBezTo>
                  <a:cubicBezTo>
                    <a:pt x="16615" y="411347"/>
                    <a:pt x="22155" y="412991"/>
                    <a:pt x="11907" y="409575"/>
                  </a:cubicBezTo>
                  <a:cubicBezTo>
                    <a:pt x="7957" y="403651"/>
                    <a:pt x="4973" y="399815"/>
                    <a:pt x="2382" y="392906"/>
                  </a:cubicBezTo>
                  <a:cubicBezTo>
                    <a:pt x="1233" y="389842"/>
                    <a:pt x="794" y="386556"/>
                    <a:pt x="0" y="383381"/>
                  </a:cubicBezTo>
                  <a:cubicBezTo>
                    <a:pt x="2381" y="381000"/>
                    <a:pt x="4078" y="377631"/>
                    <a:pt x="7144" y="376237"/>
                  </a:cubicBezTo>
                  <a:cubicBezTo>
                    <a:pt x="13103" y="373529"/>
                    <a:pt x="26194" y="371475"/>
                    <a:pt x="26194" y="371475"/>
                  </a:cubicBezTo>
                  <a:cubicBezTo>
                    <a:pt x="34580" y="358898"/>
                    <a:pt x="26697" y="369004"/>
                    <a:pt x="40482" y="357187"/>
                  </a:cubicBezTo>
                  <a:cubicBezTo>
                    <a:pt x="43039" y="354995"/>
                    <a:pt x="44967" y="352110"/>
                    <a:pt x="47625" y="350043"/>
                  </a:cubicBezTo>
                  <a:cubicBezTo>
                    <a:pt x="59906" y="340491"/>
                    <a:pt x="58279" y="341729"/>
                    <a:pt x="69057" y="338137"/>
                  </a:cubicBezTo>
                  <a:cubicBezTo>
                    <a:pt x="117555" y="343243"/>
                    <a:pt x="99589" y="346579"/>
                    <a:pt x="123825" y="340518"/>
                  </a:cubicBezTo>
                  <a:cubicBezTo>
                    <a:pt x="126206" y="338137"/>
                    <a:pt x="128229" y="335332"/>
                    <a:pt x="130969" y="333375"/>
                  </a:cubicBezTo>
                  <a:cubicBezTo>
                    <a:pt x="133858" y="331312"/>
                    <a:pt x="137767" y="330885"/>
                    <a:pt x="140494" y="328612"/>
                  </a:cubicBezTo>
                  <a:cubicBezTo>
                    <a:pt x="154854" y="316645"/>
                    <a:pt x="135347" y="324771"/>
                    <a:pt x="152400" y="319087"/>
                  </a:cubicBezTo>
                  <a:cubicBezTo>
                    <a:pt x="153194" y="316706"/>
                    <a:pt x="153659" y="314188"/>
                    <a:pt x="154782" y="311943"/>
                  </a:cubicBezTo>
                  <a:cubicBezTo>
                    <a:pt x="156062" y="309384"/>
                    <a:pt x="158417" y="307430"/>
                    <a:pt x="159544" y="304800"/>
                  </a:cubicBezTo>
                  <a:cubicBezTo>
                    <a:pt x="160833" y="301792"/>
                    <a:pt x="161131" y="298450"/>
                    <a:pt x="161925" y="295275"/>
                  </a:cubicBezTo>
                  <a:cubicBezTo>
                    <a:pt x="157163" y="288925"/>
                    <a:pt x="153251" y="281838"/>
                    <a:pt x="147638" y="276225"/>
                  </a:cubicBezTo>
                  <a:cubicBezTo>
                    <a:pt x="145257" y="273844"/>
                    <a:pt x="142650" y="271668"/>
                    <a:pt x="140494" y="269081"/>
                  </a:cubicBezTo>
                  <a:cubicBezTo>
                    <a:pt x="138662" y="266882"/>
                    <a:pt x="137633" y="264076"/>
                    <a:pt x="135732" y="261937"/>
                  </a:cubicBezTo>
                  <a:cubicBezTo>
                    <a:pt x="123871" y="248594"/>
                    <a:pt x="125156" y="250125"/>
                    <a:pt x="114300" y="242887"/>
                  </a:cubicBezTo>
                  <a:cubicBezTo>
                    <a:pt x="108633" y="225885"/>
                    <a:pt x="112323" y="232777"/>
                    <a:pt x="104775" y="221456"/>
                  </a:cubicBezTo>
                  <a:cubicBezTo>
                    <a:pt x="103981" y="219075"/>
                    <a:pt x="103516" y="216557"/>
                    <a:pt x="102394" y="214312"/>
                  </a:cubicBezTo>
                  <a:cubicBezTo>
                    <a:pt x="101114" y="211752"/>
                    <a:pt x="98759" y="209798"/>
                    <a:pt x="97632" y="207168"/>
                  </a:cubicBezTo>
                  <a:cubicBezTo>
                    <a:pt x="96343" y="204160"/>
                    <a:pt x="96044" y="200818"/>
                    <a:pt x="95250" y="197643"/>
                  </a:cubicBezTo>
                  <a:cubicBezTo>
                    <a:pt x="96846" y="188068"/>
                    <a:pt x="95699" y="182907"/>
                    <a:pt x="102394" y="176212"/>
                  </a:cubicBezTo>
                  <a:cubicBezTo>
                    <a:pt x="104418" y="174188"/>
                    <a:pt x="107157" y="173037"/>
                    <a:pt x="109538" y="171450"/>
                  </a:cubicBezTo>
                  <a:cubicBezTo>
                    <a:pt x="106482" y="146997"/>
                    <a:pt x="112625" y="157096"/>
                    <a:pt x="100013" y="147637"/>
                  </a:cubicBezTo>
                  <a:cubicBezTo>
                    <a:pt x="99115" y="146964"/>
                    <a:pt x="82154" y="136922"/>
                    <a:pt x="80963" y="133350"/>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grpSp>
    </p:spTree>
    <p:extLst>
      <p:ext uri="{BB962C8B-B14F-4D97-AF65-F5344CB8AC3E}">
        <p14:creationId xmlns:p14="http://schemas.microsoft.com/office/powerpoint/2010/main" val="3066716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49B2E-BBEC-B500-1037-0C900DDD3319}"/>
            </a:ext>
          </a:extLst>
        </p:cNvPr>
        <p:cNvGrpSpPr/>
        <p:nvPr/>
      </p:nvGrpSpPr>
      <p:grpSpPr>
        <a:xfrm>
          <a:off x="0" y="0"/>
          <a:ext cx="0" cy="0"/>
          <a:chOff x="0" y="0"/>
          <a:chExt cx="0" cy="0"/>
        </a:xfrm>
      </p:grpSpPr>
      <p:grpSp>
        <p:nvGrpSpPr>
          <p:cNvPr id="11" name="Groep 10">
            <a:extLst>
              <a:ext uri="{FF2B5EF4-FFF2-40B4-BE49-F238E27FC236}">
                <a16:creationId xmlns:a16="http://schemas.microsoft.com/office/drawing/2014/main" id="{572A9772-A335-4C4D-A4F8-92F65E75EE06}"/>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12" name="Stroomdiagram: Opgeslagen gegevens 12">
              <a:extLst>
                <a:ext uri="{FF2B5EF4-FFF2-40B4-BE49-F238E27FC236}">
                  <a16:creationId xmlns:a16="http://schemas.microsoft.com/office/drawing/2014/main" id="{3B7A2248-1E13-AD9E-19DD-722A543A9678}"/>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Rechthoek 2">
              <a:extLst>
                <a:ext uri="{FF2B5EF4-FFF2-40B4-BE49-F238E27FC236}">
                  <a16:creationId xmlns:a16="http://schemas.microsoft.com/office/drawing/2014/main" id="{10AF7C5A-7D61-57EC-6AF1-1913D2462964}"/>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039A3CC5-AE7A-E976-9B8E-B2C4AB922E58}"/>
              </a:ext>
            </a:extLst>
          </p:cNvPr>
          <p:cNvSpPr/>
          <p:nvPr/>
        </p:nvSpPr>
        <p:spPr>
          <a:xfrm>
            <a:off x="3668318" y="5944110"/>
            <a:ext cx="4855368"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Personeel per leeftijd</a:t>
            </a:r>
          </a:p>
        </p:txBody>
      </p:sp>
      <p:pic>
        <p:nvPicPr>
          <p:cNvPr id="4" name="Afbeelding 3">
            <a:extLst>
              <a:ext uri="{FF2B5EF4-FFF2-40B4-BE49-F238E27FC236}">
                <a16:creationId xmlns:a16="http://schemas.microsoft.com/office/drawing/2014/main" id="{5091847E-2B26-A0BD-9519-1C88F8F22BE1}"/>
              </a:ext>
            </a:extLst>
          </p:cNvPr>
          <p:cNvPicPr>
            <a:picLocks noChangeAspect="1"/>
          </p:cNvPicPr>
          <p:nvPr/>
        </p:nvPicPr>
        <p:blipFill>
          <a:blip r:embed="rId3"/>
          <a:stretch>
            <a:fillRect/>
          </a:stretch>
        </p:blipFill>
        <p:spPr>
          <a:xfrm>
            <a:off x="7538205" y="3013164"/>
            <a:ext cx="4509058" cy="2508637"/>
          </a:xfrm>
          <a:prstGeom prst="rect">
            <a:avLst/>
          </a:prstGeom>
        </p:spPr>
      </p:pic>
      <p:pic>
        <p:nvPicPr>
          <p:cNvPr id="3" name="Afbeelding 2">
            <a:extLst>
              <a:ext uri="{FF2B5EF4-FFF2-40B4-BE49-F238E27FC236}">
                <a16:creationId xmlns:a16="http://schemas.microsoft.com/office/drawing/2014/main" id="{4DCC165B-0AA6-8BF7-33F2-489D9104E37A}"/>
              </a:ext>
            </a:extLst>
          </p:cNvPr>
          <p:cNvPicPr>
            <a:picLocks noChangeAspect="1"/>
          </p:cNvPicPr>
          <p:nvPr/>
        </p:nvPicPr>
        <p:blipFill>
          <a:blip r:embed="rId4"/>
          <a:stretch>
            <a:fillRect/>
          </a:stretch>
        </p:blipFill>
        <p:spPr>
          <a:xfrm>
            <a:off x="7738" y="1336199"/>
            <a:ext cx="7530467" cy="4185602"/>
          </a:xfrm>
          <a:prstGeom prst="rect">
            <a:avLst/>
          </a:prstGeom>
        </p:spPr>
      </p:pic>
      <p:graphicFrame>
        <p:nvGraphicFramePr>
          <p:cNvPr id="8" name="Grafiek 7">
            <a:extLst>
              <a:ext uri="{FF2B5EF4-FFF2-40B4-BE49-F238E27FC236}">
                <a16:creationId xmlns:a16="http://schemas.microsoft.com/office/drawing/2014/main" id="{455E8A33-CC9A-2293-791A-E23BF85B87EF}"/>
              </a:ext>
            </a:extLst>
          </p:cNvPr>
          <p:cNvGraphicFramePr/>
          <p:nvPr/>
        </p:nvGraphicFramePr>
        <p:xfrm>
          <a:off x="4269850" y="-1"/>
          <a:ext cx="7914412" cy="293403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5469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71037-BC0C-27B7-CEED-0CFCDBC92AAF}"/>
            </a:ext>
          </a:extLst>
        </p:cNvPr>
        <p:cNvGrpSpPr/>
        <p:nvPr/>
      </p:nvGrpSpPr>
      <p:grpSpPr>
        <a:xfrm>
          <a:off x="0" y="0"/>
          <a:ext cx="0" cy="0"/>
          <a:chOff x="0" y="0"/>
          <a:chExt cx="0" cy="0"/>
        </a:xfrm>
      </p:grpSpPr>
      <p:grpSp>
        <p:nvGrpSpPr>
          <p:cNvPr id="23" name="Groep 22">
            <a:extLst>
              <a:ext uri="{FF2B5EF4-FFF2-40B4-BE49-F238E27FC236}">
                <a16:creationId xmlns:a16="http://schemas.microsoft.com/office/drawing/2014/main" id="{47C5F6EB-B55D-7E8A-795F-918A9CA6F998}"/>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24" name="Stroomdiagram: Opgeslagen gegevens 12">
              <a:extLst>
                <a:ext uri="{FF2B5EF4-FFF2-40B4-BE49-F238E27FC236}">
                  <a16:creationId xmlns:a16="http://schemas.microsoft.com/office/drawing/2014/main" id="{042DA979-684D-9445-8195-A1115FA33E2B}"/>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Rechthoek 2">
              <a:extLst>
                <a:ext uri="{FF2B5EF4-FFF2-40B4-BE49-F238E27FC236}">
                  <a16:creationId xmlns:a16="http://schemas.microsoft.com/office/drawing/2014/main" id="{9B3991F0-858D-16E0-3B0F-D8E1D449D484}"/>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D0C1E3BD-87E8-221E-E0B7-5E3B5CC49416}"/>
              </a:ext>
            </a:extLst>
          </p:cNvPr>
          <p:cNvSpPr/>
          <p:nvPr/>
        </p:nvSpPr>
        <p:spPr>
          <a:xfrm>
            <a:off x="3641709" y="5944110"/>
            <a:ext cx="4908588"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Personeel per statuut</a:t>
            </a:r>
          </a:p>
        </p:txBody>
      </p:sp>
      <p:graphicFrame>
        <p:nvGraphicFramePr>
          <p:cNvPr id="14" name="Tabel 13">
            <a:extLst>
              <a:ext uri="{FF2B5EF4-FFF2-40B4-BE49-F238E27FC236}">
                <a16:creationId xmlns:a16="http://schemas.microsoft.com/office/drawing/2014/main" id="{07910EB8-904B-F82D-44FC-64D2803199F0}"/>
              </a:ext>
            </a:extLst>
          </p:cNvPr>
          <p:cNvGraphicFramePr>
            <a:graphicFrameLocks noGrp="1"/>
          </p:cNvGraphicFramePr>
          <p:nvPr/>
        </p:nvGraphicFramePr>
        <p:xfrm>
          <a:off x="760945" y="3027844"/>
          <a:ext cx="3705763" cy="2737568"/>
        </p:xfrm>
        <a:graphic>
          <a:graphicData uri="http://schemas.openxmlformats.org/drawingml/2006/table">
            <a:tbl>
              <a:tblPr firstRow="1" firstCol="1" bandRow="1">
                <a:tableStyleId>{5C22544A-7EE6-4342-B048-85BDC9FD1C3A}</a:tableStyleId>
              </a:tblPr>
              <a:tblGrid>
                <a:gridCol w="1409155">
                  <a:extLst>
                    <a:ext uri="{9D8B030D-6E8A-4147-A177-3AD203B41FA5}">
                      <a16:colId xmlns:a16="http://schemas.microsoft.com/office/drawing/2014/main" val="3222299092"/>
                    </a:ext>
                  </a:extLst>
                </a:gridCol>
                <a:gridCol w="574152">
                  <a:extLst>
                    <a:ext uri="{9D8B030D-6E8A-4147-A177-3AD203B41FA5}">
                      <a16:colId xmlns:a16="http://schemas.microsoft.com/office/drawing/2014/main" val="2307903087"/>
                    </a:ext>
                  </a:extLst>
                </a:gridCol>
                <a:gridCol w="574152">
                  <a:extLst>
                    <a:ext uri="{9D8B030D-6E8A-4147-A177-3AD203B41FA5}">
                      <a16:colId xmlns:a16="http://schemas.microsoft.com/office/drawing/2014/main" val="3352832274"/>
                    </a:ext>
                  </a:extLst>
                </a:gridCol>
                <a:gridCol w="574152">
                  <a:extLst>
                    <a:ext uri="{9D8B030D-6E8A-4147-A177-3AD203B41FA5}">
                      <a16:colId xmlns:a16="http://schemas.microsoft.com/office/drawing/2014/main" val="1184855158"/>
                    </a:ext>
                  </a:extLst>
                </a:gridCol>
                <a:gridCol w="574152">
                  <a:extLst>
                    <a:ext uri="{9D8B030D-6E8A-4147-A177-3AD203B41FA5}">
                      <a16:colId xmlns:a16="http://schemas.microsoft.com/office/drawing/2014/main" val="1345465569"/>
                    </a:ext>
                  </a:extLst>
                </a:gridCol>
              </a:tblGrid>
              <a:tr h="403994">
                <a:tc>
                  <a:txBody>
                    <a:bodyPr/>
                    <a:lstStyle/>
                    <a:p>
                      <a:pPr algn="r">
                        <a:lnSpc>
                          <a:spcPct val="107000"/>
                        </a:lnSpc>
                        <a:spcAft>
                          <a:spcPts val="800"/>
                        </a:spcAft>
                        <a:buNone/>
                      </a:pPr>
                      <a:r>
                        <a:rPr lang="nl-BE" sz="1050" kern="100" dirty="0">
                          <a:effectLst/>
                        </a:rPr>
                        <a:t>Personeel  VTE  % statutairen</a:t>
                      </a:r>
                      <a:endParaRPr lang="nl-BE"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800"/>
                        </a:spcAft>
                        <a:buNone/>
                      </a:pPr>
                      <a:r>
                        <a:rPr lang="nl-BE" sz="1050" kern="100">
                          <a:effectLst/>
                        </a:rPr>
                        <a:t>2013</a:t>
                      </a:r>
                      <a:endParaRPr lang="nl-BE" sz="105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800"/>
                        </a:spcAft>
                        <a:buNone/>
                      </a:pPr>
                      <a:r>
                        <a:rPr lang="nl-BE" sz="1050" kern="100" dirty="0">
                          <a:effectLst/>
                        </a:rPr>
                        <a:t>2019</a:t>
                      </a:r>
                      <a:endParaRPr lang="nl-BE"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800"/>
                        </a:spcAft>
                        <a:buNone/>
                      </a:pPr>
                      <a:r>
                        <a:rPr lang="nl-BE" sz="1050" kern="100" dirty="0">
                          <a:effectLst/>
                        </a:rPr>
                        <a:t>2023</a:t>
                      </a:r>
                      <a:endParaRPr lang="nl-BE"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65000"/>
                        <a:lumOff val="35000"/>
                      </a:schemeClr>
                    </a:solidFill>
                  </a:tcPr>
                </a:tc>
                <a:tc>
                  <a:txBody>
                    <a:bodyPr/>
                    <a:lstStyle/>
                    <a:p>
                      <a:pPr algn="ctr">
                        <a:lnSpc>
                          <a:spcPct val="107000"/>
                        </a:lnSpc>
                        <a:spcAft>
                          <a:spcPts val="800"/>
                        </a:spcAft>
                        <a:buNone/>
                      </a:pPr>
                      <a:r>
                        <a:rPr lang="nl-BE" sz="1050" kern="100" dirty="0">
                          <a:effectLst/>
                        </a:rPr>
                        <a:t>2024</a:t>
                      </a:r>
                      <a:endParaRPr lang="nl-BE"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830520161"/>
                  </a:ext>
                </a:extLst>
              </a:tr>
              <a:tr h="259286">
                <a:tc>
                  <a:txBody>
                    <a:bodyPr/>
                    <a:lstStyle/>
                    <a:p>
                      <a:pPr algn="r">
                        <a:lnSpc>
                          <a:spcPct val="107000"/>
                        </a:lnSpc>
                        <a:spcAft>
                          <a:spcPts val="800"/>
                        </a:spcAft>
                        <a:buNone/>
                      </a:pPr>
                      <a:r>
                        <a:rPr lang="nl-BE" sz="1100" kern="100" dirty="0">
                          <a:effectLst/>
                        </a:rPr>
                        <a:t>Essen</a:t>
                      </a:r>
                      <a:endParaRPr lang="nl-BE" sz="105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900" b="1" kern="100" dirty="0">
                          <a:solidFill>
                            <a:schemeClr val="bg1"/>
                          </a:solidFill>
                          <a:effectLst/>
                        </a:rPr>
                        <a:t>42,9%</a:t>
                      </a:r>
                      <a:endParaRPr lang="nl-BE" sz="9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900" b="1" kern="100" dirty="0">
                          <a:solidFill>
                            <a:schemeClr val="bg1"/>
                          </a:solidFill>
                          <a:effectLst/>
                        </a:rPr>
                        <a:t>42,3%</a:t>
                      </a:r>
                      <a:endParaRPr lang="nl-BE" sz="9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900" b="1" kern="100" dirty="0">
                          <a:solidFill>
                            <a:schemeClr val="bg1"/>
                          </a:solidFill>
                          <a:effectLst/>
                        </a:rPr>
                        <a:t>32,4%</a:t>
                      </a:r>
                      <a:endParaRPr lang="nl-BE" sz="9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900" b="1" kern="100" dirty="0">
                          <a:solidFill>
                            <a:schemeClr val="bg1"/>
                          </a:solidFill>
                          <a:effectLst/>
                        </a:rPr>
                        <a:t>28,5%</a:t>
                      </a:r>
                      <a:endParaRPr lang="nl-BE" sz="9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276308962"/>
                  </a:ext>
                </a:extLst>
              </a:tr>
              <a:tr h="259286">
                <a:tc>
                  <a:txBody>
                    <a:bodyPr/>
                    <a:lstStyle/>
                    <a:p>
                      <a:pPr algn="r">
                        <a:lnSpc>
                          <a:spcPct val="107000"/>
                        </a:lnSpc>
                        <a:spcAft>
                          <a:spcPts val="800"/>
                        </a:spcAft>
                        <a:buNone/>
                      </a:pPr>
                      <a:r>
                        <a:rPr lang="nl-BE" sz="1100" kern="100" dirty="0">
                          <a:solidFill>
                            <a:schemeClr val="tx1"/>
                          </a:solidFill>
                          <a:effectLst/>
                        </a:rPr>
                        <a:t>Stabroek</a:t>
                      </a:r>
                      <a:endParaRPr lang="nl-BE" sz="105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38,9%</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40,3%</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42,6%</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tc>
                  <a:txBody>
                    <a:bodyPr/>
                    <a:lstStyle/>
                    <a:p>
                      <a:pPr algn="ctr">
                        <a:lnSpc>
                          <a:spcPct val="107000"/>
                        </a:lnSpc>
                        <a:spcAft>
                          <a:spcPts val="800"/>
                        </a:spcAft>
                        <a:buNone/>
                      </a:pPr>
                      <a:r>
                        <a:rPr lang="nl-BE" sz="900" kern="100" dirty="0">
                          <a:effectLst/>
                        </a:rPr>
                        <a:t>39,5%</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extLst>
                  <a:ext uri="{0D108BD9-81ED-4DB2-BD59-A6C34878D82A}">
                    <a16:rowId xmlns:a16="http://schemas.microsoft.com/office/drawing/2014/main" val="3488280327"/>
                  </a:ext>
                </a:extLst>
              </a:tr>
              <a:tr h="259286">
                <a:tc>
                  <a:txBody>
                    <a:bodyPr/>
                    <a:lstStyle/>
                    <a:p>
                      <a:pPr algn="r">
                        <a:lnSpc>
                          <a:spcPct val="107000"/>
                        </a:lnSpc>
                        <a:spcAft>
                          <a:spcPts val="800"/>
                        </a:spcAft>
                        <a:buNone/>
                      </a:pPr>
                      <a:r>
                        <a:rPr lang="nl-BE" sz="1100" kern="100">
                          <a:solidFill>
                            <a:schemeClr val="tx1"/>
                          </a:solidFill>
                          <a:effectLst/>
                        </a:rPr>
                        <a:t>Kalmthout</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50,0%</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tc>
                  <a:txBody>
                    <a:bodyPr/>
                    <a:lstStyle/>
                    <a:p>
                      <a:pPr algn="ctr">
                        <a:lnSpc>
                          <a:spcPct val="107000"/>
                        </a:lnSpc>
                        <a:spcAft>
                          <a:spcPts val="800"/>
                        </a:spcAft>
                        <a:buNone/>
                      </a:pPr>
                      <a:r>
                        <a:rPr lang="nl-BE" sz="900" kern="100" dirty="0">
                          <a:effectLst/>
                        </a:rPr>
                        <a:t>41,3%</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buNone/>
                      </a:pPr>
                      <a:r>
                        <a:rPr lang="nl-BE" sz="900" kern="100" dirty="0">
                          <a:effectLst/>
                        </a:rPr>
                        <a:t>31,2%</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27,1%</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extLst>
                  <a:ext uri="{0D108BD9-81ED-4DB2-BD59-A6C34878D82A}">
                    <a16:rowId xmlns:a16="http://schemas.microsoft.com/office/drawing/2014/main" val="3556571479"/>
                  </a:ext>
                </a:extLst>
              </a:tr>
              <a:tr h="259286">
                <a:tc>
                  <a:txBody>
                    <a:bodyPr/>
                    <a:lstStyle/>
                    <a:p>
                      <a:pPr algn="r">
                        <a:lnSpc>
                          <a:spcPct val="107000"/>
                        </a:lnSpc>
                        <a:spcAft>
                          <a:spcPts val="800"/>
                        </a:spcAft>
                        <a:buNone/>
                      </a:pPr>
                      <a:r>
                        <a:rPr lang="nl-BE" sz="1100" kern="100">
                          <a:solidFill>
                            <a:schemeClr val="tx1"/>
                          </a:solidFill>
                          <a:effectLst/>
                        </a:rPr>
                        <a:t>Wuustwezel</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41,7%</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45,8%</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tc>
                  <a:txBody>
                    <a:bodyPr/>
                    <a:lstStyle/>
                    <a:p>
                      <a:pPr algn="ctr">
                        <a:lnSpc>
                          <a:spcPct val="107000"/>
                        </a:lnSpc>
                        <a:spcAft>
                          <a:spcPts val="800"/>
                        </a:spcAft>
                        <a:buNone/>
                      </a:pPr>
                      <a:r>
                        <a:rPr lang="nl-BE" sz="900" kern="100" dirty="0">
                          <a:effectLst/>
                        </a:rPr>
                        <a:t>33,0%</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buNone/>
                      </a:pPr>
                      <a:r>
                        <a:rPr lang="nl-BE" sz="900" kern="100" dirty="0">
                          <a:effectLst/>
                        </a:rPr>
                        <a:t>29,1%</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3693125089"/>
                  </a:ext>
                </a:extLst>
              </a:tr>
              <a:tr h="259286">
                <a:tc>
                  <a:txBody>
                    <a:bodyPr/>
                    <a:lstStyle/>
                    <a:p>
                      <a:pPr algn="r">
                        <a:lnSpc>
                          <a:spcPct val="107000"/>
                        </a:lnSpc>
                        <a:spcAft>
                          <a:spcPts val="800"/>
                        </a:spcAft>
                        <a:buNone/>
                      </a:pPr>
                      <a:r>
                        <a:rPr lang="nl-BE" sz="1100" kern="100">
                          <a:solidFill>
                            <a:schemeClr val="tx1"/>
                          </a:solidFill>
                          <a:effectLst/>
                        </a:rPr>
                        <a:t>Hoogstraten</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31,3%</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22,0%</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BFE"/>
                    </a:solidFill>
                  </a:tcPr>
                </a:tc>
                <a:tc>
                  <a:txBody>
                    <a:bodyPr/>
                    <a:lstStyle/>
                    <a:p>
                      <a:pPr algn="ctr">
                        <a:lnSpc>
                          <a:spcPct val="107000"/>
                        </a:lnSpc>
                        <a:spcAft>
                          <a:spcPts val="800"/>
                        </a:spcAft>
                        <a:buNone/>
                      </a:pPr>
                      <a:r>
                        <a:rPr lang="nl-BE" sz="900" kern="100">
                          <a:effectLst/>
                        </a:rPr>
                        <a:t>14,8%</a:t>
                      </a:r>
                      <a:endParaRPr lang="nl-BE" sz="9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900" kern="100" dirty="0">
                          <a:effectLst/>
                        </a:rPr>
                        <a:t>13,0%</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BFE"/>
                    </a:solidFill>
                  </a:tcPr>
                </a:tc>
                <a:extLst>
                  <a:ext uri="{0D108BD9-81ED-4DB2-BD59-A6C34878D82A}">
                    <a16:rowId xmlns:a16="http://schemas.microsoft.com/office/drawing/2014/main" val="3408770825"/>
                  </a:ext>
                </a:extLst>
              </a:tr>
              <a:tr h="259286">
                <a:tc>
                  <a:txBody>
                    <a:bodyPr/>
                    <a:lstStyle/>
                    <a:p>
                      <a:pPr algn="r">
                        <a:lnSpc>
                          <a:spcPct val="107000"/>
                        </a:lnSpc>
                        <a:spcAft>
                          <a:spcPts val="800"/>
                        </a:spcAft>
                        <a:buNone/>
                      </a:pPr>
                      <a:r>
                        <a:rPr lang="nl-BE" sz="1100" kern="100">
                          <a:solidFill>
                            <a:schemeClr val="tx1"/>
                          </a:solidFill>
                          <a:effectLst/>
                        </a:rPr>
                        <a:t>Kapellen</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56,5%</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tc>
                  <a:txBody>
                    <a:bodyPr/>
                    <a:lstStyle/>
                    <a:p>
                      <a:pPr algn="ctr">
                        <a:lnSpc>
                          <a:spcPct val="107000"/>
                        </a:lnSpc>
                        <a:spcAft>
                          <a:spcPts val="800"/>
                        </a:spcAft>
                        <a:buNone/>
                      </a:pPr>
                      <a:r>
                        <a:rPr lang="nl-BE" sz="900" kern="100" dirty="0">
                          <a:effectLst/>
                        </a:rPr>
                        <a:t>42,5%</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lgn="ctr">
                        <a:lnSpc>
                          <a:spcPct val="107000"/>
                        </a:lnSpc>
                        <a:spcAft>
                          <a:spcPts val="800"/>
                        </a:spcAft>
                        <a:buNone/>
                      </a:pPr>
                      <a:r>
                        <a:rPr lang="nl-BE" sz="900" kern="100" dirty="0">
                          <a:effectLst/>
                        </a:rPr>
                        <a:t>27,1%</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23,5%</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extLst>
                  <a:ext uri="{0D108BD9-81ED-4DB2-BD59-A6C34878D82A}">
                    <a16:rowId xmlns:a16="http://schemas.microsoft.com/office/drawing/2014/main" val="2690256623"/>
                  </a:ext>
                </a:extLst>
              </a:tr>
              <a:tr h="259286">
                <a:tc>
                  <a:txBody>
                    <a:bodyPr/>
                    <a:lstStyle/>
                    <a:p>
                      <a:pPr algn="r">
                        <a:lnSpc>
                          <a:spcPct val="107000"/>
                        </a:lnSpc>
                        <a:spcAft>
                          <a:spcPts val="800"/>
                        </a:spcAft>
                        <a:buNone/>
                      </a:pPr>
                      <a:r>
                        <a:rPr lang="nl-BE" sz="1100" kern="100">
                          <a:solidFill>
                            <a:schemeClr val="tx1"/>
                          </a:solidFill>
                          <a:effectLst/>
                        </a:rPr>
                        <a:t>Brecht</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39,9%</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34,4%</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24,9%</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23,4%</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extLst>
                  <a:ext uri="{0D108BD9-81ED-4DB2-BD59-A6C34878D82A}">
                    <a16:rowId xmlns:a16="http://schemas.microsoft.com/office/drawing/2014/main" val="911544356"/>
                  </a:ext>
                </a:extLst>
              </a:tr>
              <a:tr h="259286">
                <a:tc>
                  <a:txBody>
                    <a:bodyPr/>
                    <a:lstStyle/>
                    <a:p>
                      <a:pPr algn="r">
                        <a:lnSpc>
                          <a:spcPct val="107000"/>
                        </a:lnSpc>
                        <a:spcAft>
                          <a:spcPts val="800"/>
                        </a:spcAft>
                        <a:buNone/>
                      </a:pPr>
                      <a:r>
                        <a:rPr lang="nl-BE" sz="1100" kern="100">
                          <a:solidFill>
                            <a:schemeClr val="tx1"/>
                          </a:solidFill>
                          <a:effectLst/>
                        </a:rPr>
                        <a:t>Brasschaat</a:t>
                      </a:r>
                      <a:endParaRPr lang="nl-BE" sz="105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48,0%</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AEE2"/>
                    </a:solidFill>
                  </a:tcPr>
                </a:tc>
                <a:tc>
                  <a:txBody>
                    <a:bodyPr/>
                    <a:lstStyle/>
                    <a:p>
                      <a:pPr algn="ctr">
                        <a:lnSpc>
                          <a:spcPct val="107000"/>
                        </a:lnSpc>
                        <a:spcAft>
                          <a:spcPts val="800"/>
                        </a:spcAft>
                        <a:buNone/>
                      </a:pPr>
                      <a:r>
                        <a:rPr lang="nl-BE" sz="900" kern="100" dirty="0">
                          <a:effectLst/>
                        </a:rPr>
                        <a:t>31,2%</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21,6%</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19,2%</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8FBFE"/>
                    </a:solidFill>
                  </a:tcPr>
                </a:tc>
                <a:extLst>
                  <a:ext uri="{0D108BD9-81ED-4DB2-BD59-A6C34878D82A}">
                    <a16:rowId xmlns:a16="http://schemas.microsoft.com/office/drawing/2014/main" val="3279306832"/>
                  </a:ext>
                </a:extLst>
              </a:tr>
              <a:tr h="259286">
                <a:tc>
                  <a:txBody>
                    <a:bodyPr/>
                    <a:lstStyle/>
                    <a:p>
                      <a:pPr algn="r">
                        <a:lnSpc>
                          <a:spcPct val="107000"/>
                        </a:lnSpc>
                        <a:spcAft>
                          <a:spcPts val="800"/>
                        </a:spcAft>
                        <a:buNone/>
                      </a:pPr>
                      <a:r>
                        <a:rPr lang="nl-BE" sz="1100" kern="100" dirty="0">
                          <a:solidFill>
                            <a:schemeClr val="tx1"/>
                          </a:solidFill>
                          <a:effectLst/>
                        </a:rPr>
                        <a:t>Vlaanderen</a:t>
                      </a:r>
                      <a:endParaRPr lang="nl-BE" sz="105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900" kern="100" dirty="0">
                          <a:effectLst/>
                        </a:rPr>
                        <a:t>37,1%</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DAF2"/>
                    </a:solidFill>
                  </a:tcPr>
                </a:tc>
                <a:tc>
                  <a:txBody>
                    <a:bodyPr/>
                    <a:lstStyle/>
                    <a:p>
                      <a:pPr algn="ctr">
                        <a:lnSpc>
                          <a:spcPct val="107000"/>
                        </a:lnSpc>
                        <a:spcAft>
                          <a:spcPts val="800"/>
                        </a:spcAft>
                        <a:buNone/>
                      </a:pPr>
                      <a:r>
                        <a:rPr lang="nl-BE" sz="900" kern="100" dirty="0">
                          <a:effectLst/>
                        </a:rPr>
                        <a:t>31,7%</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24,8%</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tc>
                  <a:txBody>
                    <a:bodyPr/>
                    <a:lstStyle/>
                    <a:p>
                      <a:pPr algn="ctr">
                        <a:lnSpc>
                          <a:spcPct val="107000"/>
                        </a:lnSpc>
                        <a:spcAft>
                          <a:spcPts val="800"/>
                        </a:spcAft>
                        <a:buNone/>
                      </a:pPr>
                      <a:r>
                        <a:rPr lang="nl-BE" sz="900" kern="100" dirty="0">
                          <a:effectLst/>
                        </a:rPr>
                        <a:t>22,8%</a:t>
                      </a:r>
                      <a:endParaRPr lang="nl-BE"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F3FB"/>
                    </a:solidFill>
                  </a:tcPr>
                </a:tc>
                <a:extLst>
                  <a:ext uri="{0D108BD9-81ED-4DB2-BD59-A6C34878D82A}">
                    <a16:rowId xmlns:a16="http://schemas.microsoft.com/office/drawing/2014/main" val="1566123289"/>
                  </a:ext>
                </a:extLst>
              </a:tr>
            </a:tbl>
          </a:graphicData>
        </a:graphic>
      </p:graphicFrame>
      <p:grpSp>
        <p:nvGrpSpPr>
          <p:cNvPr id="4" name="Groep 3">
            <a:extLst>
              <a:ext uri="{FF2B5EF4-FFF2-40B4-BE49-F238E27FC236}">
                <a16:creationId xmlns:a16="http://schemas.microsoft.com/office/drawing/2014/main" id="{64CDF587-D766-BB8C-B30B-38183329DE0F}"/>
              </a:ext>
            </a:extLst>
          </p:cNvPr>
          <p:cNvGrpSpPr/>
          <p:nvPr/>
        </p:nvGrpSpPr>
        <p:grpSpPr>
          <a:xfrm>
            <a:off x="86271" y="118489"/>
            <a:ext cx="4358507" cy="2529295"/>
            <a:chOff x="86271" y="118489"/>
            <a:chExt cx="4358507" cy="2529295"/>
          </a:xfrm>
        </p:grpSpPr>
        <p:grpSp>
          <p:nvGrpSpPr>
            <p:cNvPr id="9" name="Groep 8">
              <a:extLst>
                <a:ext uri="{FF2B5EF4-FFF2-40B4-BE49-F238E27FC236}">
                  <a16:creationId xmlns:a16="http://schemas.microsoft.com/office/drawing/2014/main" id="{6754F312-8FD0-E1D7-74E7-05D07DCA3AE9}"/>
                </a:ext>
              </a:extLst>
            </p:cNvPr>
            <p:cNvGrpSpPr/>
            <p:nvPr/>
          </p:nvGrpSpPr>
          <p:grpSpPr>
            <a:xfrm>
              <a:off x="86271" y="118489"/>
              <a:ext cx="4358507" cy="2529295"/>
              <a:chOff x="298114" y="395647"/>
              <a:chExt cx="4814575" cy="2750196"/>
            </a:xfrm>
          </p:grpSpPr>
          <p:pic>
            <p:nvPicPr>
              <p:cNvPr id="5" name="Afbeelding 4">
                <a:extLst>
                  <a:ext uri="{FF2B5EF4-FFF2-40B4-BE49-F238E27FC236}">
                    <a16:creationId xmlns:a16="http://schemas.microsoft.com/office/drawing/2014/main" id="{A507BB83-48A1-40A1-1F47-E0494FB90413}"/>
                  </a:ext>
                </a:extLst>
              </p:cNvPr>
              <p:cNvPicPr>
                <a:picLocks noChangeAspect="1"/>
              </p:cNvPicPr>
              <p:nvPr/>
            </p:nvPicPr>
            <p:blipFill>
              <a:blip r:embed="rId3"/>
              <a:stretch>
                <a:fillRect/>
              </a:stretch>
            </p:blipFill>
            <p:spPr>
              <a:xfrm>
                <a:off x="298114" y="395647"/>
                <a:ext cx="4814575" cy="2750196"/>
              </a:xfrm>
              <a:prstGeom prst="rect">
                <a:avLst/>
              </a:prstGeom>
            </p:spPr>
          </p:pic>
          <p:sp>
            <p:nvSpPr>
              <p:cNvPr id="8" name="Tekstvak 1">
                <a:extLst>
                  <a:ext uri="{FF2B5EF4-FFF2-40B4-BE49-F238E27FC236}">
                    <a16:creationId xmlns:a16="http://schemas.microsoft.com/office/drawing/2014/main" id="{11BEEEB3-F627-E4C6-AD54-FC1A84936E46}"/>
                  </a:ext>
                </a:extLst>
              </p:cNvPr>
              <p:cNvSpPr txBox="1"/>
              <p:nvPr/>
            </p:nvSpPr>
            <p:spPr>
              <a:xfrm>
                <a:off x="1645920" y="609308"/>
                <a:ext cx="2888460" cy="420228"/>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Personeel: aandeel statutairen </a:t>
                </a:r>
              </a:p>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VTE  (2024)</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3" name="Vrije vorm: vorm 2">
              <a:extLst>
                <a:ext uri="{FF2B5EF4-FFF2-40B4-BE49-F238E27FC236}">
                  <a16:creationId xmlns:a16="http://schemas.microsoft.com/office/drawing/2014/main" id="{86DAC4A0-5D59-C686-8618-D754D08DD2A7}"/>
                </a:ext>
              </a:extLst>
            </p:cNvPr>
            <p:cNvSpPr/>
            <p:nvPr/>
          </p:nvSpPr>
          <p:spPr>
            <a:xfrm>
              <a:off x="2369344" y="1005387"/>
              <a:ext cx="645320" cy="435270"/>
            </a:xfrm>
            <a:custGeom>
              <a:avLst/>
              <a:gdLst>
                <a:gd name="connsiteX0" fmla="*/ 80963 w 778767"/>
                <a:gd name="connsiteY0" fmla="*/ 133350 h 545306"/>
                <a:gd name="connsiteX1" fmla="*/ 92869 w 778767"/>
                <a:gd name="connsiteY1" fmla="*/ 126206 h 545306"/>
                <a:gd name="connsiteX2" fmla="*/ 100013 w 778767"/>
                <a:gd name="connsiteY2" fmla="*/ 121443 h 545306"/>
                <a:gd name="connsiteX3" fmla="*/ 114300 w 778767"/>
                <a:gd name="connsiteY3" fmla="*/ 107156 h 545306"/>
                <a:gd name="connsiteX4" fmla="*/ 123825 w 778767"/>
                <a:gd name="connsiteY4" fmla="*/ 104775 h 545306"/>
                <a:gd name="connsiteX5" fmla="*/ 161925 w 778767"/>
                <a:gd name="connsiteY5" fmla="*/ 97631 h 545306"/>
                <a:gd name="connsiteX6" fmla="*/ 176213 w 778767"/>
                <a:gd name="connsiteY6" fmla="*/ 92868 h 545306"/>
                <a:gd name="connsiteX7" fmla="*/ 192882 w 778767"/>
                <a:gd name="connsiteY7" fmla="*/ 83343 h 545306"/>
                <a:gd name="connsiteX8" fmla="*/ 207169 w 778767"/>
                <a:gd name="connsiteY8" fmla="*/ 78581 h 545306"/>
                <a:gd name="connsiteX9" fmla="*/ 226219 w 778767"/>
                <a:gd name="connsiteY9" fmla="*/ 69056 h 545306"/>
                <a:gd name="connsiteX10" fmla="*/ 245269 w 778767"/>
                <a:gd name="connsiteY10" fmla="*/ 64293 h 545306"/>
                <a:gd name="connsiteX11" fmla="*/ 252413 w 778767"/>
                <a:gd name="connsiteY11" fmla="*/ 61912 h 545306"/>
                <a:gd name="connsiteX12" fmla="*/ 261938 w 778767"/>
                <a:gd name="connsiteY12" fmla="*/ 59531 h 545306"/>
                <a:gd name="connsiteX13" fmla="*/ 276225 w 778767"/>
                <a:gd name="connsiteY13" fmla="*/ 54768 h 545306"/>
                <a:gd name="connsiteX14" fmla="*/ 323850 w 778767"/>
                <a:gd name="connsiteY14" fmla="*/ 57150 h 545306"/>
                <a:gd name="connsiteX15" fmla="*/ 330994 w 778767"/>
                <a:gd name="connsiteY15" fmla="*/ 59531 h 545306"/>
                <a:gd name="connsiteX16" fmla="*/ 338138 w 778767"/>
                <a:gd name="connsiteY16" fmla="*/ 64293 h 545306"/>
                <a:gd name="connsiteX17" fmla="*/ 335757 w 778767"/>
                <a:gd name="connsiteY17" fmla="*/ 92868 h 545306"/>
                <a:gd name="connsiteX18" fmla="*/ 333375 w 778767"/>
                <a:gd name="connsiteY18" fmla="*/ 100012 h 545306"/>
                <a:gd name="connsiteX19" fmla="*/ 326232 w 778767"/>
                <a:gd name="connsiteY19" fmla="*/ 104775 h 545306"/>
                <a:gd name="connsiteX20" fmla="*/ 319088 w 778767"/>
                <a:gd name="connsiteY20" fmla="*/ 145256 h 545306"/>
                <a:gd name="connsiteX21" fmla="*/ 330994 w 778767"/>
                <a:gd name="connsiteY21" fmla="*/ 178593 h 545306"/>
                <a:gd name="connsiteX22" fmla="*/ 338138 w 778767"/>
                <a:gd name="connsiteY22" fmla="*/ 183356 h 545306"/>
                <a:gd name="connsiteX23" fmla="*/ 345282 w 778767"/>
                <a:gd name="connsiteY23" fmla="*/ 173831 h 545306"/>
                <a:gd name="connsiteX24" fmla="*/ 350044 w 778767"/>
                <a:gd name="connsiteY24" fmla="*/ 166687 h 545306"/>
                <a:gd name="connsiteX25" fmla="*/ 357188 w 778767"/>
                <a:gd name="connsiteY25" fmla="*/ 164306 h 545306"/>
                <a:gd name="connsiteX26" fmla="*/ 402432 w 778767"/>
                <a:gd name="connsiteY26" fmla="*/ 166687 h 545306"/>
                <a:gd name="connsiteX27" fmla="*/ 411957 w 778767"/>
                <a:gd name="connsiteY27" fmla="*/ 171450 h 545306"/>
                <a:gd name="connsiteX28" fmla="*/ 426244 w 778767"/>
                <a:gd name="connsiteY28" fmla="*/ 173831 h 545306"/>
                <a:gd name="connsiteX29" fmla="*/ 438150 w 778767"/>
                <a:gd name="connsiteY29" fmla="*/ 178593 h 545306"/>
                <a:gd name="connsiteX30" fmla="*/ 461963 w 778767"/>
                <a:gd name="connsiteY30" fmla="*/ 183356 h 545306"/>
                <a:gd name="connsiteX31" fmla="*/ 469107 w 778767"/>
                <a:gd name="connsiteY31" fmla="*/ 185737 h 545306"/>
                <a:gd name="connsiteX32" fmla="*/ 497682 w 778767"/>
                <a:gd name="connsiteY32" fmla="*/ 188118 h 545306"/>
                <a:gd name="connsiteX33" fmla="*/ 516732 w 778767"/>
                <a:gd name="connsiteY33" fmla="*/ 185737 h 545306"/>
                <a:gd name="connsiteX34" fmla="*/ 519113 w 778767"/>
                <a:gd name="connsiteY34" fmla="*/ 178593 h 545306"/>
                <a:gd name="connsiteX35" fmla="*/ 514350 w 778767"/>
                <a:gd name="connsiteY35" fmla="*/ 150018 h 545306"/>
                <a:gd name="connsiteX36" fmla="*/ 516732 w 778767"/>
                <a:gd name="connsiteY36" fmla="*/ 135731 h 545306"/>
                <a:gd name="connsiteX37" fmla="*/ 533400 w 778767"/>
                <a:gd name="connsiteY37" fmla="*/ 133350 h 545306"/>
                <a:gd name="connsiteX38" fmla="*/ 542925 w 778767"/>
                <a:gd name="connsiteY38" fmla="*/ 130968 h 545306"/>
                <a:gd name="connsiteX39" fmla="*/ 550069 w 778767"/>
                <a:gd name="connsiteY39" fmla="*/ 126206 h 545306"/>
                <a:gd name="connsiteX40" fmla="*/ 559594 w 778767"/>
                <a:gd name="connsiteY40" fmla="*/ 121443 h 545306"/>
                <a:gd name="connsiteX41" fmla="*/ 564357 w 778767"/>
                <a:gd name="connsiteY41" fmla="*/ 114300 h 545306"/>
                <a:gd name="connsiteX42" fmla="*/ 569119 w 778767"/>
                <a:gd name="connsiteY42" fmla="*/ 97631 h 545306"/>
                <a:gd name="connsiteX43" fmla="*/ 571500 w 778767"/>
                <a:gd name="connsiteY43" fmla="*/ 90487 h 545306"/>
                <a:gd name="connsiteX44" fmla="*/ 581025 w 778767"/>
                <a:gd name="connsiteY44" fmla="*/ 83343 h 545306"/>
                <a:gd name="connsiteX45" fmla="*/ 585788 w 778767"/>
                <a:gd name="connsiteY45" fmla="*/ 76200 h 545306"/>
                <a:gd name="connsiteX46" fmla="*/ 592932 w 778767"/>
                <a:gd name="connsiteY46" fmla="*/ 71437 h 545306"/>
                <a:gd name="connsiteX47" fmla="*/ 607219 w 778767"/>
                <a:gd name="connsiteY47" fmla="*/ 57150 h 545306"/>
                <a:gd name="connsiteX48" fmla="*/ 614363 w 778767"/>
                <a:gd name="connsiteY48" fmla="*/ 50006 h 545306"/>
                <a:gd name="connsiteX49" fmla="*/ 631032 w 778767"/>
                <a:gd name="connsiteY49" fmla="*/ 35718 h 545306"/>
                <a:gd name="connsiteX50" fmla="*/ 638175 w 778767"/>
                <a:gd name="connsiteY50" fmla="*/ 26193 h 545306"/>
                <a:gd name="connsiteX51" fmla="*/ 647700 w 778767"/>
                <a:gd name="connsiteY51" fmla="*/ 11906 h 545306"/>
                <a:gd name="connsiteX52" fmla="*/ 664369 w 778767"/>
                <a:gd name="connsiteY52" fmla="*/ 2381 h 545306"/>
                <a:gd name="connsiteX53" fmla="*/ 671513 w 778767"/>
                <a:gd name="connsiteY53" fmla="*/ 0 h 545306"/>
                <a:gd name="connsiteX54" fmla="*/ 683419 w 778767"/>
                <a:gd name="connsiteY54" fmla="*/ 9525 h 545306"/>
                <a:gd name="connsiteX55" fmla="*/ 700088 w 778767"/>
                <a:gd name="connsiteY55" fmla="*/ 14287 h 545306"/>
                <a:gd name="connsiteX56" fmla="*/ 709613 w 778767"/>
                <a:gd name="connsiteY56" fmla="*/ 19050 h 545306"/>
                <a:gd name="connsiteX57" fmla="*/ 723900 w 778767"/>
                <a:gd name="connsiteY57" fmla="*/ 21431 h 545306"/>
                <a:gd name="connsiteX58" fmla="*/ 731044 w 778767"/>
                <a:gd name="connsiteY58" fmla="*/ 28575 h 545306"/>
                <a:gd name="connsiteX59" fmla="*/ 738188 w 778767"/>
                <a:gd name="connsiteY59" fmla="*/ 33337 h 545306"/>
                <a:gd name="connsiteX60" fmla="*/ 740569 w 778767"/>
                <a:gd name="connsiteY60" fmla="*/ 42862 h 545306"/>
                <a:gd name="connsiteX61" fmla="*/ 747713 w 778767"/>
                <a:gd name="connsiteY61" fmla="*/ 45243 h 545306"/>
                <a:gd name="connsiteX62" fmla="*/ 762000 w 778767"/>
                <a:gd name="connsiteY62" fmla="*/ 57150 h 545306"/>
                <a:gd name="connsiteX63" fmla="*/ 769144 w 778767"/>
                <a:gd name="connsiteY63" fmla="*/ 59531 h 545306"/>
                <a:gd name="connsiteX64" fmla="*/ 771525 w 778767"/>
                <a:gd name="connsiteY64" fmla="*/ 109537 h 545306"/>
                <a:gd name="connsiteX65" fmla="*/ 762000 w 778767"/>
                <a:gd name="connsiteY65" fmla="*/ 123825 h 545306"/>
                <a:gd name="connsiteX66" fmla="*/ 759619 w 778767"/>
                <a:gd name="connsiteY66" fmla="*/ 130968 h 545306"/>
                <a:gd name="connsiteX67" fmla="*/ 759619 w 778767"/>
                <a:gd name="connsiteY67" fmla="*/ 176212 h 545306"/>
                <a:gd name="connsiteX68" fmla="*/ 771525 w 778767"/>
                <a:gd name="connsiteY68" fmla="*/ 190500 h 545306"/>
                <a:gd name="connsiteX69" fmla="*/ 766763 w 778767"/>
                <a:gd name="connsiteY69" fmla="*/ 200025 h 545306"/>
                <a:gd name="connsiteX70" fmla="*/ 759619 w 778767"/>
                <a:gd name="connsiteY70" fmla="*/ 195262 h 545306"/>
                <a:gd name="connsiteX71" fmla="*/ 740569 w 778767"/>
                <a:gd name="connsiteY71" fmla="*/ 180975 h 545306"/>
                <a:gd name="connsiteX72" fmla="*/ 733425 w 778767"/>
                <a:gd name="connsiteY72" fmla="*/ 176212 h 545306"/>
                <a:gd name="connsiteX73" fmla="*/ 690563 w 778767"/>
                <a:gd name="connsiteY73" fmla="*/ 169068 h 545306"/>
                <a:gd name="connsiteX74" fmla="*/ 681038 w 778767"/>
                <a:gd name="connsiteY74" fmla="*/ 166687 h 545306"/>
                <a:gd name="connsiteX75" fmla="*/ 673894 w 778767"/>
                <a:gd name="connsiteY75" fmla="*/ 169068 h 545306"/>
                <a:gd name="connsiteX76" fmla="*/ 671513 w 778767"/>
                <a:gd name="connsiteY76" fmla="*/ 176212 h 545306"/>
                <a:gd name="connsiteX77" fmla="*/ 678657 w 778767"/>
                <a:gd name="connsiteY77" fmla="*/ 207168 h 545306"/>
                <a:gd name="connsiteX78" fmla="*/ 685800 w 778767"/>
                <a:gd name="connsiteY78" fmla="*/ 209550 h 545306"/>
                <a:gd name="connsiteX79" fmla="*/ 735807 w 778767"/>
                <a:gd name="connsiteY79" fmla="*/ 211931 h 545306"/>
                <a:gd name="connsiteX80" fmla="*/ 771525 w 778767"/>
                <a:gd name="connsiteY80" fmla="*/ 219075 h 545306"/>
                <a:gd name="connsiteX81" fmla="*/ 778669 w 778767"/>
                <a:gd name="connsiteY81" fmla="*/ 221456 h 545306"/>
                <a:gd name="connsiteX82" fmla="*/ 773907 w 778767"/>
                <a:gd name="connsiteY82" fmla="*/ 250031 h 545306"/>
                <a:gd name="connsiteX83" fmla="*/ 771525 w 778767"/>
                <a:gd name="connsiteY83" fmla="*/ 257175 h 545306"/>
                <a:gd name="connsiteX84" fmla="*/ 764382 w 778767"/>
                <a:gd name="connsiteY84" fmla="*/ 264318 h 545306"/>
                <a:gd name="connsiteX85" fmla="*/ 759619 w 778767"/>
                <a:gd name="connsiteY85" fmla="*/ 271462 h 545306"/>
                <a:gd name="connsiteX86" fmla="*/ 752475 w 778767"/>
                <a:gd name="connsiteY86" fmla="*/ 285750 h 545306"/>
                <a:gd name="connsiteX87" fmla="*/ 721519 w 778767"/>
                <a:gd name="connsiteY87" fmla="*/ 283368 h 545306"/>
                <a:gd name="connsiteX88" fmla="*/ 626269 w 778767"/>
                <a:gd name="connsiteY88" fmla="*/ 280987 h 545306"/>
                <a:gd name="connsiteX89" fmla="*/ 592932 w 778767"/>
                <a:gd name="connsiteY89" fmla="*/ 288131 h 545306"/>
                <a:gd name="connsiteX90" fmla="*/ 590550 w 778767"/>
                <a:gd name="connsiteY90" fmla="*/ 297656 h 545306"/>
                <a:gd name="connsiteX91" fmla="*/ 588169 w 778767"/>
                <a:gd name="connsiteY91" fmla="*/ 390525 h 545306"/>
                <a:gd name="connsiteX92" fmla="*/ 583407 w 778767"/>
                <a:gd name="connsiteY92" fmla="*/ 397668 h 545306"/>
                <a:gd name="connsiteX93" fmla="*/ 576263 w 778767"/>
                <a:gd name="connsiteY93" fmla="*/ 414337 h 545306"/>
                <a:gd name="connsiteX94" fmla="*/ 569119 w 778767"/>
                <a:gd name="connsiteY94" fmla="*/ 419100 h 545306"/>
                <a:gd name="connsiteX95" fmla="*/ 545307 w 778767"/>
                <a:gd name="connsiteY95" fmla="*/ 426243 h 545306"/>
                <a:gd name="connsiteX96" fmla="*/ 531019 w 778767"/>
                <a:gd name="connsiteY96" fmla="*/ 428625 h 545306"/>
                <a:gd name="connsiteX97" fmla="*/ 514350 w 778767"/>
                <a:gd name="connsiteY97" fmla="*/ 433387 h 545306"/>
                <a:gd name="connsiteX98" fmla="*/ 497682 w 778767"/>
                <a:gd name="connsiteY98" fmla="*/ 447675 h 545306"/>
                <a:gd name="connsiteX99" fmla="*/ 490538 w 778767"/>
                <a:gd name="connsiteY99" fmla="*/ 452437 h 545306"/>
                <a:gd name="connsiteX100" fmla="*/ 478632 w 778767"/>
                <a:gd name="connsiteY100" fmla="*/ 469106 h 545306"/>
                <a:gd name="connsiteX101" fmla="*/ 461963 w 778767"/>
                <a:gd name="connsiteY101" fmla="*/ 473868 h 545306"/>
                <a:gd name="connsiteX102" fmla="*/ 452438 w 778767"/>
                <a:gd name="connsiteY102" fmla="*/ 478631 h 545306"/>
                <a:gd name="connsiteX103" fmla="*/ 416719 w 778767"/>
                <a:gd name="connsiteY103" fmla="*/ 483393 h 545306"/>
                <a:gd name="connsiteX104" fmla="*/ 409575 w 778767"/>
                <a:gd name="connsiteY104" fmla="*/ 488156 h 545306"/>
                <a:gd name="connsiteX105" fmla="*/ 407194 w 778767"/>
                <a:gd name="connsiteY105" fmla="*/ 495300 h 545306"/>
                <a:gd name="connsiteX106" fmla="*/ 400050 w 778767"/>
                <a:gd name="connsiteY106" fmla="*/ 519112 h 545306"/>
                <a:gd name="connsiteX107" fmla="*/ 390525 w 778767"/>
                <a:gd name="connsiteY107" fmla="*/ 511968 h 545306"/>
                <a:gd name="connsiteX108" fmla="*/ 388144 w 778767"/>
                <a:gd name="connsiteY108" fmla="*/ 502443 h 545306"/>
                <a:gd name="connsiteX109" fmla="*/ 361950 w 778767"/>
                <a:gd name="connsiteY109" fmla="*/ 516731 h 545306"/>
                <a:gd name="connsiteX110" fmla="*/ 328613 w 778767"/>
                <a:gd name="connsiteY110" fmla="*/ 521493 h 545306"/>
                <a:gd name="connsiteX111" fmla="*/ 321469 w 778767"/>
                <a:gd name="connsiteY111" fmla="*/ 516731 h 545306"/>
                <a:gd name="connsiteX112" fmla="*/ 323850 w 778767"/>
                <a:gd name="connsiteY112" fmla="*/ 509587 h 545306"/>
                <a:gd name="connsiteX113" fmla="*/ 335757 w 778767"/>
                <a:gd name="connsiteY113" fmla="*/ 495300 h 545306"/>
                <a:gd name="connsiteX114" fmla="*/ 333375 w 778767"/>
                <a:gd name="connsiteY114" fmla="*/ 473868 h 545306"/>
                <a:gd name="connsiteX115" fmla="*/ 326232 w 778767"/>
                <a:gd name="connsiteY115" fmla="*/ 471487 h 545306"/>
                <a:gd name="connsiteX116" fmla="*/ 311944 w 778767"/>
                <a:gd name="connsiteY116" fmla="*/ 473868 h 545306"/>
                <a:gd name="connsiteX117" fmla="*/ 307182 w 778767"/>
                <a:gd name="connsiteY117" fmla="*/ 481012 h 545306"/>
                <a:gd name="connsiteX118" fmla="*/ 300038 w 778767"/>
                <a:gd name="connsiteY118" fmla="*/ 490537 h 545306"/>
                <a:gd name="connsiteX119" fmla="*/ 292894 w 778767"/>
                <a:gd name="connsiteY119" fmla="*/ 495300 h 545306"/>
                <a:gd name="connsiteX120" fmla="*/ 276225 w 778767"/>
                <a:gd name="connsiteY120" fmla="*/ 509587 h 545306"/>
                <a:gd name="connsiteX121" fmla="*/ 261938 w 778767"/>
                <a:gd name="connsiteY121" fmla="*/ 511968 h 545306"/>
                <a:gd name="connsiteX122" fmla="*/ 250032 w 778767"/>
                <a:gd name="connsiteY122" fmla="*/ 519112 h 545306"/>
                <a:gd name="connsiteX123" fmla="*/ 235744 w 778767"/>
                <a:gd name="connsiteY123" fmla="*/ 528637 h 545306"/>
                <a:gd name="connsiteX124" fmla="*/ 214313 w 778767"/>
                <a:gd name="connsiteY124" fmla="*/ 540543 h 545306"/>
                <a:gd name="connsiteX125" fmla="*/ 207169 w 778767"/>
                <a:gd name="connsiteY125" fmla="*/ 542925 h 545306"/>
                <a:gd name="connsiteX126" fmla="*/ 200025 w 778767"/>
                <a:gd name="connsiteY126" fmla="*/ 545306 h 545306"/>
                <a:gd name="connsiteX127" fmla="*/ 188119 w 778767"/>
                <a:gd name="connsiteY127" fmla="*/ 538162 h 545306"/>
                <a:gd name="connsiteX128" fmla="*/ 183357 w 778767"/>
                <a:gd name="connsiteY128" fmla="*/ 521493 h 545306"/>
                <a:gd name="connsiteX129" fmla="*/ 173832 w 778767"/>
                <a:gd name="connsiteY129" fmla="*/ 490537 h 545306"/>
                <a:gd name="connsiteX130" fmla="*/ 164307 w 778767"/>
                <a:gd name="connsiteY130" fmla="*/ 492918 h 545306"/>
                <a:gd name="connsiteX131" fmla="*/ 147638 w 778767"/>
                <a:gd name="connsiteY131" fmla="*/ 490537 h 545306"/>
                <a:gd name="connsiteX132" fmla="*/ 138113 w 778767"/>
                <a:gd name="connsiteY132" fmla="*/ 473868 h 545306"/>
                <a:gd name="connsiteX133" fmla="*/ 128588 w 778767"/>
                <a:gd name="connsiteY133" fmla="*/ 476250 h 545306"/>
                <a:gd name="connsiteX134" fmla="*/ 116682 w 778767"/>
                <a:gd name="connsiteY134" fmla="*/ 485775 h 545306"/>
                <a:gd name="connsiteX135" fmla="*/ 102394 w 778767"/>
                <a:gd name="connsiteY135" fmla="*/ 476250 h 545306"/>
                <a:gd name="connsiteX136" fmla="*/ 95250 w 778767"/>
                <a:gd name="connsiteY136" fmla="*/ 471487 h 545306"/>
                <a:gd name="connsiteX137" fmla="*/ 88107 w 778767"/>
                <a:gd name="connsiteY137" fmla="*/ 464343 h 545306"/>
                <a:gd name="connsiteX138" fmla="*/ 80963 w 778767"/>
                <a:gd name="connsiteY138" fmla="*/ 461962 h 545306"/>
                <a:gd name="connsiteX139" fmla="*/ 71438 w 778767"/>
                <a:gd name="connsiteY139" fmla="*/ 457200 h 545306"/>
                <a:gd name="connsiteX140" fmla="*/ 47625 w 778767"/>
                <a:gd name="connsiteY140" fmla="*/ 442912 h 545306"/>
                <a:gd name="connsiteX141" fmla="*/ 28575 w 778767"/>
                <a:gd name="connsiteY141" fmla="*/ 414337 h 545306"/>
                <a:gd name="connsiteX142" fmla="*/ 11907 w 778767"/>
                <a:gd name="connsiteY142" fmla="*/ 409575 h 545306"/>
                <a:gd name="connsiteX143" fmla="*/ 2382 w 778767"/>
                <a:gd name="connsiteY143" fmla="*/ 392906 h 545306"/>
                <a:gd name="connsiteX144" fmla="*/ 0 w 778767"/>
                <a:gd name="connsiteY144" fmla="*/ 383381 h 545306"/>
                <a:gd name="connsiteX145" fmla="*/ 7144 w 778767"/>
                <a:gd name="connsiteY145" fmla="*/ 376237 h 545306"/>
                <a:gd name="connsiteX146" fmla="*/ 26194 w 778767"/>
                <a:gd name="connsiteY146" fmla="*/ 371475 h 545306"/>
                <a:gd name="connsiteX147" fmla="*/ 40482 w 778767"/>
                <a:gd name="connsiteY147" fmla="*/ 357187 h 545306"/>
                <a:gd name="connsiteX148" fmla="*/ 47625 w 778767"/>
                <a:gd name="connsiteY148" fmla="*/ 350043 h 545306"/>
                <a:gd name="connsiteX149" fmla="*/ 69057 w 778767"/>
                <a:gd name="connsiteY149" fmla="*/ 338137 h 545306"/>
                <a:gd name="connsiteX150" fmla="*/ 123825 w 778767"/>
                <a:gd name="connsiteY150" fmla="*/ 340518 h 545306"/>
                <a:gd name="connsiteX151" fmla="*/ 130969 w 778767"/>
                <a:gd name="connsiteY151" fmla="*/ 333375 h 545306"/>
                <a:gd name="connsiteX152" fmla="*/ 140494 w 778767"/>
                <a:gd name="connsiteY152" fmla="*/ 328612 h 545306"/>
                <a:gd name="connsiteX153" fmla="*/ 152400 w 778767"/>
                <a:gd name="connsiteY153" fmla="*/ 319087 h 545306"/>
                <a:gd name="connsiteX154" fmla="*/ 154782 w 778767"/>
                <a:gd name="connsiteY154" fmla="*/ 311943 h 545306"/>
                <a:gd name="connsiteX155" fmla="*/ 159544 w 778767"/>
                <a:gd name="connsiteY155" fmla="*/ 304800 h 545306"/>
                <a:gd name="connsiteX156" fmla="*/ 161925 w 778767"/>
                <a:gd name="connsiteY156" fmla="*/ 295275 h 545306"/>
                <a:gd name="connsiteX157" fmla="*/ 147638 w 778767"/>
                <a:gd name="connsiteY157" fmla="*/ 276225 h 545306"/>
                <a:gd name="connsiteX158" fmla="*/ 140494 w 778767"/>
                <a:gd name="connsiteY158" fmla="*/ 269081 h 545306"/>
                <a:gd name="connsiteX159" fmla="*/ 135732 w 778767"/>
                <a:gd name="connsiteY159" fmla="*/ 261937 h 545306"/>
                <a:gd name="connsiteX160" fmla="*/ 114300 w 778767"/>
                <a:gd name="connsiteY160" fmla="*/ 242887 h 545306"/>
                <a:gd name="connsiteX161" fmla="*/ 104775 w 778767"/>
                <a:gd name="connsiteY161" fmla="*/ 221456 h 545306"/>
                <a:gd name="connsiteX162" fmla="*/ 102394 w 778767"/>
                <a:gd name="connsiteY162" fmla="*/ 214312 h 545306"/>
                <a:gd name="connsiteX163" fmla="*/ 97632 w 778767"/>
                <a:gd name="connsiteY163" fmla="*/ 207168 h 545306"/>
                <a:gd name="connsiteX164" fmla="*/ 95250 w 778767"/>
                <a:gd name="connsiteY164" fmla="*/ 197643 h 545306"/>
                <a:gd name="connsiteX165" fmla="*/ 102394 w 778767"/>
                <a:gd name="connsiteY165" fmla="*/ 176212 h 545306"/>
                <a:gd name="connsiteX166" fmla="*/ 109538 w 778767"/>
                <a:gd name="connsiteY166" fmla="*/ 171450 h 545306"/>
                <a:gd name="connsiteX167" fmla="*/ 100013 w 778767"/>
                <a:gd name="connsiteY167" fmla="*/ 147637 h 545306"/>
                <a:gd name="connsiteX168" fmla="*/ 80963 w 778767"/>
                <a:gd name="connsiteY168" fmla="*/ 133350 h 54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78767" h="545306">
                  <a:moveTo>
                    <a:pt x="80963" y="133350"/>
                  </a:moveTo>
                  <a:cubicBezTo>
                    <a:pt x="79772" y="129778"/>
                    <a:pt x="88944" y="128659"/>
                    <a:pt x="92869" y="126206"/>
                  </a:cubicBezTo>
                  <a:cubicBezTo>
                    <a:pt x="95296" y="124689"/>
                    <a:pt x="97989" y="123467"/>
                    <a:pt x="100013" y="121443"/>
                  </a:cubicBezTo>
                  <a:cubicBezTo>
                    <a:pt x="108005" y="113451"/>
                    <a:pt x="104481" y="111364"/>
                    <a:pt x="114300" y="107156"/>
                  </a:cubicBezTo>
                  <a:cubicBezTo>
                    <a:pt x="117308" y="105867"/>
                    <a:pt x="120608" y="105378"/>
                    <a:pt x="123825" y="104775"/>
                  </a:cubicBezTo>
                  <a:cubicBezTo>
                    <a:pt x="136723" y="102357"/>
                    <a:pt x="149439" y="101377"/>
                    <a:pt x="161925" y="97631"/>
                  </a:cubicBezTo>
                  <a:cubicBezTo>
                    <a:pt x="166734" y="96188"/>
                    <a:pt x="172036" y="95653"/>
                    <a:pt x="176213" y="92868"/>
                  </a:cubicBezTo>
                  <a:cubicBezTo>
                    <a:pt x="182654" y="88574"/>
                    <a:pt x="185333" y="86363"/>
                    <a:pt x="192882" y="83343"/>
                  </a:cubicBezTo>
                  <a:cubicBezTo>
                    <a:pt x="197543" y="81479"/>
                    <a:pt x="202555" y="80558"/>
                    <a:pt x="207169" y="78581"/>
                  </a:cubicBezTo>
                  <a:cubicBezTo>
                    <a:pt x="213695" y="75784"/>
                    <a:pt x="219332" y="70778"/>
                    <a:pt x="226219" y="69056"/>
                  </a:cubicBezTo>
                  <a:cubicBezTo>
                    <a:pt x="232569" y="67468"/>
                    <a:pt x="239059" y="66363"/>
                    <a:pt x="245269" y="64293"/>
                  </a:cubicBezTo>
                  <a:cubicBezTo>
                    <a:pt x="247650" y="63499"/>
                    <a:pt x="249999" y="62602"/>
                    <a:pt x="252413" y="61912"/>
                  </a:cubicBezTo>
                  <a:cubicBezTo>
                    <a:pt x="255560" y="61013"/>
                    <a:pt x="258803" y="60471"/>
                    <a:pt x="261938" y="59531"/>
                  </a:cubicBezTo>
                  <a:cubicBezTo>
                    <a:pt x="266746" y="58088"/>
                    <a:pt x="276225" y="54768"/>
                    <a:pt x="276225" y="54768"/>
                  </a:cubicBezTo>
                  <a:cubicBezTo>
                    <a:pt x="292100" y="55562"/>
                    <a:pt x="308015" y="55773"/>
                    <a:pt x="323850" y="57150"/>
                  </a:cubicBezTo>
                  <a:cubicBezTo>
                    <a:pt x="326351" y="57367"/>
                    <a:pt x="328749" y="58409"/>
                    <a:pt x="330994" y="59531"/>
                  </a:cubicBezTo>
                  <a:cubicBezTo>
                    <a:pt x="333554" y="60811"/>
                    <a:pt x="335757" y="62706"/>
                    <a:pt x="338138" y="64293"/>
                  </a:cubicBezTo>
                  <a:cubicBezTo>
                    <a:pt x="337344" y="73818"/>
                    <a:pt x="337020" y="83394"/>
                    <a:pt x="335757" y="92868"/>
                  </a:cubicBezTo>
                  <a:cubicBezTo>
                    <a:pt x="335425" y="95356"/>
                    <a:pt x="334943" y="98052"/>
                    <a:pt x="333375" y="100012"/>
                  </a:cubicBezTo>
                  <a:cubicBezTo>
                    <a:pt x="331587" y="102247"/>
                    <a:pt x="328613" y="103187"/>
                    <a:pt x="326232" y="104775"/>
                  </a:cubicBezTo>
                  <a:cubicBezTo>
                    <a:pt x="318696" y="127379"/>
                    <a:pt x="321923" y="114063"/>
                    <a:pt x="319088" y="145256"/>
                  </a:cubicBezTo>
                  <a:cubicBezTo>
                    <a:pt x="326202" y="191499"/>
                    <a:pt x="313472" y="169832"/>
                    <a:pt x="330994" y="178593"/>
                  </a:cubicBezTo>
                  <a:cubicBezTo>
                    <a:pt x="333554" y="179873"/>
                    <a:pt x="335757" y="181768"/>
                    <a:pt x="338138" y="183356"/>
                  </a:cubicBezTo>
                  <a:cubicBezTo>
                    <a:pt x="340519" y="180181"/>
                    <a:pt x="342975" y="177061"/>
                    <a:pt x="345282" y="173831"/>
                  </a:cubicBezTo>
                  <a:cubicBezTo>
                    <a:pt x="346945" y="171502"/>
                    <a:pt x="347809" y="168475"/>
                    <a:pt x="350044" y="166687"/>
                  </a:cubicBezTo>
                  <a:cubicBezTo>
                    <a:pt x="352004" y="165119"/>
                    <a:pt x="354807" y="165100"/>
                    <a:pt x="357188" y="164306"/>
                  </a:cubicBezTo>
                  <a:cubicBezTo>
                    <a:pt x="372269" y="165100"/>
                    <a:pt x="387457" y="164734"/>
                    <a:pt x="402432" y="166687"/>
                  </a:cubicBezTo>
                  <a:cubicBezTo>
                    <a:pt x="405952" y="167146"/>
                    <a:pt x="408557" y="170430"/>
                    <a:pt x="411957" y="171450"/>
                  </a:cubicBezTo>
                  <a:cubicBezTo>
                    <a:pt x="416581" y="172837"/>
                    <a:pt x="421482" y="173037"/>
                    <a:pt x="426244" y="173831"/>
                  </a:cubicBezTo>
                  <a:cubicBezTo>
                    <a:pt x="430213" y="175418"/>
                    <a:pt x="434020" y="177492"/>
                    <a:pt x="438150" y="178593"/>
                  </a:cubicBezTo>
                  <a:cubicBezTo>
                    <a:pt x="445972" y="180679"/>
                    <a:pt x="454283" y="180796"/>
                    <a:pt x="461963" y="183356"/>
                  </a:cubicBezTo>
                  <a:cubicBezTo>
                    <a:pt x="464344" y="184150"/>
                    <a:pt x="466619" y="185405"/>
                    <a:pt x="469107" y="185737"/>
                  </a:cubicBezTo>
                  <a:cubicBezTo>
                    <a:pt x="478581" y="187000"/>
                    <a:pt x="488157" y="187324"/>
                    <a:pt x="497682" y="188118"/>
                  </a:cubicBezTo>
                  <a:cubicBezTo>
                    <a:pt x="504032" y="187324"/>
                    <a:pt x="510884" y="188336"/>
                    <a:pt x="516732" y="185737"/>
                  </a:cubicBezTo>
                  <a:cubicBezTo>
                    <a:pt x="519026" y="184718"/>
                    <a:pt x="519113" y="181103"/>
                    <a:pt x="519113" y="178593"/>
                  </a:cubicBezTo>
                  <a:cubicBezTo>
                    <a:pt x="519113" y="162639"/>
                    <a:pt x="518077" y="161196"/>
                    <a:pt x="514350" y="150018"/>
                  </a:cubicBezTo>
                  <a:cubicBezTo>
                    <a:pt x="515144" y="145256"/>
                    <a:pt x="513098" y="138910"/>
                    <a:pt x="516732" y="135731"/>
                  </a:cubicBezTo>
                  <a:cubicBezTo>
                    <a:pt x="520956" y="132035"/>
                    <a:pt x="527878" y="134354"/>
                    <a:pt x="533400" y="133350"/>
                  </a:cubicBezTo>
                  <a:cubicBezTo>
                    <a:pt x="536620" y="132764"/>
                    <a:pt x="539750" y="131762"/>
                    <a:pt x="542925" y="130968"/>
                  </a:cubicBezTo>
                  <a:cubicBezTo>
                    <a:pt x="545306" y="129381"/>
                    <a:pt x="547584" y="127626"/>
                    <a:pt x="550069" y="126206"/>
                  </a:cubicBezTo>
                  <a:cubicBezTo>
                    <a:pt x="553151" y="124445"/>
                    <a:pt x="556867" y="123715"/>
                    <a:pt x="559594" y="121443"/>
                  </a:cubicBezTo>
                  <a:cubicBezTo>
                    <a:pt x="561793" y="119611"/>
                    <a:pt x="562769" y="116681"/>
                    <a:pt x="564357" y="114300"/>
                  </a:cubicBezTo>
                  <a:cubicBezTo>
                    <a:pt x="570066" y="97171"/>
                    <a:pt x="563140" y="118562"/>
                    <a:pt x="569119" y="97631"/>
                  </a:cubicBezTo>
                  <a:cubicBezTo>
                    <a:pt x="569809" y="95217"/>
                    <a:pt x="569893" y="92415"/>
                    <a:pt x="571500" y="90487"/>
                  </a:cubicBezTo>
                  <a:cubicBezTo>
                    <a:pt x="574041" y="87438"/>
                    <a:pt x="578219" y="86149"/>
                    <a:pt x="581025" y="83343"/>
                  </a:cubicBezTo>
                  <a:cubicBezTo>
                    <a:pt x="583049" y="81319"/>
                    <a:pt x="583764" y="78224"/>
                    <a:pt x="585788" y="76200"/>
                  </a:cubicBezTo>
                  <a:cubicBezTo>
                    <a:pt x="587812" y="74176"/>
                    <a:pt x="590793" y="73338"/>
                    <a:pt x="592932" y="71437"/>
                  </a:cubicBezTo>
                  <a:cubicBezTo>
                    <a:pt x="597966" y="66963"/>
                    <a:pt x="602457" y="61912"/>
                    <a:pt x="607219" y="57150"/>
                  </a:cubicBezTo>
                  <a:cubicBezTo>
                    <a:pt x="609600" y="54769"/>
                    <a:pt x="611669" y="52027"/>
                    <a:pt x="614363" y="50006"/>
                  </a:cubicBezTo>
                  <a:cubicBezTo>
                    <a:pt x="621890" y="44360"/>
                    <a:pt x="625063" y="42682"/>
                    <a:pt x="631032" y="35718"/>
                  </a:cubicBezTo>
                  <a:cubicBezTo>
                    <a:pt x="633615" y="32705"/>
                    <a:pt x="635899" y="29444"/>
                    <a:pt x="638175" y="26193"/>
                  </a:cubicBezTo>
                  <a:cubicBezTo>
                    <a:pt x="641457" y="21504"/>
                    <a:pt x="642938" y="15081"/>
                    <a:pt x="647700" y="11906"/>
                  </a:cubicBezTo>
                  <a:cubicBezTo>
                    <a:pt x="654876" y="7122"/>
                    <a:pt x="655908" y="6007"/>
                    <a:pt x="664369" y="2381"/>
                  </a:cubicBezTo>
                  <a:cubicBezTo>
                    <a:pt x="666676" y="1392"/>
                    <a:pt x="669132" y="794"/>
                    <a:pt x="671513" y="0"/>
                  </a:cubicBezTo>
                  <a:cubicBezTo>
                    <a:pt x="689470" y="5985"/>
                    <a:pt x="668032" y="-2785"/>
                    <a:pt x="683419" y="9525"/>
                  </a:cubicBezTo>
                  <a:cubicBezTo>
                    <a:pt x="684971" y="10767"/>
                    <a:pt x="699466" y="14132"/>
                    <a:pt x="700088" y="14287"/>
                  </a:cubicBezTo>
                  <a:cubicBezTo>
                    <a:pt x="703263" y="15875"/>
                    <a:pt x="706213" y="18030"/>
                    <a:pt x="709613" y="19050"/>
                  </a:cubicBezTo>
                  <a:cubicBezTo>
                    <a:pt x="714237" y="20437"/>
                    <a:pt x="719488" y="19470"/>
                    <a:pt x="723900" y="21431"/>
                  </a:cubicBezTo>
                  <a:cubicBezTo>
                    <a:pt x="726977" y="22799"/>
                    <a:pt x="728457" y="26419"/>
                    <a:pt x="731044" y="28575"/>
                  </a:cubicBezTo>
                  <a:cubicBezTo>
                    <a:pt x="733243" y="30407"/>
                    <a:pt x="735807" y="31750"/>
                    <a:pt x="738188" y="33337"/>
                  </a:cubicBezTo>
                  <a:cubicBezTo>
                    <a:pt x="738982" y="36512"/>
                    <a:pt x="738525" y="40306"/>
                    <a:pt x="740569" y="42862"/>
                  </a:cubicBezTo>
                  <a:cubicBezTo>
                    <a:pt x="742137" y="44822"/>
                    <a:pt x="745468" y="44120"/>
                    <a:pt x="747713" y="45243"/>
                  </a:cubicBezTo>
                  <a:cubicBezTo>
                    <a:pt x="763297" y="53035"/>
                    <a:pt x="746200" y="46616"/>
                    <a:pt x="762000" y="57150"/>
                  </a:cubicBezTo>
                  <a:cubicBezTo>
                    <a:pt x="764089" y="58542"/>
                    <a:pt x="766763" y="58737"/>
                    <a:pt x="769144" y="59531"/>
                  </a:cubicBezTo>
                  <a:cubicBezTo>
                    <a:pt x="781560" y="78154"/>
                    <a:pt x="775488" y="65950"/>
                    <a:pt x="771525" y="109537"/>
                  </a:cubicBezTo>
                  <a:cubicBezTo>
                    <a:pt x="770533" y="120450"/>
                    <a:pt x="770045" y="118461"/>
                    <a:pt x="762000" y="123825"/>
                  </a:cubicBezTo>
                  <a:cubicBezTo>
                    <a:pt x="761206" y="126206"/>
                    <a:pt x="760068" y="128499"/>
                    <a:pt x="759619" y="130968"/>
                  </a:cubicBezTo>
                  <a:cubicBezTo>
                    <a:pt x="756644" y="147332"/>
                    <a:pt x="755983" y="159244"/>
                    <a:pt x="759619" y="176212"/>
                  </a:cubicBezTo>
                  <a:cubicBezTo>
                    <a:pt x="760523" y="180430"/>
                    <a:pt x="769097" y="188072"/>
                    <a:pt x="771525" y="190500"/>
                  </a:cubicBezTo>
                  <a:cubicBezTo>
                    <a:pt x="769938" y="193675"/>
                    <a:pt x="770059" y="198707"/>
                    <a:pt x="766763" y="200025"/>
                  </a:cubicBezTo>
                  <a:cubicBezTo>
                    <a:pt x="764106" y="201088"/>
                    <a:pt x="761934" y="196945"/>
                    <a:pt x="759619" y="195262"/>
                  </a:cubicBezTo>
                  <a:cubicBezTo>
                    <a:pt x="753200" y="190593"/>
                    <a:pt x="747173" y="185378"/>
                    <a:pt x="740569" y="180975"/>
                  </a:cubicBezTo>
                  <a:cubicBezTo>
                    <a:pt x="738188" y="179387"/>
                    <a:pt x="736161" y="177054"/>
                    <a:pt x="733425" y="176212"/>
                  </a:cubicBezTo>
                  <a:cubicBezTo>
                    <a:pt x="716203" y="170913"/>
                    <a:pt x="707474" y="171887"/>
                    <a:pt x="690563" y="169068"/>
                  </a:cubicBezTo>
                  <a:cubicBezTo>
                    <a:pt x="687335" y="168530"/>
                    <a:pt x="684213" y="167481"/>
                    <a:pt x="681038" y="166687"/>
                  </a:cubicBezTo>
                  <a:cubicBezTo>
                    <a:pt x="678657" y="167481"/>
                    <a:pt x="675669" y="167293"/>
                    <a:pt x="673894" y="169068"/>
                  </a:cubicBezTo>
                  <a:cubicBezTo>
                    <a:pt x="672119" y="170843"/>
                    <a:pt x="671513" y="173702"/>
                    <a:pt x="671513" y="176212"/>
                  </a:cubicBezTo>
                  <a:cubicBezTo>
                    <a:pt x="671513" y="182819"/>
                    <a:pt x="670425" y="200582"/>
                    <a:pt x="678657" y="207168"/>
                  </a:cubicBezTo>
                  <a:cubicBezTo>
                    <a:pt x="680617" y="208736"/>
                    <a:pt x="683299" y="209342"/>
                    <a:pt x="685800" y="209550"/>
                  </a:cubicBezTo>
                  <a:cubicBezTo>
                    <a:pt x="702430" y="210936"/>
                    <a:pt x="719138" y="211137"/>
                    <a:pt x="735807" y="211931"/>
                  </a:cubicBezTo>
                  <a:cubicBezTo>
                    <a:pt x="756913" y="218966"/>
                    <a:pt x="745105" y="216138"/>
                    <a:pt x="771525" y="219075"/>
                  </a:cubicBezTo>
                  <a:cubicBezTo>
                    <a:pt x="773906" y="219869"/>
                    <a:pt x="778476" y="218953"/>
                    <a:pt x="778669" y="221456"/>
                  </a:cubicBezTo>
                  <a:cubicBezTo>
                    <a:pt x="779410" y="231084"/>
                    <a:pt x="775801" y="240562"/>
                    <a:pt x="773907" y="250031"/>
                  </a:cubicBezTo>
                  <a:cubicBezTo>
                    <a:pt x="773415" y="252492"/>
                    <a:pt x="772917" y="255086"/>
                    <a:pt x="771525" y="257175"/>
                  </a:cubicBezTo>
                  <a:cubicBezTo>
                    <a:pt x="769657" y="259977"/>
                    <a:pt x="766538" y="261731"/>
                    <a:pt x="764382" y="264318"/>
                  </a:cubicBezTo>
                  <a:cubicBezTo>
                    <a:pt x="762550" y="266517"/>
                    <a:pt x="761207" y="269081"/>
                    <a:pt x="759619" y="271462"/>
                  </a:cubicBezTo>
                  <a:cubicBezTo>
                    <a:pt x="758906" y="273601"/>
                    <a:pt x="755697" y="285321"/>
                    <a:pt x="752475" y="285750"/>
                  </a:cubicBezTo>
                  <a:cubicBezTo>
                    <a:pt x="742217" y="287118"/>
                    <a:pt x="731861" y="283758"/>
                    <a:pt x="721519" y="283368"/>
                  </a:cubicBezTo>
                  <a:cubicBezTo>
                    <a:pt x="689782" y="282170"/>
                    <a:pt x="658019" y="281781"/>
                    <a:pt x="626269" y="280987"/>
                  </a:cubicBezTo>
                  <a:cubicBezTo>
                    <a:pt x="622745" y="281339"/>
                    <a:pt x="598991" y="280860"/>
                    <a:pt x="592932" y="288131"/>
                  </a:cubicBezTo>
                  <a:cubicBezTo>
                    <a:pt x="590837" y="290645"/>
                    <a:pt x="591344" y="294481"/>
                    <a:pt x="590550" y="297656"/>
                  </a:cubicBezTo>
                  <a:cubicBezTo>
                    <a:pt x="589756" y="328612"/>
                    <a:pt x="590375" y="359637"/>
                    <a:pt x="588169" y="390525"/>
                  </a:cubicBezTo>
                  <a:cubicBezTo>
                    <a:pt x="587965" y="393379"/>
                    <a:pt x="584534" y="395038"/>
                    <a:pt x="583407" y="397668"/>
                  </a:cubicBezTo>
                  <a:cubicBezTo>
                    <a:pt x="579309" y="407230"/>
                    <a:pt x="583734" y="406866"/>
                    <a:pt x="576263" y="414337"/>
                  </a:cubicBezTo>
                  <a:cubicBezTo>
                    <a:pt x="574239" y="416361"/>
                    <a:pt x="571679" y="417820"/>
                    <a:pt x="569119" y="419100"/>
                  </a:cubicBezTo>
                  <a:cubicBezTo>
                    <a:pt x="559350" y="423985"/>
                    <a:pt x="555823" y="424331"/>
                    <a:pt x="545307" y="426243"/>
                  </a:cubicBezTo>
                  <a:cubicBezTo>
                    <a:pt x="540556" y="427107"/>
                    <a:pt x="535754" y="427678"/>
                    <a:pt x="531019" y="428625"/>
                  </a:cubicBezTo>
                  <a:cubicBezTo>
                    <a:pt x="523542" y="430120"/>
                    <a:pt x="521160" y="431117"/>
                    <a:pt x="514350" y="433387"/>
                  </a:cubicBezTo>
                  <a:cubicBezTo>
                    <a:pt x="497944" y="444327"/>
                    <a:pt x="517903" y="430344"/>
                    <a:pt x="497682" y="447675"/>
                  </a:cubicBezTo>
                  <a:cubicBezTo>
                    <a:pt x="495509" y="449537"/>
                    <a:pt x="492919" y="450850"/>
                    <a:pt x="490538" y="452437"/>
                  </a:cubicBezTo>
                  <a:cubicBezTo>
                    <a:pt x="488368" y="455692"/>
                    <a:pt x="480844" y="467263"/>
                    <a:pt x="478632" y="469106"/>
                  </a:cubicBezTo>
                  <a:cubicBezTo>
                    <a:pt x="477168" y="470326"/>
                    <a:pt x="462469" y="473741"/>
                    <a:pt x="461963" y="473868"/>
                  </a:cubicBezTo>
                  <a:cubicBezTo>
                    <a:pt x="458788" y="475456"/>
                    <a:pt x="455762" y="477385"/>
                    <a:pt x="452438" y="478631"/>
                  </a:cubicBezTo>
                  <a:cubicBezTo>
                    <a:pt x="442343" y="482417"/>
                    <a:pt x="424914" y="482648"/>
                    <a:pt x="416719" y="483393"/>
                  </a:cubicBezTo>
                  <a:cubicBezTo>
                    <a:pt x="414338" y="484981"/>
                    <a:pt x="411363" y="485921"/>
                    <a:pt x="409575" y="488156"/>
                  </a:cubicBezTo>
                  <a:cubicBezTo>
                    <a:pt x="408007" y="490116"/>
                    <a:pt x="407884" y="492886"/>
                    <a:pt x="407194" y="495300"/>
                  </a:cubicBezTo>
                  <a:cubicBezTo>
                    <a:pt x="400003" y="520471"/>
                    <a:pt x="411358" y="485191"/>
                    <a:pt x="400050" y="519112"/>
                  </a:cubicBezTo>
                  <a:cubicBezTo>
                    <a:pt x="396875" y="516731"/>
                    <a:pt x="392832" y="515198"/>
                    <a:pt x="390525" y="511968"/>
                  </a:cubicBezTo>
                  <a:cubicBezTo>
                    <a:pt x="388623" y="509305"/>
                    <a:pt x="391417" y="502443"/>
                    <a:pt x="388144" y="502443"/>
                  </a:cubicBezTo>
                  <a:cubicBezTo>
                    <a:pt x="377351" y="502443"/>
                    <a:pt x="370640" y="512386"/>
                    <a:pt x="361950" y="516731"/>
                  </a:cubicBezTo>
                  <a:cubicBezTo>
                    <a:pt x="352789" y="521312"/>
                    <a:pt x="335301" y="520885"/>
                    <a:pt x="328613" y="521493"/>
                  </a:cubicBezTo>
                  <a:cubicBezTo>
                    <a:pt x="326232" y="519906"/>
                    <a:pt x="322532" y="519388"/>
                    <a:pt x="321469" y="516731"/>
                  </a:cubicBezTo>
                  <a:cubicBezTo>
                    <a:pt x="320537" y="514400"/>
                    <a:pt x="322727" y="511832"/>
                    <a:pt x="323850" y="509587"/>
                  </a:cubicBezTo>
                  <a:cubicBezTo>
                    <a:pt x="327165" y="502956"/>
                    <a:pt x="330490" y="500566"/>
                    <a:pt x="335757" y="495300"/>
                  </a:cubicBezTo>
                  <a:cubicBezTo>
                    <a:pt x="338031" y="486204"/>
                    <a:pt x="340848" y="482836"/>
                    <a:pt x="333375" y="473868"/>
                  </a:cubicBezTo>
                  <a:cubicBezTo>
                    <a:pt x="331768" y="471940"/>
                    <a:pt x="328613" y="472281"/>
                    <a:pt x="326232" y="471487"/>
                  </a:cubicBezTo>
                  <a:cubicBezTo>
                    <a:pt x="321469" y="472281"/>
                    <a:pt x="316263" y="471709"/>
                    <a:pt x="311944" y="473868"/>
                  </a:cubicBezTo>
                  <a:cubicBezTo>
                    <a:pt x="309384" y="475148"/>
                    <a:pt x="308845" y="478683"/>
                    <a:pt x="307182" y="481012"/>
                  </a:cubicBezTo>
                  <a:cubicBezTo>
                    <a:pt x="304875" y="484242"/>
                    <a:pt x="302844" y="487731"/>
                    <a:pt x="300038" y="490537"/>
                  </a:cubicBezTo>
                  <a:cubicBezTo>
                    <a:pt x="298014" y="492561"/>
                    <a:pt x="295093" y="493468"/>
                    <a:pt x="292894" y="495300"/>
                  </a:cubicBezTo>
                  <a:cubicBezTo>
                    <a:pt x="287493" y="499800"/>
                    <a:pt x="283082" y="506844"/>
                    <a:pt x="276225" y="509587"/>
                  </a:cubicBezTo>
                  <a:cubicBezTo>
                    <a:pt x="271742" y="511380"/>
                    <a:pt x="266700" y="511174"/>
                    <a:pt x="261938" y="511968"/>
                  </a:cubicBezTo>
                  <a:cubicBezTo>
                    <a:pt x="257969" y="514349"/>
                    <a:pt x="253735" y="516335"/>
                    <a:pt x="250032" y="519112"/>
                  </a:cubicBezTo>
                  <a:cubicBezTo>
                    <a:pt x="235763" y="529814"/>
                    <a:pt x="250070" y="523862"/>
                    <a:pt x="235744" y="528637"/>
                  </a:cubicBezTo>
                  <a:cubicBezTo>
                    <a:pt x="225050" y="539331"/>
                    <a:pt x="231796" y="534715"/>
                    <a:pt x="214313" y="540543"/>
                  </a:cubicBezTo>
                  <a:lnTo>
                    <a:pt x="207169" y="542925"/>
                  </a:lnTo>
                  <a:lnTo>
                    <a:pt x="200025" y="545306"/>
                  </a:lnTo>
                  <a:cubicBezTo>
                    <a:pt x="196056" y="542925"/>
                    <a:pt x="191392" y="541435"/>
                    <a:pt x="188119" y="538162"/>
                  </a:cubicBezTo>
                  <a:cubicBezTo>
                    <a:pt x="186981" y="537023"/>
                    <a:pt x="183378" y="521575"/>
                    <a:pt x="183357" y="521493"/>
                  </a:cubicBezTo>
                  <a:cubicBezTo>
                    <a:pt x="182482" y="510995"/>
                    <a:pt x="189592" y="490537"/>
                    <a:pt x="173832" y="490537"/>
                  </a:cubicBezTo>
                  <a:cubicBezTo>
                    <a:pt x="170559" y="490537"/>
                    <a:pt x="167482" y="492124"/>
                    <a:pt x="164307" y="492918"/>
                  </a:cubicBezTo>
                  <a:cubicBezTo>
                    <a:pt x="158751" y="492124"/>
                    <a:pt x="152658" y="493047"/>
                    <a:pt x="147638" y="490537"/>
                  </a:cubicBezTo>
                  <a:cubicBezTo>
                    <a:pt x="141871" y="487653"/>
                    <a:pt x="139926" y="479307"/>
                    <a:pt x="138113" y="473868"/>
                  </a:cubicBezTo>
                  <a:cubicBezTo>
                    <a:pt x="134938" y="474662"/>
                    <a:pt x="131311" y="474435"/>
                    <a:pt x="128588" y="476250"/>
                  </a:cubicBezTo>
                  <a:cubicBezTo>
                    <a:pt x="107042" y="490614"/>
                    <a:pt x="140038" y="477986"/>
                    <a:pt x="116682" y="485775"/>
                  </a:cubicBezTo>
                  <a:cubicBezTo>
                    <a:pt x="104128" y="481589"/>
                    <a:pt x="114285" y="486159"/>
                    <a:pt x="102394" y="476250"/>
                  </a:cubicBezTo>
                  <a:cubicBezTo>
                    <a:pt x="100195" y="474418"/>
                    <a:pt x="97449" y="473319"/>
                    <a:pt x="95250" y="471487"/>
                  </a:cubicBezTo>
                  <a:cubicBezTo>
                    <a:pt x="92663" y="469331"/>
                    <a:pt x="90909" y="466211"/>
                    <a:pt x="88107" y="464343"/>
                  </a:cubicBezTo>
                  <a:cubicBezTo>
                    <a:pt x="86018" y="462951"/>
                    <a:pt x="83270" y="462951"/>
                    <a:pt x="80963" y="461962"/>
                  </a:cubicBezTo>
                  <a:cubicBezTo>
                    <a:pt x="77700" y="460564"/>
                    <a:pt x="74482" y="459026"/>
                    <a:pt x="71438" y="457200"/>
                  </a:cubicBezTo>
                  <a:cubicBezTo>
                    <a:pt x="42690" y="439952"/>
                    <a:pt x="69405" y="453803"/>
                    <a:pt x="47625" y="442912"/>
                  </a:cubicBezTo>
                  <a:cubicBezTo>
                    <a:pt x="43858" y="435377"/>
                    <a:pt x="34831" y="415901"/>
                    <a:pt x="28575" y="414337"/>
                  </a:cubicBezTo>
                  <a:cubicBezTo>
                    <a:pt x="16615" y="411347"/>
                    <a:pt x="22155" y="412991"/>
                    <a:pt x="11907" y="409575"/>
                  </a:cubicBezTo>
                  <a:cubicBezTo>
                    <a:pt x="7957" y="403651"/>
                    <a:pt x="4973" y="399815"/>
                    <a:pt x="2382" y="392906"/>
                  </a:cubicBezTo>
                  <a:cubicBezTo>
                    <a:pt x="1233" y="389842"/>
                    <a:pt x="794" y="386556"/>
                    <a:pt x="0" y="383381"/>
                  </a:cubicBezTo>
                  <a:cubicBezTo>
                    <a:pt x="2381" y="381000"/>
                    <a:pt x="4078" y="377631"/>
                    <a:pt x="7144" y="376237"/>
                  </a:cubicBezTo>
                  <a:cubicBezTo>
                    <a:pt x="13103" y="373529"/>
                    <a:pt x="26194" y="371475"/>
                    <a:pt x="26194" y="371475"/>
                  </a:cubicBezTo>
                  <a:cubicBezTo>
                    <a:pt x="34580" y="358898"/>
                    <a:pt x="26697" y="369004"/>
                    <a:pt x="40482" y="357187"/>
                  </a:cubicBezTo>
                  <a:cubicBezTo>
                    <a:pt x="43039" y="354995"/>
                    <a:pt x="44967" y="352110"/>
                    <a:pt x="47625" y="350043"/>
                  </a:cubicBezTo>
                  <a:cubicBezTo>
                    <a:pt x="59906" y="340491"/>
                    <a:pt x="58279" y="341729"/>
                    <a:pt x="69057" y="338137"/>
                  </a:cubicBezTo>
                  <a:cubicBezTo>
                    <a:pt x="117555" y="343243"/>
                    <a:pt x="99589" y="346579"/>
                    <a:pt x="123825" y="340518"/>
                  </a:cubicBezTo>
                  <a:cubicBezTo>
                    <a:pt x="126206" y="338137"/>
                    <a:pt x="128229" y="335332"/>
                    <a:pt x="130969" y="333375"/>
                  </a:cubicBezTo>
                  <a:cubicBezTo>
                    <a:pt x="133858" y="331312"/>
                    <a:pt x="137767" y="330885"/>
                    <a:pt x="140494" y="328612"/>
                  </a:cubicBezTo>
                  <a:cubicBezTo>
                    <a:pt x="154854" y="316645"/>
                    <a:pt x="135347" y="324771"/>
                    <a:pt x="152400" y="319087"/>
                  </a:cubicBezTo>
                  <a:cubicBezTo>
                    <a:pt x="153194" y="316706"/>
                    <a:pt x="153659" y="314188"/>
                    <a:pt x="154782" y="311943"/>
                  </a:cubicBezTo>
                  <a:cubicBezTo>
                    <a:pt x="156062" y="309384"/>
                    <a:pt x="158417" y="307430"/>
                    <a:pt x="159544" y="304800"/>
                  </a:cubicBezTo>
                  <a:cubicBezTo>
                    <a:pt x="160833" y="301792"/>
                    <a:pt x="161131" y="298450"/>
                    <a:pt x="161925" y="295275"/>
                  </a:cubicBezTo>
                  <a:cubicBezTo>
                    <a:pt x="157163" y="288925"/>
                    <a:pt x="153251" y="281838"/>
                    <a:pt x="147638" y="276225"/>
                  </a:cubicBezTo>
                  <a:cubicBezTo>
                    <a:pt x="145257" y="273844"/>
                    <a:pt x="142650" y="271668"/>
                    <a:pt x="140494" y="269081"/>
                  </a:cubicBezTo>
                  <a:cubicBezTo>
                    <a:pt x="138662" y="266882"/>
                    <a:pt x="137633" y="264076"/>
                    <a:pt x="135732" y="261937"/>
                  </a:cubicBezTo>
                  <a:cubicBezTo>
                    <a:pt x="123871" y="248594"/>
                    <a:pt x="125156" y="250125"/>
                    <a:pt x="114300" y="242887"/>
                  </a:cubicBezTo>
                  <a:cubicBezTo>
                    <a:pt x="108633" y="225885"/>
                    <a:pt x="112323" y="232777"/>
                    <a:pt x="104775" y="221456"/>
                  </a:cubicBezTo>
                  <a:cubicBezTo>
                    <a:pt x="103981" y="219075"/>
                    <a:pt x="103516" y="216557"/>
                    <a:pt x="102394" y="214312"/>
                  </a:cubicBezTo>
                  <a:cubicBezTo>
                    <a:pt x="101114" y="211752"/>
                    <a:pt x="98759" y="209798"/>
                    <a:pt x="97632" y="207168"/>
                  </a:cubicBezTo>
                  <a:cubicBezTo>
                    <a:pt x="96343" y="204160"/>
                    <a:pt x="96044" y="200818"/>
                    <a:pt x="95250" y="197643"/>
                  </a:cubicBezTo>
                  <a:cubicBezTo>
                    <a:pt x="96846" y="188068"/>
                    <a:pt x="95699" y="182907"/>
                    <a:pt x="102394" y="176212"/>
                  </a:cubicBezTo>
                  <a:cubicBezTo>
                    <a:pt x="104418" y="174188"/>
                    <a:pt x="107157" y="173037"/>
                    <a:pt x="109538" y="171450"/>
                  </a:cubicBezTo>
                  <a:cubicBezTo>
                    <a:pt x="106482" y="146997"/>
                    <a:pt x="112625" y="157096"/>
                    <a:pt x="100013" y="147637"/>
                  </a:cubicBezTo>
                  <a:cubicBezTo>
                    <a:pt x="99115" y="146964"/>
                    <a:pt x="82154" y="136922"/>
                    <a:pt x="80963" y="133350"/>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grpSp>
      <p:grpSp>
        <p:nvGrpSpPr>
          <p:cNvPr id="10" name="Groep 9">
            <a:extLst>
              <a:ext uri="{FF2B5EF4-FFF2-40B4-BE49-F238E27FC236}">
                <a16:creationId xmlns:a16="http://schemas.microsoft.com/office/drawing/2014/main" id="{B8326474-60A1-A3AB-511F-1EFB84EC5AFE}"/>
              </a:ext>
            </a:extLst>
          </p:cNvPr>
          <p:cNvGrpSpPr/>
          <p:nvPr/>
        </p:nvGrpSpPr>
        <p:grpSpPr>
          <a:xfrm>
            <a:off x="8002618" y="3772536"/>
            <a:ext cx="3930871" cy="2152056"/>
            <a:chOff x="8002618" y="3772536"/>
            <a:chExt cx="3930871" cy="2152056"/>
          </a:xfrm>
        </p:grpSpPr>
        <p:grpSp>
          <p:nvGrpSpPr>
            <p:cNvPr id="2" name="Groep 1">
              <a:extLst>
                <a:ext uri="{FF2B5EF4-FFF2-40B4-BE49-F238E27FC236}">
                  <a16:creationId xmlns:a16="http://schemas.microsoft.com/office/drawing/2014/main" id="{8AC17C02-18CF-A1A4-9B1F-D56656555240}"/>
                </a:ext>
              </a:extLst>
            </p:cNvPr>
            <p:cNvGrpSpPr/>
            <p:nvPr/>
          </p:nvGrpSpPr>
          <p:grpSpPr>
            <a:xfrm>
              <a:off x="8002618" y="3772536"/>
              <a:ext cx="3930871" cy="2152056"/>
              <a:chOff x="6522433" y="3524307"/>
              <a:chExt cx="4135242" cy="2339543"/>
            </a:xfrm>
          </p:grpSpPr>
          <p:pic>
            <p:nvPicPr>
              <p:cNvPr id="11" name="Afbeelding 10">
                <a:extLst>
                  <a:ext uri="{FF2B5EF4-FFF2-40B4-BE49-F238E27FC236}">
                    <a16:creationId xmlns:a16="http://schemas.microsoft.com/office/drawing/2014/main" id="{807305F6-451E-7130-8D05-4379FDAFF24A}"/>
                  </a:ext>
                </a:extLst>
              </p:cNvPr>
              <p:cNvPicPr>
                <a:picLocks noChangeAspect="1"/>
              </p:cNvPicPr>
              <p:nvPr/>
            </p:nvPicPr>
            <p:blipFill>
              <a:blip r:embed="rId4"/>
              <a:srcRect t="10145"/>
              <a:stretch>
                <a:fillRect/>
              </a:stretch>
            </p:blipFill>
            <p:spPr>
              <a:xfrm>
                <a:off x="6522433" y="3524307"/>
                <a:ext cx="4135242" cy="2339543"/>
              </a:xfrm>
              <a:prstGeom prst="rect">
                <a:avLst/>
              </a:prstGeom>
            </p:spPr>
          </p:pic>
          <p:sp>
            <p:nvSpPr>
              <p:cNvPr id="12" name="Tekstvak 1">
                <a:extLst>
                  <a:ext uri="{FF2B5EF4-FFF2-40B4-BE49-F238E27FC236}">
                    <a16:creationId xmlns:a16="http://schemas.microsoft.com/office/drawing/2014/main" id="{495C62B3-2F11-C13B-E8A0-6F7BDBFA1E5C}"/>
                  </a:ext>
                </a:extLst>
              </p:cNvPr>
              <p:cNvSpPr txBox="1"/>
              <p:nvPr/>
            </p:nvSpPr>
            <p:spPr>
              <a:xfrm>
                <a:off x="7544355" y="3825757"/>
                <a:ext cx="2888460" cy="420228"/>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Personeel: aandeel statutairen </a:t>
                </a:r>
              </a:p>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cs typeface="Times New Roman" panose="02020603050405020304" pitchFamily="18" charset="0"/>
                  </a:rPr>
                  <a:t>koppen</a:t>
                </a: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  (2024)</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7" name="Vrije vorm: vorm 6">
              <a:extLst>
                <a:ext uri="{FF2B5EF4-FFF2-40B4-BE49-F238E27FC236}">
                  <a16:creationId xmlns:a16="http://schemas.microsoft.com/office/drawing/2014/main" id="{C353B12D-F253-54FB-DAA1-A684236FD161}"/>
                </a:ext>
              </a:extLst>
            </p:cNvPr>
            <p:cNvSpPr/>
            <p:nvPr/>
          </p:nvSpPr>
          <p:spPr>
            <a:xfrm>
              <a:off x="10110717" y="4559862"/>
              <a:ext cx="566738" cy="364770"/>
            </a:xfrm>
            <a:custGeom>
              <a:avLst/>
              <a:gdLst>
                <a:gd name="connsiteX0" fmla="*/ 80963 w 778767"/>
                <a:gd name="connsiteY0" fmla="*/ 133350 h 545306"/>
                <a:gd name="connsiteX1" fmla="*/ 92869 w 778767"/>
                <a:gd name="connsiteY1" fmla="*/ 126206 h 545306"/>
                <a:gd name="connsiteX2" fmla="*/ 100013 w 778767"/>
                <a:gd name="connsiteY2" fmla="*/ 121443 h 545306"/>
                <a:gd name="connsiteX3" fmla="*/ 114300 w 778767"/>
                <a:gd name="connsiteY3" fmla="*/ 107156 h 545306"/>
                <a:gd name="connsiteX4" fmla="*/ 123825 w 778767"/>
                <a:gd name="connsiteY4" fmla="*/ 104775 h 545306"/>
                <a:gd name="connsiteX5" fmla="*/ 161925 w 778767"/>
                <a:gd name="connsiteY5" fmla="*/ 97631 h 545306"/>
                <a:gd name="connsiteX6" fmla="*/ 176213 w 778767"/>
                <a:gd name="connsiteY6" fmla="*/ 92868 h 545306"/>
                <a:gd name="connsiteX7" fmla="*/ 192882 w 778767"/>
                <a:gd name="connsiteY7" fmla="*/ 83343 h 545306"/>
                <a:gd name="connsiteX8" fmla="*/ 207169 w 778767"/>
                <a:gd name="connsiteY8" fmla="*/ 78581 h 545306"/>
                <a:gd name="connsiteX9" fmla="*/ 226219 w 778767"/>
                <a:gd name="connsiteY9" fmla="*/ 69056 h 545306"/>
                <a:gd name="connsiteX10" fmla="*/ 245269 w 778767"/>
                <a:gd name="connsiteY10" fmla="*/ 64293 h 545306"/>
                <a:gd name="connsiteX11" fmla="*/ 252413 w 778767"/>
                <a:gd name="connsiteY11" fmla="*/ 61912 h 545306"/>
                <a:gd name="connsiteX12" fmla="*/ 261938 w 778767"/>
                <a:gd name="connsiteY12" fmla="*/ 59531 h 545306"/>
                <a:gd name="connsiteX13" fmla="*/ 276225 w 778767"/>
                <a:gd name="connsiteY13" fmla="*/ 54768 h 545306"/>
                <a:gd name="connsiteX14" fmla="*/ 323850 w 778767"/>
                <a:gd name="connsiteY14" fmla="*/ 57150 h 545306"/>
                <a:gd name="connsiteX15" fmla="*/ 330994 w 778767"/>
                <a:gd name="connsiteY15" fmla="*/ 59531 h 545306"/>
                <a:gd name="connsiteX16" fmla="*/ 338138 w 778767"/>
                <a:gd name="connsiteY16" fmla="*/ 64293 h 545306"/>
                <a:gd name="connsiteX17" fmla="*/ 335757 w 778767"/>
                <a:gd name="connsiteY17" fmla="*/ 92868 h 545306"/>
                <a:gd name="connsiteX18" fmla="*/ 333375 w 778767"/>
                <a:gd name="connsiteY18" fmla="*/ 100012 h 545306"/>
                <a:gd name="connsiteX19" fmla="*/ 326232 w 778767"/>
                <a:gd name="connsiteY19" fmla="*/ 104775 h 545306"/>
                <a:gd name="connsiteX20" fmla="*/ 319088 w 778767"/>
                <a:gd name="connsiteY20" fmla="*/ 145256 h 545306"/>
                <a:gd name="connsiteX21" fmla="*/ 330994 w 778767"/>
                <a:gd name="connsiteY21" fmla="*/ 178593 h 545306"/>
                <a:gd name="connsiteX22" fmla="*/ 338138 w 778767"/>
                <a:gd name="connsiteY22" fmla="*/ 183356 h 545306"/>
                <a:gd name="connsiteX23" fmla="*/ 345282 w 778767"/>
                <a:gd name="connsiteY23" fmla="*/ 173831 h 545306"/>
                <a:gd name="connsiteX24" fmla="*/ 350044 w 778767"/>
                <a:gd name="connsiteY24" fmla="*/ 166687 h 545306"/>
                <a:gd name="connsiteX25" fmla="*/ 357188 w 778767"/>
                <a:gd name="connsiteY25" fmla="*/ 164306 h 545306"/>
                <a:gd name="connsiteX26" fmla="*/ 402432 w 778767"/>
                <a:gd name="connsiteY26" fmla="*/ 166687 h 545306"/>
                <a:gd name="connsiteX27" fmla="*/ 411957 w 778767"/>
                <a:gd name="connsiteY27" fmla="*/ 171450 h 545306"/>
                <a:gd name="connsiteX28" fmla="*/ 426244 w 778767"/>
                <a:gd name="connsiteY28" fmla="*/ 173831 h 545306"/>
                <a:gd name="connsiteX29" fmla="*/ 438150 w 778767"/>
                <a:gd name="connsiteY29" fmla="*/ 178593 h 545306"/>
                <a:gd name="connsiteX30" fmla="*/ 461963 w 778767"/>
                <a:gd name="connsiteY30" fmla="*/ 183356 h 545306"/>
                <a:gd name="connsiteX31" fmla="*/ 469107 w 778767"/>
                <a:gd name="connsiteY31" fmla="*/ 185737 h 545306"/>
                <a:gd name="connsiteX32" fmla="*/ 497682 w 778767"/>
                <a:gd name="connsiteY32" fmla="*/ 188118 h 545306"/>
                <a:gd name="connsiteX33" fmla="*/ 516732 w 778767"/>
                <a:gd name="connsiteY33" fmla="*/ 185737 h 545306"/>
                <a:gd name="connsiteX34" fmla="*/ 519113 w 778767"/>
                <a:gd name="connsiteY34" fmla="*/ 178593 h 545306"/>
                <a:gd name="connsiteX35" fmla="*/ 514350 w 778767"/>
                <a:gd name="connsiteY35" fmla="*/ 150018 h 545306"/>
                <a:gd name="connsiteX36" fmla="*/ 516732 w 778767"/>
                <a:gd name="connsiteY36" fmla="*/ 135731 h 545306"/>
                <a:gd name="connsiteX37" fmla="*/ 533400 w 778767"/>
                <a:gd name="connsiteY37" fmla="*/ 133350 h 545306"/>
                <a:gd name="connsiteX38" fmla="*/ 542925 w 778767"/>
                <a:gd name="connsiteY38" fmla="*/ 130968 h 545306"/>
                <a:gd name="connsiteX39" fmla="*/ 550069 w 778767"/>
                <a:gd name="connsiteY39" fmla="*/ 126206 h 545306"/>
                <a:gd name="connsiteX40" fmla="*/ 559594 w 778767"/>
                <a:gd name="connsiteY40" fmla="*/ 121443 h 545306"/>
                <a:gd name="connsiteX41" fmla="*/ 564357 w 778767"/>
                <a:gd name="connsiteY41" fmla="*/ 114300 h 545306"/>
                <a:gd name="connsiteX42" fmla="*/ 569119 w 778767"/>
                <a:gd name="connsiteY42" fmla="*/ 97631 h 545306"/>
                <a:gd name="connsiteX43" fmla="*/ 571500 w 778767"/>
                <a:gd name="connsiteY43" fmla="*/ 90487 h 545306"/>
                <a:gd name="connsiteX44" fmla="*/ 581025 w 778767"/>
                <a:gd name="connsiteY44" fmla="*/ 83343 h 545306"/>
                <a:gd name="connsiteX45" fmla="*/ 585788 w 778767"/>
                <a:gd name="connsiteY45" fmla="*/ 76200 h 545306"/>
                <a:gd name="connsiteX46" fmla="*/ 592932 w 778767"/>
                <a:gd name="connsiteY46" fmla="*/ 71437 h 545306"/>
                <a:gd name="connsiteX47" fmla="*/ 607219 w 778767"/>
                <a:gd name="connsiteY47" fmla="*/ 57150 h 545306"/>
                <a:gd name="connsiteX48" fmla="*/ 614363 w 778767"/>
                <a:gd name="connsiteY48" fmla="*/ 50006 h 545306"/>
                <a:gd name="connsiteX49" fmla="*/ 631032 w 778767"/>
                <a:gd name="connsiteY49" fmla="*/ 35718 h 545306"/>
                <a:gd name="connsiteX50" fmla="*/ 638175 w 778767"/>
                <a:gd name="connsiteY50" fmla="*/ 26193 h 545306"/>
                <a:gd name="connsiteX51" fmla="*/ 647700 w 778767"/>
                <a:gd name="connsiteY51" fmla="*/ 11906 h 545306"/>
                <a:gd name="connsiteX52" fmla="*/ 664369 w 778767"/>
                <a:gd name="connsiteY52" fmla="*/ 2381 h 545306"/>
                <a:gd name="connsiteX53" fmla="*/ 671513 w 778767"/>
                <a:gd name="connsiteY53" fmla="*/ 0 h 545306"/>
                <a:gd name="connsiteX54" fmla="*/ 683419 w 778767"/>
                <a:gd name="connsiteY54" fmla="*/ 9525 h 545306"/>
                <a:gd name="connsiteX55" fmla="*/ 700088 w 778767"/>
                <a:gd name="connsiteY55" fmla="*/ 14287 h 545306"/>
                <a:gd name="connsiteX56" fmla="*/ 709613 w 778767"/>
                <a:gd name="connsiteY56" fmla="*/ 19050 h 545306"/>
                <a:gd name="connsiteX57" fmla="*/ 723900 w 778767"/>
                <a:gd name="connsiteY57" fmla="*/ 21431 h 545306"/>
                <a:gd name="connsiteX58" fmla="*/ 731044 w 778767"/>
                <a:gd name="connsiteY58" fmla="*/ 28575 h 545306"/>
                <a:gd name="connsiteX59" fmla="*/ 738188 w 778767"/>
                <a:gd name="connsiteY59" fmla="*/ 33337 h 545306"/>
                <a:gd name="connsiteX60" fmla="*/ 740569 w 778767"/>
                <a:gd name="connsiteY60" fmla="*/ 42862 h 545306"/>
                <a:gd name="connsiteX61" fmla="*/ 747713 w 778767"/>
                <a:gd name="connsiteY61" fmla="*/ 45243 h 545306"/>
                <a:gd name="connsiteX62" fmla="*/ 762000 w 778767"/>
                <a:gd name="connsiteY62" fmla="*/ 57150 h 545306"/>
                <a:gd name="connsiteX63" fmla="*/ 769144 w 778767"/>
                <a:gd name="connsiteY63" fmla="*/ 59531 h 545306"/>
                <a:gd name="connsiteX64" fmla="*/ 771525 w 778767"/>
                <a:gd name="connsiteY64" fmla="*/ 109537 h 545306"/>
                <a:gd name="connsiteX65" fmla="*/ 762000 w 778767"/>
                <a:gd name="connsiteY65" fmla="*/ 123825 h 545306"/>
                <a:gd name="connsiteX66" fmla="*/ 759619 w 778767"/>
                <a:gd name="connsiteY66" fmla="*/ 130968 h 545306"/>
                <a:gd name="connsiteX67" fmla="*/ 759619 w 778767"/>
                <a:gd name="connsiteY67" fmla="*/ 176212 h 545306"/>
                <a:gd name="connsiteX68" fmla="*/ 771525 w 778767"/>
                <a:gd name="connsiteY68" fmla="*/ 190500 h 545306"/>
                <a:gd name="connsiteX69" fmla="*/ 766763 w 778767"/>
                <a:gd name="connsiteY69" fmla="*/ 200025 h 545306"/>
                <a:gd name="connsiteX70" fmla="*/ 759619 w 778767"/>
                <a:gd name="connsiteY70" fmla="*/ 195262 h 545306"/>
                <a:gd name="connsiteX71" fmla="*/ 740569 w 778767"/>
                <a:gd name="connsiteY71" fmla="*/ 180975 h 545306"/>
                <a:gd name="connsiteX72" fmla="*/ 733425 w 778767"/>
                <a:gd name="connsiteY72" fmla="*/ 176212 h 545306"/>
                <a:gd name="connsiteX73" fmla="*/ 690563 w 778767"/>
                <a:gd name="connsiteY73" fmla="*/ 169068 h 545306"/>
                <a:gd name="connsiteX74" fmla="*/ 681038 w 778767"/>
                <a:gd name="connsiteY74" fmla="*/ 166687 h 545306"/>
                <a:gd name="connsiteX75" fmla="*/ 673894 w 778767"/>
                <a:gd name="connsiteY75" fmla="*/ 169068 h 545306"/>
                <a:gd name="connsiteX76" fmla="*/ 671513 w 778767"/>
                <a:gd name="connsiteY76" fmla="*/ 176212 h 545306"/>
                <a:gd name="connsiteX77" fmla="*/ 678657 w 778767"/>
                <a:gd name="connsiteY77" fmla="*/ 207168 h 545306"/>
                <a:gd name="connsiteX78" fmla="*/ 685800 w 778767"/>
                <a:gd name="connsiteY78" fmla="*/ 209550 h 545306"/>
                <a:gd name="connsiteX79" fmla="*/ 735807 w 778767"/>
                <a:gd name="connsiteY79" fmla="*/ 211931 h 545306"/>
                <a:gd name="connsiteX80" fmla="*/ 771525 w 778767"/>
                <a:gd name="connsiteY80" fmla="*/ 219075 h 545306"/>
                <a:gd name="connsiteX81" fmla="*/ 778669 w 778767"/>
                <a:gd name="connsiteY81" fmla="*/ 221456 h 545306"/>
                <a:gd name="connsiteX82" fmla="*/ 773907 w 778767"/>
                <a:gd name="connsiteY82" fmla="*/ 250031 h 545306"/>
                <a:gd name="connsiteX83" fmla="*/ 771525 w 778767"/>
                <a:gd name="connsiteY83" fmla="*/ 257175 h 545306"/>
                <a:gd name="connsiteX84" fmla="*/ 764382 w 778767"/>
                <a:gd name="connsiteY84" fmla="*/ 264318 h 545306"/>
                <a:gd name="connsiteX85" fmla="*/ 759619 w 778767"/>
                <a:gd name="connsiteY85" fmla="*/ 271462 h 545306"/>
                <a:gd name="connsiteX86" fmla="*/ 752475 w 778767"/>
                <a:gd name="connsiteY86" fmla="*/ 285750 h 545306"/>
                <a:gd name="connsiteX87" fmla="*/ 721519 w 778767"/>
                <a:gd name="connsiteY87" fmla="*/ 283368 h 545306"/>
                <a:gd name="connsiteX88" fmla="*/ 626269 w 778767"/>
                <a:gd name="connsiteY88" fmla="*/ 280987 h 545306"/>
                <a:gd name="connsiteX89" fmla="*/ 592932 w 778767"/>
                <a:gd name="connsiteY89" fmla="*/ 288131 h 545306"/>
                <a:gd name="connsiteX90" fmla="*/ 590550 w 778767"/>
                <a:gd name="connsiteY90" fmla="*/ 297656 h 545306"/>
                <a:gd name="connsiteX91" fmla="*/ 588169 w 778767"/>
                <a:gd name="connsiteY91" fmla="*/ 390525 h 545306"/>
                <a:gd name="connsiteX92" fmla="*/ 583407 w 778767"/>
                <a:gd name="connsiteY92" fmla="*/ 397668 h 545306"/>
                <a:gd name="connsiteX93" fmla="*/ 576263 w 778767"/>
                <a:gd name="connsiteY93" fmla="*/ 414337 h 545306"/>
                <a:gd name="connsiteX94" fmla="*/ 569119 w 778767"/>
                <a:gd name="connsiteY94" fmla="*/ 419100 h 545306"/>
                <a:gd name="connsiteX95" fmla="*/ 545307 w 778767"/>
                <a:gd name="connsiteY95" fmla="*/ 426243 h 545306"/>
                <a:gd name="connsiteX96" fmla="*/ 531019 w 778767"/>
                <a:gd name="connsiteY96" fmla="*/ 428625 h 545306"/>
                <a:gd name="connsiteX97" fmla="*/ 514350 w 778767"/>
                <a:gd name="connsiteY97" fmla="*/ 433387 h 545306"/>
                <a:gd name="connsiteX98" fmla="*/ 497682 w 778767"/>
                <a:gd name="connsiteY98" fmla="*/ 447675 h 545306"/>
                <a:gd name="connsiteX99" fmla="*/ 490538 w 778767"/>
                <a:gd name="connsiteY99" fmla="*/ 452437 h 545306"/>
                <a:gd name="connsiteX100" fmla="*/ 478632 w 778767"/>
                <a:gd name="connsiteY100" fmla="*/ 469106 h 545306"/>
                <a:gd name="connsiteX101" fmla="*/ 461963 w 778767"/>
                <a:gd name="connsiteY101" fmla="*/ 473868 h 545306"/>
                <a:gd name="connsiteX102" fmla="*/ 452438 w 778767"/>
                <a:gd name="connsiteY102" fmla="*/ 478631 h 545306"/>
                <a:gd name="connsiteX103" fmla="*/ 416719 w 778767"/>
                <a:gd name="connsiteY103" fmla="*/ 483393 h 545306"/>
                <a:gd name="connsiteX104" fmla="*/ 409575 w 778767"/>
                <a:gd name="connsiteY104" fmla="*/ 488156 h 545306"/>
                <a:gd name="connsiteX105" fmla="*/ 407194 w 778767"/>
                <a:gd name="connsiteY105" fmla="*/ 495300 h 545306"/>
                <a:gd name="connsiteX106" fmla="*/ 400050 w 778767"/>
                <a:gd name="connsiteY106" fmla="*/ 519112 h 545306"/>
                <a:gd name="connsiteX107" fmla="*/ 390525 w 778767"/>
                <a:gd name="connsiteY107" fmla="*/ 511968 h 545306"/>
                <a:gd name="connsiteX108" fmla="*/ 388144 w 778767"/>
                <a:gd name="connsiteY108" fmla="*/ 502443 h 545306"/>
                <a:gd name="connsiteX109" fmla="*/ 361950 w 778767"/>
                <a:gd name="connsiteY109" fmla="*/ 516731 h 545306"/>
                <a:gd name="connsiteX110" fmla="*/ 328613 w 778767"/>
                <a:gd name="connsiteY110" fmla="*/ 521493 h 545306"/>
                <a:gd name="connsiteX111" fmla="*/ 321469 w 778767"/>
                <a:gd name="connsiteY111" fmla="*/ 516731 h 545306"/>
                <a:gd name="connsiteX112" fmla="*/ 323850 w 778767"/>
                <a:gd name="connsiteY112" fmla="*/ 509587 h 545306"/>
                <a:gd name="connsiteX113" fmla="*/ 335757 w 778767"/>
                <a:gd name="connsiteY113" fmla="*/ 495300 h 545306"/>
                <a:gd name="connsiteX114" fmla="*/ 333375 w 778767"/>
                <a:gd name="connsiteY114" fmla="*/ 473868 h 545306"/>
                <a:gd name="connsiteX115" fmla="*/ 326232 w 778767"/>
                <a:gd name="connsiteY115" fmla="*/ 471487 h 545306"/>
                <a:gd name="connsiteX116" fmla="*/ 311944 w 778767"/>
                <a:gd name="connsiteY116" fmla="*/ 473868 h 545306"/>
                <a:gd name="connsiteX117" fmla="*/ 307182 w 778767"/>
                <a:gd name="connsiteY117" fmla="*/ 481012 h 545306"/>
                <a:gd name="connsiteX118" fmla="*/ 300038 w 778767"/>
                <a:gd name="connsiteY118" fmla="*/ 490537 h 545306"/>
                <a:gd name="connsiteX119" fmla="*/ 292894 w 778767"/>
                <a:gd name="connsiteY119" fmla="*/ 495300 h 545306"/>
                <a:gd name="connsiteX120" fmla="*/ 276225 w 778767"/>
                <a:gd name="connsiteY120" fmla="*/ 509587 h 545306"/>
                <a:gd name="connsiteX121" fmla="*/ 261938 w 778767"/>
                <a:gd name="connsiteY121" fmla="*/ 511968 h 545306"/>
                <a:gd name="connsiteX122" fmla="*/ 250032 w 778767"/>
                <a:gd name="connsiteY122" fmla="*/ 519112 h 545306"/>
                <a:gd name="connsiteX123" fmla="*/ 235744 w 778767"/>
                <a:gd name="connsiteY123" fmla="*/ 528637 h 545306"/>
                <a:gd name="connsiteX124" fmla="*/ 214313 w 778767"/>
                <a:gd name="connsiteY124" fmla="*/ 540543 h 545306"/>
                <a:gd name="connsiteX125" fmla="*/ 207169 w 778767"/>
                <a:gd name="connsiteY125" fmla="*/ 542925 h 545306"/>
                <a:gd name="connsiteX126" fmla="*/ 200025 w 778767"/>
                <a:gd name="connsiteY126" fmla="*/ 545306 h 545306"/>
                <a:gd name="connsiteX127" fmla="*/ 188119 w 778767"/>
                <a:gd name="connsiteY127" fmla="*/ 538162 h 545306"/>
                <a:gd name="connsiteX128" fmla="*/ 183357 w 778767"/>
                <a:gd name="connsiteY128" fmla="*/ 521493 h 545306"/>
                <a:gd name="connsiteX129" fmla="*/ 173832 w 778767"/>
                <a:gd name="connsiteY129" fmla="*/ 490537 h 545306"/>
                <a:gd name="connsiteX130" fmla="*/ 164307 w 778767"/>
                <a:gd name="connsiteY130" fmla="*/ 492918 h 545306"/>
                <a:gd name="connsiteX131" fmla="*/ 147638 w 778767"/>
                <a:gd name="connsiteY131" fmla="*/ 490537 h 545306"/>
                <a:gd name="connsiteX132" fmla="*/ 138113 w 778767"/>
                <a:gd name="connsiteY132" fmla="*/ 473868 h 545306"/>
                <a:gd name="connsiteX133" fmla="*/ 128588 w 778767"/>
                <a:gd name="connsiteY133" fmla="*/ 476250 h 545306"/>
                <a:gd name="connsiteX134" fmla="*/ 116682 w 778767"/>
                <a:gd name="connsiteY134" fmla="*/ 485775 h 545306"/>
                <a:gd name="connsiteX135" fmla="*/ 102394 w 778767"/>
                <a:gd name="connsiteY135" fmla="*/ 476250 h 545306"/>
                <a:gd name="connsiteX136" fmla="*/ 95250 w 778767"/>
                <a:gd name="connsiteY136" fmla="*/ 471487 h 545306"/>
                <a:gd name="connsiteX137" fmla="*/ 88107 w 778767"/>
                <a:gd name="connsiteY137" fmla="*/ 464343 h 545306"/>
                <a:gd name="connsiteX138" fmla="*/ 80963 w 778767"/>
                <a:gd name="connsiteY138" fmla="*/ 461962 h 545306"/>
                <a:gd name="connsiteX139" fmla="*/ 71438 w 778767"/>
                <a:gd name="connsiteY139" fmla="*/ 457200 h 545306"/>
                <a:gd name="connsiteX140" fmla="*/ 47625 w 778767"/>
                <a:gd name="connsiteY140" fmla="*/ 442912 h 545306"/>
                <a:gd name="connsiteX141" fmla="*/ 28575 w 778767"/>
                <a:gd name="connsiteY141" fmla="*/ 414337 h 545306"/>
                <a:gd name="connsiteX142" fmla="*/ 11907 w 778767"/>
                <a:gd name="connsiteY142" fmla="*/ 409575 h 545306"/>
                <a:gd name="connsiteX143" fmla="*/ 2382 w 778767"/>
                <a:gd name="connsiteY143" fmla="*/ 392906 h 545306"/>
                <a:gd name="connsiteX144" fmla="*/ 0 w 778767"/>
                <a:gd name="connsiteY144" fmla="*/ 383381 h 545306"/>
                <a:gd name="connsiteX145" fmla="*/ 7144 w 778767"/>
                <a:gd name="connsiteY145" fmla="*/ 376237 h 545306"/>
                <a:gd name="connsiteX146" fmla="*/ 26194 w 778767"/>
                <a:gd name="connsiteY146" fmla="*/ 371475 h 545306"/>
                <a:gd name="connsiteX147" fmla="*/ 40482 w 778767"/>
                <a:gd name="connsiteY147" fmla="*/ 357187 h 545306"/>
                <a:gd name="connsiteX148" fmla="*/ 47625 w 778767"/>
                <a:gd name="connsiteY148" fmla="*/ 350043 h 545306"/>
                <a:gd name="connsiteX149" fmla="*/ 69057 w 778767"/>
                <a:gd name="connsiteY149" fmla="*/ 338137 h 545306"/>
                <a:gd name="connsiteX150" fmla="*/ 123825 w 778767"/>
                <a:gd name="connsiteY150" fmla="*/ 340518 h 545306"/>
                <a:gd name="connsiteX151" fmla="*/ 130969 w 778767"/>
                <a:gd name="connsiteY151" fmla="*/ 333375 h 545306"/>
                <a:gd name="connsiteX152" fmla="*/ 140494 w 778767"/>
                <a:gd name="connsiteY152" fmla="*/ 328612 h 545306"/>
                <a:gd name="connsiteX153" fmla="*/ 152400 w 778767"/>
                <a:gd name="connsiteY153" fmla="*/ 319087 h 545306"/>
                <a:gd name="connsiteX154" fmla="*/ 154782 w 778767"/>
                <a:gd name="connsiteY154" fmla="*/ 311943 h 545306"/>
                <a:gd name="connsiteX155" fmla="*/ 159544 w 778767"/>
                <a:gd name="connsiteY155" fmla="*/ 304800 h 545306"/>
                <a:gd name="connsiteX156" fmla="*/ 161925 w 778767"/>
                <a:gd name="connsiteY156" fmla="*/ 295275 h 545306"/>
                <a:gd name="connsiteX157" fmla="*/ 147638 w 778767"/>
                <a:gd name="connsiteY157" fmla="*/ 276225 h 545306"/>
                <a:gd name="connsiteX158" fmla="*/ 140494 w 778767"/>
                <a:gd name="connsiteY158" fmla="*/ 269081 h 545306"/>
                <a:gd name="connsiteX159" fmla="*/ 135732 w 778767"/>
                <a:gd name="connsiteY159" fmla="*/ 261937 h 545306"/>
                <a:gd name="connsiteX160" fmla="*/ 114300 w 778767"/>
                <a:gd name="connsiteY160" fmla="*/ 242887 h 545306"/>
                <a:gd name="connsiteX161" fmla="*/ 104775 w 778767"/>
                <a:gd name="connsiteY161" fmla="*/ 221456 h 545306"/>
                <a:gd name="connsiteX162" fmla="*/ 102394 w 778767"/>
                <a:gd name="connsiteY162" fmla="*/ 214312 h 545306"/>
                <a:gd name="connsiteX163" fmla="*/ 97632 w 778767"/>
                <a:gd name="connsiteY163" fmla="*/ 207168 h 545306"/>
                <a:gd name="connsiteX164" fmla="*/ 95250 w 778767"/>
                <a:gd name="connsiteY164" fmla="*/ 197643 h 545306"/>
                <a:gd name="connsiteX165" fmla="*/ 102394 w 778767"/>
                <a:gd name="connsiteY165" fmla="*/ 176212 h 545306"/>
                <a:gd name="connsiteX166" fmla="*/ 109538 w 778767"/>
                <a:gd name="connsiteY166" fmla="*/ 171450 h 545306"/>
                <a:gd name="connsiteX167" fmla="*/ 100013 w 778767"/>
                <a:gd name="connsiteY167" fmla="*/ 147637 h 545306"/>
                <a:gd name="connsiteX168" fmla="*/ 80963 w 778767"/>
                <a:gd name="connsiteY168" fmla="*/ 133350 h 54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78767" h="545306">
                  <a:moveTo>
                    <a:pt x="80963" y="133350"/>
                  </a:moveTo>
                  <a:cubicBezTo>
                    <a:pt x="79772" y="129778"/>
                    <a:pt x="88944" y="128659"/>
                    <a:pt x="92869" y="126206"/>
                  </a:cubicBezTo>
                  <a:cubicBezTo>
                    <a:pt x="95296" y="124689"/>
                    <a:pt x="97989" y="123467"/>
                    <a:pt x="100013" y="121443"/>
                  </a:cubicBezTo>
                  <a:cubicBezTo>
                    <a:pt x="108005" y="113451"/>
                    <a:pt x="104481" y="111364"/>
                    <a:pt x="114300" y="107156"/>
                  </a:cubicBezTo>
                  <a:cubicBezTo>
                    <a:pt x="117308" y="105867"/>
                    <a:pt x="120608" y="105378"/>
                    <a:pt x="123825" y="104775"/>
                  </a:cubicBezTo>
                  <a:cubicBezTo>
                    <a:pt x="136723" y="102357"/>
                    <a:pt x="149439" y="101377"/>
                    <a:pt x="161925" y="97631"/>
                  </a:cubicBezTo>
                  <a:cubicBezTo>
                    <a:pt x="166734" y="96188"/>
                    <a:pt x="172036" y="95653"/>
                    <a:pt x="176213" y="92868"/>
                  </a:cubicBezTo>
                  <a:cubicBezTo>
                    <a:pt x="182654" y="88574"/>
                    <a:pt x="185333" y="86363"/>
                    <a:pt x="192882" y="83343"/>
                  </a:cubicBezTo>
                  <a:cubicBezTo>
                    <a:pt x="197543" y="81479"/>
                    <a:pt x="202555" y="80558"/>
                    <a:pt x="207169" y="78581"/>
                  </a:cubicBezTo>
                  <a:cubicBezTo>
                    <a:pt x="213695" y="75784"/>
                    <a:pt x="219332" y="70778"/>
                    <a:pt x="226219" y="69056"/>
                  </a:cubicBezTo>
                  <a:cubicBezTo>
                    <a:pt x="232569" y="67468"/>
                    <a:pt x="239059" y="66363"/>
                    <a:pt x="245269" y="64293"/>
                  </a:cubicBezTo>
                  <a:cubicBezTo>
                    <a:pt x="247650" y="63499"/>
                    <a:pt x="249999" y="62602"/>
                    <a:pt x="252413" y="61912"/>
                  </a:cubicBezTo>
                  <a:cubicBezTo>
                    <a:pt x="255560" y="61013"/>
                    <a:pt x="258803" y="60471"/>
                    <a:pt x="261938" y="59531"/>
                  </a:cubicBezTo>
                  <a:cubicBezTo>
                    <a:pt x="266746" y="58088"/>
                    <a:pt x="276225" y="54768"/>
                    <a:pt x="276225" y="54768"/>
                  </a:cubicBezTo>
                  <a:cubicBezTo>
                    <a:pt x="292100" y="55562"/>
                    <a:pt x="308015" y="55773"/>
                    <a:pt x="323850" y="57150"/>
                  </a:cubicBezTo>
                  <a:cubicBezTo>
                    <a:pt x="326351" y="57367"/>
                    <a:pt x="328749" y="58409"/>
                    <a:pt x="330994" y="59531"/>
                  </a:cubicBezTo>
                  <a:cubicBezTo>
                    <a:pt x="333554" y="60811"/>
                    <a:pt x="335757" y="62706"/>
                    <a:pt x="338138" y="64293"/>
                  </a:cubicBezTo>
                  <a:cubicBezTo>
                    <a:pt x="337344" y="73818"/>
                    <a:pt x="337020" y="83394"/>
                    <a:pt x="335757" y="92868"/>
                  </a:cubicBezTo>
                  <a:cubicBezTo>
                    <a:pt x="335425" y="95356"/>
                    <a:pt x="334943" y="98052"/>
                    <a:pt x="333375" y="100012"/>
                  </a:cubicBezTo>
                  <a:cubicBezTo>
                    <a:pt x="331587" y="102247"/>
                    <a:pt x="328613" y="103187"/>
                    <a:pt x="326232" y="104775"/>
                  </a:cubicBezTo>
                  <a:cubicBezTo>
                    <a:pt x="318696" y="127379"/>
                    <a:pt x="321923" y="114063"/>
                    <a:pt x="319088" y="145256"/>
                  </a:cubicBezTo>
                  <a:cubicBezTo>
                    <a:pt x="326202" y="191499"/>
                    <a:pt x="313472" y="169832"/>
                    <a:pt x="330994" y="178593"/>
                  </a:cubicBezTo>
                  <a:cubicBezTo>
                    <a:pt x="333554" y="179873"/>
                    <a:pt x="335757" y="181768"/>
                    <a:pt x="338138" y="183356"/>
                  </a:cubicBezTo>
                  <a:cubicBezTo>
                    <a:pt x="340519" y="180181"/>
                    <a:pt x="342975" y="177061"/>
                    <a:pt x="345282" y="173831"/>
                  </a:cubicBezTo>
                  <a:cubicBezTo>
                    <a:pt x="346945" y="171502"/>
                    <a:pt x="347809" y="168475"/>
                    <a:pt x="350044" y="166687"/>
                  </a:cubicBezTo>
                  <a:cubicBezTo>
                    <a:pt x="352004" y="165119"/>
                    <a:pt x="354807" y="165100"/>
                    <a:pt x="357188" y="164306"/>
                  </a:cubicBezTo>
                  <a:cubicBezTo>
                    <a:pt x="372269" y="165100"/>
                    <a:pt x="387457" y="164734"/>
                    <a:pt x="402432" y="166687"/>
                  </a:cubicBezTo>
                  <a:cubicBezTo>
                    <a:pt x="405952" y="167146"/>
                    <a:pt x="408557" y="170430"/>
                    <a:pt x="411957" y="171450"/>
                  </a:cubicBezTo>
                  <a:cubicBezTo>
                    <a:pt x="416581" y="172837"/>
                    <a:pt x="421482" y="173037"/>
                    <a:pt x="426244" y="173831"/>
                  </a:cubicBezTo>
                  <a:cubicBezTo>
                    <a:pt x="430213" y="175418"/>
                    <a:pt x="434020" y="177492"/>
                    <a:pt x="438150" y="178593"/>
                  </a:cubicBezTo>
                  <a:cubicBezTo>
                    <a:pt x="445972" y="180679"/>
                    <a:pt x="454283" y="180796"/>
                    <a:pt x="461963" y="183356"/>
                  </a:cubicBezTo>
                  <a:cubicBezTo>
                    <a:pt x="464344" y="184150"/>
                    <a:pt x="466619" y="185405"/>
                    <a:pt x="469107" y="185737"/>
                  </a:cubicBezTo>
                  <a:cubicBezTo>
                    <a:pt x="478581" y="187000"/>
                    <a:pt x="488157" y="187324"/>
                    <a:pt x="497682" y="188118"/>
                  </a:cubicBezTo>
                  <a:cubicBezTo>
                    <a:pt x="504032" y="187324"/>
                    <a:pt x="510884" y="188336"/>
                    <a:pt x="516732" y="185737"/>
                  </a:cubicBezTo>
                  <a:cubicBezTo>
                    <a:pt x="519026" y="184718"/>
                    <a:pt x="519113" y="181103"/>
                    <a:pt x="519113" y="178593"/>
                  </a:cubicBezTo>
                  <a:cubicBezTo>
                    <a:pt x="519113" y="162639"/>
                    <a:pt x="518077" y="161196"/>
                    <a:pt x="514350" y="150018"/>
                  </a:cubicBezTo>
                  <a:cubicBezTo>
                    <a:pt x="515144" y="145256"/>
                    <a:pt x="513098" y="138910"/>
                    <a:pt x="516732" y="135731"/>
                  </a:cubicBezTo>
                  <a:cubicBezTo>
                    <a:pt x="520956" y="132035"/>
                    <a:pt x="527878" y="134354"/>
                    <a:pt x="533400" y="133350"/>
                  </a:cubicBezTo>
                  <a:cubicBezTo>
                    <a:pt x="536620" y="132764"/>
                    <a:pt x="539750" y="131762"/>
                    <a:pt x="542925" y="130968"/>
                  </a:cubicBezTo>
                  <a:cubicBezTo>
                    <a:pt x="545306" y="129381"/>
                    <a:pt x="547584" y="127626"/>
                    <a:pt x="550069" y="126206"/>
                  </a:cubicBezTo>
                  <a:cubicBezTo>
                    <a:pt x="553151" y="124445"/>
                    <a:pt x="556867" y="123715"/>
                    <a:pt x="559594" y="121443"/>
                  </a:cubicBezTo>
                  <a:cubicBezTo>
                    <a:pt x="561793" y="119611"/>
                    <a:pt x="562769" y="116681"/>
                    <a:pt x="564357" y="114300"/>
                  </a:cubicBezTo>
                  <a:cubicBezTo>
                    <a:pt x="570066" y="97171"/>
                    <a:pt x="563140" y="118562"/>
                    <a:pt x="569119" y="97631"/>
                  </a:cubicBezTo>
                  <a:cubicBezTo>
                    <a:pt x="569809" y="95217"/>
                    <a:pt x="569893" y="92415"/>
                    <a:pt x="571500" y="90487"/>
                  </a:cubicBezTo>
                  <a:cubicBezTo>
                    <a:pt x="574041" y="87438"/>
                    <a:pt x="578219" y="86149"/>
                    <a:pt x="581025" y="83343"/>
                  </a:cubicBezTo>
                  <a:cubicBezTo>
                    <a:pt x="583049" y="81319"/>
                    <a:pt x="583764" y="78224"/>
                    <a:pt x="585788" y="76200"/>
                  </a:cubicBezTo>
                  <a:cubicBezTo>
                    <a:pt x="587812" y="74176"/>
                    <a:pt x="590793" y="73338"/>
                    <a:pt x="592932" y="71437"/>
                  </a:cubicBezTo>
                  <a:cubicBezTo>
                    <a:pt x="597966" y="66963"/>
                    <a:pt x="602457" y="61912"/>
                    <a:pt x="607219" y="57150"/>
                  </a:cubicBezTo>
                  <a:cubicBezTo>
                    <a:pt x="609600" y="54769"/>
                    <a:pt x="611669" y="52027"/>
                    <a:pt x="614363" y="50006"/>
                  </a:cubicBezTo>
                  <a:cubicBezTo>
                    <a:pt x="621890" y="44360"/>
                    <a:pt x="625063" y="42682"/>
                    <a:pt x="631032" y="35718"/>
                  </a:cubicBezTo>
                  <a:cubicBezTo>
                    <a:pt x="633615" y="32705"/>
                    <a:pt x="635899" y="29444"/>
                    <a:pt x="638175" y="26193"/>
                  </a:cubicBezTo>
                  <a:cubicBezTo>
                    <a:pt x="641457" y="21504"/>
                    <a:pt x="642938" y="15081"/>
                    <a:pt x="647700" y="11906"/>
                  </a:cubicBezTo>
                  <a:cubicBezTo>
                    <a:pt x="654876" y="7122"/>
                    <a:pt x="655908" y="6007"/>
                    <a:pt x="664369" y="2381"/>
                  </a:cubicBezTo>
                  <a:cubicBezTo>
                    <a:pt x="666676" y="1392"/>
                    <a:pt x="669132" y="794"/>
                    <a:pt x="671513" y="0"/>
                  </a:cubicBezTo>
                  <a:cubicBezTo>
                    <a:pt x="689470" y="5985"/>
                    <a:pt x="668032" y="-2785"/>
                    <a:pt x="683419" y="9525"/>
                  </a:cubicBezTo>
                  <a:cubicBezTo>
                    <a:pt x="684971" y="10767"/>
                    <a:pt x="699466" y="14132"/>
                    <a:pt x="700088" y="14287"/>
                  </a:cubicBezTo>
                  <a:cubicBezTo>
                    <a:pt x="703263" y="15875"/>
                    <a:pt x="706213" y="18030"/>
                    <a:pt x="709613" y="19050"/>
                  </a:cubicBezTo>
                  <a:cubicBezTo>
                    <a:pt x="714237" y="20437"/>
                    <a:pt x="719488" y="19470"/>
                    <a:pt x="723900" y="21431"/>
                  </a:cubicBezTo>
                  <a:cubicBezTo>
                    <a:pt x="726977" y="22799"/>
                    <a:pt x="728457" y="26419"/>
                    <a:pt x="731044" y="28575"/>
                  </a:cubicBezTo>
                  <a:cubicBezTo>
                    <a:pt x="733243" y="30407"/>
                    <a:pt x="735807" y="31750"/>
                    <a:pt x="738188" y="33337"/>
                  </a:cubicBezTo>
                  <a:cubicBezTo>
                    <a:pt x="738982" y="36512"/>
                    <a:pt x="738525" y="40306"/>
                    <a:pt x="740569" y="42862"/>
                  </a:cubicBezTo>
                  <a:cubicBezTo>
                    <a:pt x="742137" y="44822"/>
                    <a:pt x="745468" y="44120"/>
                    <a:pt x="747713" y="45243"/>
                  </a:cubicBezTo>
                  <a:cubicBezTo>
                    <a:pt x="763297" y="53035"/>
                    <a:pt x="746200" y="46616"/>
                    <a:pt x="762000" y="57150"/>
                  </a:cubicBezTo>
                  <a:cubicBezTo>
                    <a:pt x="764089" y="58542"/>
                    <a:pt x="766763" y="58737"/>
                    <a:pt x="769144" y="59531"/>
                  </a:cubicBezTo>
                  <a:cubicBezTo>
                    <a:pt x="781560" y="78154"/>
                    <a:pt x="775488" y="65950"/>
                    <a:pt x="771525" y="109537"/>
                  </a:cubicBezTo>
                  <a:cubicBezTo>
                    <a:pt x="770533" y="120450"/>
                    <a:pt x="770045" y="118461"/>
                    <a:pt x="762000" y="123825"/>
                  </a:cubicBezTo>
                  <a:cubicBezTo>
                    <a:pt x="761206" y="126206"/>
                    <a:pt x="760068" y="128499"/>
                    <a:pt x="759619" y="130968"/>
                  </a:cubicBezTo>
                  <a:cubicBezTo>
                    <a:pt x="756644" y="147332"/>
                    <a:pt x="755983" y="159244"/>
                    <a:pt x="759619" y="176212"/>
                  </a:cubicBezTo>
                  <a:cubicBezTo>
                    <a:pt x="760523" y="180430"/>
                    <a:pt x="769097" y="188072"/>
                    <a:pt x="771525" y="190500"/>
                  </a:cubicBezTo>
                  <a:cubicBezTo>
                    <a:pt x="769938" y="193675"/>
                    <a:pt x="770059" y="198707"/>
                    <a:pt x="766763" y="200025"/>
                  </a:cubicBezTo>
                  <a:cubicBezTo>
                    <a:pt x="764106" y="201088"/>
                    <a:pt x="761934" y="196945"/>
                    <a:pt x="759619" y="195262"/>
                  </a:cubicBezTo>
                  <a:cubicBezTo>
                    <a:pt x="753200" y="190593"/>
                    <a:pt x="747173" y="185378"/>
                    <a:pt x="740569" y="180975"/>
                  </a:cubicBezTo>
                  <a:cubicBezTo>
                    <a:pt x="738188" y="179387"/>
                    <a:pt x="736161" y="177054"/>
                    <a:pt x="733425" y="176212"/>
                  </a:cubicBezTo>
                  <a:cubicBezTo>
                    <a:pt x="716203" y="170913"/>
                    <a:pt x="707474" y="171887"/>
                    <a:pt x="690563" y="169068"/>
                  </a:cubicBezTo>
                  <a:cubicBezTo>
                    <a:pt x="687335" y="168530"/>
                    <a:pt x="684213" y="167481"/>
                    <a:pt x="681038" y="166687"/>
                  </a:cubicBezTo>
                  <a:cubicBezTo>
                    <a:pt x="678657" y="167481"/>
                    <a:pt x="675669" y="167293"/>
                    <a:pt x="673894" y="169068"/>
                  </a:cubicBezTo>
                  <a:cubicBezTo>
                    <a:pt x="672119" y="170843"/>
                    <a:pt x="671513" y="173702"/>
                    <a:pt x="671513" y="176212"/>
                  </a:cubicBezTo>
                  <a:cubicBezTo>
                    <a:pt x="671513" y="182819"/>
                    <a:pt x="670425" y="200582"/>
                    <a:pt x="678657" y="207168"/>
                  </a:cubicBezTo>
                  <a:cubicBezTo>
                    <a:pt x="680617" y="208736"/>
                    <a:pt x="683299" y="209342"/>
                    <a:pt x="685800" y="209550"/>
                  </a:cubicBezTo>
                  <a:cubicBezTo>
                    <a:pt x="702430" y="210936"/>
                    <a:pt x="719138" y="211137"/>
                    <a:pt x="735807" y="211931"/>
                  </a:cubicBezTo>
                  <a:cubicBezTo>
                    <a:pt x="756913" y="218966"/>
                    <a:pt x="745105" y="216138"/>
                    <a:pt x="771525" y="219075"/>
                  </a:cubicBezTo>
                  <a:cubicBezTo>
                    <a:pt x="773906" y="219869"/>
                    <a:pt x="778476" y="218953"/>
                    <a:pt x="778669" y="221456"/>
                  </a:cubicBezTo>
                  <a:cubicBezTo>
                    <a:pt x="779410" y="231084"/>
                    <a:pt x="775801" y="240562"/>
                    <a:pt x="773907" y="250031"/>
                  </a:cubicBezTo>
                  <a:cubicBezTo>
                    <a:pt x="773415" y="252492"/>
                    <a:pt x="772917" y="255086"/>
                    <a:pt x="771525" y="257175"/>
                  </a:cubicBezTo>
                  <a:cubicBezTo>
                    <a:pt x="769657" y="259977"/>
                    <a:pt x="766538" y="261731"/>
                    <a:pt x="764382" y="264318"/>
                  </a:cubicBezTo>
                  <a:cubicBezTo>
                    <a:pt x="762550" y="266517"/>
                    <a:pt x="761207" y="269081"/>
                    <a:pt x="759619" y="271462"/>
                  </a:cubicBezTo>
                  <a:cubicBezTo>
                    <a:pt x="758906" y="273601"/>
                    <a:pt x="755697" y="285321"/>
                    <a:pt x="752475" y="285750"/>
                  </a:cubicBezTo>
                  <a:cubicBezTo>
                    <a:pt x="742217" y="287118"/>
                    <a:pt x="731861" y="283758"/>
                    <a:pt x="721519" y="283368"/>
                  </a:cubicBezTo>
                  <a:cubicBezTo>
                    <a:pt x="689782" y="282170"/>
                    <a:pt x="658019" y="281781"/>
                    <a:pt x="626269" y="280987"/>
                  </a:cubicBezTo>
                  <a:cubicBezTo>
                    <a:pt x="622745" y="281339"/>
                    <a:pt x="598991" y="280860"/>
                    <a:pt x="592932" y="288131"/>
                  </a:cubicBezTo>
                  <a:cubicBezTo>
                    <a:pt x="590837" y="290645"/>
                    <a:pt x="591344" y="294481"/>
                    <a:pt x="590550" y="297656"/>
                  </a:cubicBezTo>
                  <a:cubicBezTo>
                    <a:pt x="589756" y="328612"/>
                    <a:pt x="590375" y="359637"/>
                    <a:pt x="588169" y="390525"/>
                  </a:cubicBezTo>
                  <a:cubicBezTo>
                    <a:pt x="587965" y="393379"/>
                    <a:pt x="584534" y="395038"/>
                    <a:pt x="583407" y="397668"/>
                  </a:cubicBezTo>
                  <a:cubicBezTo>
                    <a:pt x="579309" y="407230"/>
                    <a:pt x="583734" y="406866"/>
                    <a:pt x="576263" y="414337"/>
                  </a:cubicBezTo>
                  <a:cubicBezTo>
                    <a:pt x="574239" y="416361"/>
                    <a:pt x="571679" y="417820"/>
                    <a:pt x="569119" y="419100"/>
                  </a:cubicBezTo>
                  <a:cubicBezTo>
                    <a:pt x="559350" y="423985"/>
                    <a:pt x="555823" y="424331"/>
                    <a:pt x="545307" y="426243"/>
                  </a:cubicBezTo>
                  <a:cubicBezTo>
                    <a:pt x="540556" y="427107"/>
                    <a:pt x="535754" y="427678"/>
                    <a:pt x="531019" y="428625"/>
                  </a:cubicBezTo>
                  <a:cubicBezTo>
                    <a:pt x="523542" y="430120"/>
                    <a:pt x="521160" y="431117"/>
                    <a:pt x="514350" y="433387"/>
                  </a:cubicBezTo>
                  <a:cubicBezTo>
                    <a:pt x="497944" y="444327"/>
                    <a:pt x="517903" y="430344"/>
                    <a:pt x="497682" y="447675"/>
                  </a:cubicBezTo>
                  <a:cubicBezTo>
                    <a:pt x="495509" y="449537"/>
                    <a:pt x="492919" y="450850"/>
                    <a:pt x="490538" y="452437"/>
                  </a:cubicBezTo>
                  <a:cubicBezTo>
                    <a:pt x="488368" y="455692"/>
                    <a:pt x="480844" y="467263"/>
                    <a:pt x="478632" y="469106"/>
                  </a:cubicBezTo>
                  <a:cubicBezTo>
                    <a:pt x="477168" y="470326"/>
                    <a:pt x="462469" y="473741"/>
                    <a:pt x="461963" y="473868"/>
                  </a:cubicBezTo>
                  <a:cubicBezTo>
                    <a:pt x="458788" y="475456"/>
                    <a:pt x="455762" y="477385"/>
                    <a:pt x="452438" y="478631"/>
                  </a:cubicBezTo>
                  <a:cubicBezTo>
                    <a:pt x="442343" y="482417"/>
                    <a:pt x="424914" y="482648"/>
                    <a:pt x="416719" y="483393"/>
                  </a:cubicBezTo>
                  <a:cubicBezTo>
                    <a:pt x="414338" y="484981"/>
                    <a:pt x="411363" y="485921"/>
                    <a:pt x="409575" y="488156"/>
                  </a:cubicBezTo>
                  <a:cubicBezTo>
                    <a:pt x="408007" y="490116"/>
                    <a:pt x="407884" y="492886"/>
                    <a:pt x="407194" y="495300"/>
                  </a:cubicBezTo>
                  <a:cubicBezTo>
                    <a:pt x="400003" y="520471"/>
                    <a:pt x="411358" y="485191"/>
                    <a:pt x="400050" y="519112"/>
                  </a:cubicBezTo>
                  <a:cubicBezTo>
                    <a:pt x="396875" y="516731"/>
                    <a:pt x="392832" y="515198"/>
                    <a:pt x="390525" y="511968"/>
                  </a:cubicBezTo>
                  <a:cubicBezTo>
                    <a:pt x="388623" y="509305"/>
                    <a:pt x="391417" y="502443"/>
                    <a:pt x="388144" y="502443"/>
                  </a:cubicBezTo>
                  <a:cubicBezTo>
                    <a:pt x="377351" y="502443"/>
                    <a:pt x="370640" y="512386"/>
                    <a:pt x="361950" y="516731"/>
                  </a:cubicBezTo>
                  <a:cubicBezTo>
                    <a:pt x="352789" y="521312"/>
                    <a:pt x="335301" y="520885"/>
                    <a:pt x="328613" y="521493"/>
                  </a:cubicBezTo>
                  <a:cubicBezTo>
                    <a:pt x="326232" y="519906"/>
                    <a:pt x="322532" y="519388"/>
                    <a:pt x="321469" y="516731"/>
                  </a:cubicBezTo>
                  <a:cubicBezTo>
                    <a:pt x="320537" y="514400"/>
                    <a:pt x="322727" y="511832"/>
                    <a:pt x="323850" y="509587"/>
                  </a:cubicBezTo>
                  <a:cubicBezTo>
                    <a:pt x="327165" y="502956"/>
                    <a:pt x="330490" y="500566"/>
                    <a:pt x="335757" y="495300"/>
                  </a:cubicBezTo>
                  <a:cubicBezTo>
                    <a:pt x="338031" y="486204"/>
                    <a:pt x="340848" y="482836"/>
                    <a:pt x="333375" y="473868"/>
                  </a:cubicBezTo>
                  <a:cubicBezTo>
                    <a:pt x="331768" y="471940"/>
                    <a:pt x="328613" y="472281"/>
                    <a:pt x="326232" y="471487"/>
                  </a:cubicBezTo>
                  <a:cubicBezTo>
                    <a:pt x="321469" y="472281"/>
                    <a:pt x="316263" y="471709"/>
                    <a:pt x="311944" y="473868"/>
                  </a:cubicBezTo>
                  <a:cubicBezTo>
                    <a:pt x="309384" y="475148"/>
                    <a:pt x="308845" y="478683"/>
                    <a:pt x="307182" y="481012"/>
                  </a:cubicBezTo>
                  <a:cubicBezTo>
                    <a:pt x="304875" y="484242"/>
                    <a:pt x="302844" y="487731"/>
                    <a:pt x="300038" y="490537"/>
                  </a:cubicBezTo>
                  <a:cubicBezTo>
                    <a:pt x="298014" y="492561"/>
                    <a:pt x="295093" y="493468"/>
                    <a:pt x="292894" y="495300"/>
                  </a:cubicBezTo>
                  <a:cubicBezTo>
                    <a:pt x="287493" y="499800"/>
                    <a:pt x="283082" y="506844"/>
                    <a:pt x="276225" y="509587"/>
                  </a:cubicBezTo>
                  <a:cubicBezTo>
                    <a:pt x="271742" y="511380"/>
                    <a:pt x="266700" y="511174"/>
                    <a:pt x="261938" y="511968"/>
                  </a:cubicBezTo>
                  <a:cubicBezTo>
                    <a:pt x="257969" y="514349"/>
                    <a:pt x="253735" y="516335"/>
                    <a:pt x="250032" y="519112"/>
                  </a:cubicBezTo>
                  <a:cubicBezTo>
                    <a:pt x="235763" y="529814"/>
                    <a:pt x="250070" y="523862"/>
                    <a:pt x="235744" y="528637"/>
                  </a:cubicBezTo>
                  <a:cubicBezTo>
                    <a:pt x="225050" y="539331"/>
                    <a:pt x="231796" y="534715"/>
                    <a:pt x="214313" y="540543"/>
                  </a:cubicBezTo>
                  <a:lnTo>
                    <a:pt x="207169" y="542925"/>
                  </a:lnTo>
                  <a:lnTo>
                    <a:pt x="200025" y="545306"/>
                  </a:lnTo>
                  <a:cubicBezTo>
                    <a:pt x="196056" y="542925"/>
                    <a:pt x="191392" y="541435"/>
                    <a:pt x="188119" y="538162"/>
                  </a:cubicBezTo>
                  <a:cubicBezTo>
                    <a:pt x="186981" y="537023"/>
                    <a:pt x="183378" y="521575"/>
                    <a:pt x="183357" y="521493"/>
                  </a:cubicBezTo>
                  <a:cubicBezTo>
                    <a:pt x="182482" y="510995"/>
                    <a:pt x="189592" y="490537"/>
                    <a:pt x="173832" y="490537"/>
                  </a:cubicBezTo>
                  <a:cubicBezTo>
                    <a:pt x="170559" y="490537"/>
                    <a:pt x="167482" y="492124"/>
                    <a:pt x="164307" y="492918"/>
                  </a:cubicBezTo>
                  <a:cubicBezTo>
                    <a:pt x="158751" y="492124"/>
                    <a:pt x="152658" y="493047"/>
                    <a:pt x="147638" y="490537"/>
                  </a:cubicBezTo>
                  <a:cubicBezTo>
                    <a:pt x="141871" y="487653"/>
                    <a:pt x="139926" y="479307"/>
                    <a:pt x="138113" y="473868"/>
                  </a:cubicBezTo>
                  <a:cubicBezTo>
                    <a:pt x="134938" y="474662"/>
                    <a:pt x="131311" y="474435"/>
                    <a:pt x="128588" y="476250"/>
                  </a:cubicBezTo>
                  <a:cubicBezTo>
                    <a:pt x="107042" y="490614"/>
                    <a:pt x="140038" y="477986"/>
                    <a:pt x="116682" y="485775"/>
                  </a:cubicBezTo>
                  <a:cubicBezTo>
                    <a:pt x="104128" y="481589"/>
                    <a:pt x="114285" y="486159"/>
                    <a:pt x="102394" y="476250"/>
                  </a:cubicBezTo>
                  <a:cubicBezTo>
                    <a:pt x="100195" y="474418"/>
                    <a:pt x="97449" y="473319"/>
                    <a:pt x="95250" y="471487"/>
                  </a:cubicBezTo>
                  <a:cubicBezTo>
                    <a:pt x="92663" y="469331"/>
                    <a:pt x="90909" y="466211"/>
                    <a:pt x="88107" y="464343"/>
                  </a:cubicBezTo>
                  <a:cubicBezTo>
                    <a:pt x="86018" y="462951"/>
                    <a:pt x="83270" y="462951"/>
                    <a:pt x="80963" y="461962"/>
                  </a:cubicBezTo>
                  <a:cubicBezTo>
                    <a:pt x="77700" y="460564"/>
                    <a:pt x="74482" y="459026"/>
                    <a:pt x="71438" y="457200"/>
                  </a:cubicBezTo>
                  <a:cubicBezTo>
                    <a:pt x="42690" y="439952"/>
                    <a:pt x="69405" y="453803"/>
                    <a:pt x="47625" y="442912"/>
                  </a:cubicBezTo>
                  <a:cubicBezTo>
                    <a:pt x="43858" y="435377"/>
                    <a:pt x="34831" y="415901"/>
                    <a:pt x="28575" y="414337"/>
                  </a:cubicBezTo>
                  <a:cubicBezTo>
                    <a:pt x="16615" y="411347"/>
                    <a:pt x="22155" y="412991"/>
                    <a:pt x="11907" y="409575"/>
                  </a:cubicBezTo>
                  <a:cubicBezTo>
                    <a:pt x="7957" y="403651"/>
                    <a:pt x="4973" y="399815"/>
                    <a:pt x="2382" y="392906"/>
                  </a:cubicBezTo>
                  <a:cubicBezTo>
                    <a:pt x="1233" y="389842"/>
                    <a:pt x="794" y="386556"/>
                    <a:pt x="0" y="383381"/>
                  </a:cubicBezTo>
                  <a:cubicBezTo>
                    <a:pt x="2381" y="381000"/>
                    <a:pt x="4078" y="377631"/>
                    <a:pt x="7144" y="376237"/>
                  </a:cubicBezTo>
                  <a:cubicBezTo>
                    <a:pt x="13103" y="373529"/>
                    <a:pt x="26194" y="371475"/>
                    <a:pt x="26194" y="371475"/>
                  </a:cubicBezTo>
                  <a:cubicBezTo>
                    <a:pt x="34580" y="358898"/>
                    <a:pt x="26697" y="369004"/>
                    <a:pt x="40482" y="357187"/>
                  </a:cubicBezTo>
                  <a:cubicBezTo>
                    <a:pt x="43039" y="354995"/>
                    <a:pt x="44967" y="352110"/>
                    <a:pt x="47625" y="350043"/>
                  </a:cubicBezTo>
                  <a:cubicBezTo>
                    <a:pt x="59906" y="340491"/>
                    <a:pt x="58279" y="341729"/>
                    <a:pt x="69057" y="338137"/>
                  </a:cubicBezTo>
                  <a:cubicBezTo>
                    <a:pt x="117555" y="343243"/>
                    <a:pt x="99589" y="346579"/>
                    <a:pt x="123825" y="340518"/>
                  </a:cubicBezTo>
                  <a:cubicBezTo>
                    <a:pt x="126206" y="338137"/>
                    <a:pt x="128229" y="335332"/>
                    <a:pt x="130969" y="333375"/>
                  </a:cubicBezTo>
                  <a:cubicBezTo>
                    <a:pt x="133858" y="331312"/>
                    <a:pt x="137767" y="330885"/>
                    <a:pt x="140494" y="328612"/>
                  </a:cubicBezTo>
                  <a:cubicBezTo>
                    <a:pt x="154854" y="316645"/>
                    <a:pt x="135347" y="324771"/>
                    <a:pt x="152400" y="319087"/>
                  </a:cubicBezTo>
                  <a:cubicBezTo>
                    <a:pt x="153194" y="316706"/>
                    <a:pt x="153659" y="314188"/>
                    <a:pt x="154782" y="311943"/>
                  </a:cubicBezTo>
                  <a:cubicBezTo>
                    <a:pt x="156062" y="309384"/>
                    <a:pt x="158417" y="307430"/>
                    <a:pt x="159544" y="304800"/>
                  </a:cubicBezTo>
                  <a:cubicBezTo>
                    <a:pt x="160833" y="301792"/>
                    <a:pt x="161131" y="298450"/>
                    <a:pt x="161925" y="295275"/>
                  </a:cubicBezTo>
                  <a:cubicBezTo>
                    <a:pt x="157163" y="288925"/>
                    <a:pt x="153251" y="281838"/>
                    <a:pt x="147638" y="276225"/>
                  </a:cubicBezTo>
                  <a:cubicBezTo>
                    <a:pt x="145257" y="273844"/>
                    <a:pt x="142650" y="271668"/>
                    <a:pt x="140494" y="269081"/>
                  </a:cubicBezTo>
                  <a:cubicBezTo>
                    <a:pt x="138662" y="266882"/>
                    <a:pt x="137633" y="264076"/>
                    <a:pt x="135732" y="261937"/>
                  </a:cubicBezTo>
                  <a:cubicBezTo>
                    <a:pt x="123871" y="248594"/>
                    <a:pt x="125156" y="250125"/>
                    <a:pt x="114300" y="242887"/>
                  </a:cubicBezTo>
                  <a:cubicBezTo>
                    <a:pt x="108633" y="225885"/>
                    <a:pt x="112323" y="232777"/>
                    <a:pt x="104775" y="221456"/>
                  </a:cubicBezTo>
                  <a:cubicBezTo>
                    <a:pt x="103981" y="219075"/>
                    <a:pt x="103516" y="216557"/>
                    <a:pt x="102394" y="214312"/>
                  </a:cubicBezTo>
                  <a:cubicBezTo>
                    <a:pt x="101114" y="211752"/>
                    <a:pt x="98759" y="209798"/>
                    <a:pt x="97632" y="207168"/>
                  </a:cubicBezTo>
                  <a:cubicBezTo>
                    <a:pt x="96343" y="204160"/>
                    <a:pt x="96044" y="200818"/>
                    <a:pt x="95250" y="197643"/>
                  </a:cubicBezTo>
                  <a:cubicBezTo>
                    <a:pt x="96846" y="188068"/>
                    <a:pt x="95699" y="182907"/>
                    <a:pt x="102394" y="176212"/>
                  </a:cubicBezTo>
                  <a:cubicBezTo>
                    <a:pt x="104418" y="174188"/>
                    <a:pt x="107157" y="173037"/>
                    <a:pt x="109538" y="171450"/>
                  </a:cubicBezTo>
                  <a:cubicBezTo>
                    <a:pt x="106482" y="146997"/>
                    <a:pt x="112625" y="157096"/>
                    <a:pt x="100013" y="147637"/>
                  </a:cubicBezTo>
                  <a:cubicBezTo>
                    <a:pt x="99115" y="146964"/>
                    <a:pt x="82154" y="136922"/>
                    <a:pt x="80963" y="133350"/>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grpSp>
      <p:pic>
        <p:nvPicPr>
          <p:cNvPr id="15" name="Afbeelding 14">
            <a:extLst>
              <a:ext uri="{FF2B5EF4-FFF2-40B4-BE49-F238E27FC236}">
                <a16:creationId xmlns:a16="http://schemas.microsoft.com/office/drawing/2014/main" id="{3CFFC828-64C8-0D48-B865-B86DC3027C78}"/>
              </a:ext>
            </a:extLst>
          </p:cNvPr>
          <p:cNvPicPr>
            <a:picLocks noChangeAspect="1"/>
          </p:cNvPicPr>
          <p:nvPr/>
        </p:nvPicPr>
        <p:blipFill>
          <a:blip r:embed="rId5"/>
          <a:stretch>
            <a:fillRect/>
          </a:stretch>
        </p:blipFill>
        <p:spPr>
          <a:xfrm>
            <a:off x="5153938" y="145846"/>
            <a:ext cx="6779551" cy="3607172"/>
          </a:xfrm>
          <a:prstGeom prst="rect">
            <a:avLst/>
          </a:prstGeom>
        </p:spPr>
      </p:pic>
    </p:spTree>
    <p:extLst>
      <p:ext uri="{BB962C8B-B14F-4D97-AF65-F5344CB8AC3E}">
        <p14:creationId xmlns:p14="http://schemas.microsoft.com/office/powerpoint/2010/main" val="2827243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1C904-3585-6F6B-37C5-6D7DA077A3B6}"/>
            </a:ext>
          </a:extLst>
        </p:cNvPr>
        <p:cNvGrpSpPr/>
        <p:nvPr/>
      </p:nvGrpSpPr>
      <p:grpSpPr>
        <a:xfrm>
          <a:off x="0" y="0"/>
          <a:ext cx="0" cy="0"/>
          <a:chOff x="0" y="0"/>
          <a:chExt cx="0" cy="0"/>
        </a:xfrm>
      </p:grpSpPr>
      <p:grpSp>
        <p:nvGrpSpPr>
          <p:cNvPr id="2" name="Groep 1">
            <a:extLst>
              <a:ext uri="{FF2B5EF4-FFF2-40B4-BE49-F238E27FC236}">
                <a16:creationId xmlns:a16="http://schemas.microsoft.com/office/drawing/2014/main" id="{A64BC224-783C-0A8B-0C5A-8B673490F079}"/>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4" name="Stroomdiagram: Opgeslagen gegevens 12">
              <a:extLst>
                <a:ext uri="{FF2B5EF4-FFF2-40B4-BE49-F238E27FC236}">
                  <a16:creationId xmlns:a16="http://schemas.microsoft.com/office/drawing/2014/main" id="{40E4F4D8-FC4C-ABF4-EA92-BB7BACDD1C03}"/>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Rechthoek 2">
              <a:extLst>
                <a:ext uri="{FF2B5EF4-FFF2-40B4-BE49-F238E27FC236}">
                  <a16:creationId xmlns:a16="http://schemas.microsoft.com/office/drawing/2014/main" id="{D3F66C18-21E0-B586-5148-2B5C79698B1A}"/>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ED481B36-E624-00F2-5030-84647861284F}"/>
              </a:ext>
            </a:extLst>
          </p:cNvPr>
          <p:cNvSpPr/>
          <p:nvPr/>
        </p:nvSpPr>
        <p:spPr>
          <a:xfrm>
            <a:off x="3544533" y="5944110"/>
            <a:ext cx="5102935"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Personeel per inwoner</a:t>
            </a:r>
          </a:p>
        </p:txBody>
      </p:sp>
      <p:pic>
        <p:nvPicPr>
          <p:cNvPr id="19" name="Afbeelding 18">
            <a:extLst>
              <a:ext uri="{FF2B5EF4-FFF2-40B4-BE49-F238E27FC236}">
                <a16:creationId xmlns:a16="http://schemas.microsoft.com/office/drawing/2014/main" id="{2AB67A32-4579-3076-78B2-0D2AABE94C08}"/>
              </a:ext>
            </a:extLst>
          </p:cNvPr>
          <p:cNvPicPr>
            <a:picLocks noChangeAspect="1"/>
          </p:cNvPicPr>
          <p:nvPr/>
        </p:nvPicPr>
        <p:blipFill>
          <a:blip r:embed="rId3"/>
          <a:srcRect l="2405" t="4523" b="-1"/>
          <a:stretch>
            <a:fillRect/>
          </a:stretch>
        </p:blipFill>
        <p:spPr>
          <a:xfrm>
            <a:off x="2101986" y="3492899"/>
            <a:ext cx="7767392" cy="2512339"/>
          </a:xfrm>
          <a:prstGeom prst="rect">
            <a:avLst/>
          </a:prstGeom>
        </p:spPr>
      </p:pic>
      <p:grpSp>
        <p:nvGrpSpPr>
          <p:cNvPr id="8" name="Groep 7">
            <a:extLst>
              <a:ext uri="{FF2B5EF4-FFF2-40B4-BE49-F238E27FC236}">
                <a16:creationId xmlns:a16="http://schemas.microsoft.com/office/drawing/2014/main" id="{30847F46-B826-55AF-252A-FD0919CCA39E}"/>
              </a:ext>
            </a:extLst>
          </p:cNvPr>
          <p:cNvGrpSpPr/>
          <p:nvPr/>
        </p:nvGrpSpPr>
        <p:grpSpPr>
          <a:xfrm>
            <a:off x="-799" y="598608"/>
            <a:ext cx="3621873" cy="1983124"/>
            <a:chOff x="87465" y="598608"/>
            <a:chExt cx="3692536" cy="1983124"/>
          </a:xfrm>
        </p:grpSpPr>
        <p:grpSp>
          <p:nvGrpSpPr>
            <p:cNvPr id="22" name="Groep 21">
              <a:extLst>
                <a:ext uri="{FF2B5EF4-FFF2-40B4-BE49-F238E27FC236}">
                  <a16:creationId xmlns:a16="http://schemas.microsoft.com/office/drawing/2014/main" id="{326B0325-FD7B-E2DC-425B-06274857612A}"/>
                </a:ext>
              </a:extLst>
            </p:cNvPr>
            <p:cNvGrpSpPr/>
            <p:nvPr/>
          </p:nvGrpSpPr>
          <p:grpSpPr>
            <a:xfrm>
              <a:off x="87465" y="598608"/>
              <a:ext cx="3692536" cy="1983124"/>
              <a:chOff x="8432361" y="292136"/>
              <a:chExt cx="3595797" cy="1983124"/>
            </a:xfrm>
          </p:grpSpPr>
          <p:pic>
            <p:nvPicPr>
              <p:cNvPr id="23" name="Afbeelding 22">
                <a:extLst>
                  <a:ext uri="{FF2B5EF4-FFF2-40B4-BE49-F238E27FC236}">
                    <a16:creationId xmlns:a16="http://schemas.microsoft.com/office/drawing/2014/main" id="{E1EEBA5E-5505-4092-27D8-E7266EA93B9A}"/>
                  </a:ext>
                </a:extLst>
              </p:cNvPr>
              <p:cNvPicPr>
                <a:picLocks noChangeAspect="1"/>
              </p:cNvPicPr>
              <p:nvPr/>
            </p:nvPicPr>
            <p:blipFill>
              <a:blip r:embed="rId4">
                <a:extLst>
                  <a:ext uri="{28A0092B-C50C-407E-A947-70E740481C1C}">
                    <a14:useLocalDpi xmlns:a14="http://schemas.microsoft.com/office/drawing/2010/main" val="0"/>
                  </a:ext>
                </a:extLst>
              </a:blip>
              <a:srcRect l="2249" r="2801"/>
              <a:stretch>
                <a:fillRect/>
              </a:stretch>
            </p:blipFill>
            <p:spPr>
              <a:xfrm>
                <a:off x="8432361" y="292136"/>
                <a:ext cx="3595797" cy="1983124"/>
              </a:xfrm>
              <a:prstGeom prst="rect">
                <a:avLst/>
              </a:prstGeom>
              <a:ln>
                <a:noFill/>
              </a:ln>
            </p:spPr>
          </p:pic>
          <p:sp>
            <p:nvSpPr>
              <p:cNvPr id="24" name="Tekstvak 1">
                <a:extLst>
                  <a:ext uri="{FF2B5EF4-FFF2-40B4-BE49-F238E27FC236}">
                    <a16:creationId xmlns:a16="http://schemas.microsoft.com/office/drawing/2014/main" id="{3C148370-4CF7-0684-0808-16EBD965931E}"/>
                  </a:ext>
                </a:extLst>
              </p:cNvPr>
              <p:cNvSpPr txBox="1"/>
              <p:nvPr/>
            </p:nvSpPr>
            <p:spPr>
              <a:xfrm>
                <a:off x="9215371" y="432376"/>
                <a:ext cx="2812787" cy="420228"/>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Aantal medewerkers per 1.000 inwoners  (2024)</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3" name="Vrije vorm: vorm 2">
              <a:extLst>
                <a:ext uri="{FF2B5EF4-FFF2-40B4-BE49-F238E27FC236}">
                  <a16:creationId xmlns:a16="http://schemas.microsoft.com/office/drawing/2014/main" id="{F2AE22F2-DFE3-65EE-0DC2-E833D524FF42}"/>
                </a:ext>
              </a:extLst>
            </p:cNvPr>
            <p:cNvSpPr/>
            <p:nvPr/>
          </p:nvSpPr>
          <p:spPr>
            <a:xfrm>
              <a:off x="2035969" y="1254920"/>
              <a:ext cx="564724" cy="364770"/>
            </a:xfrm>
            <a:custGeom>
              <a:avLst/>
              <a:gdLst>
                <a:gd name="connsiteX0" fmla="*/ 80963 w 778767"/>
                <a:gd name="connsiteY0" fmla="*/ 133350 h 545306"/>
                <a:gd name="connsiteX1" fmla="*/ 92869 w 778767"/>
                <a:gd name="connsiteY1" fmla="*/ 126206 h 545306"/>
                <a:gd name="connsiteX2" fmla="*/ 100013 w 778767"/>
                <a:gd name="connsiteY2" fmla="*/ 121443 h 545306"/>
                <a:gd name="connsiteX3" fmla="*/ 114300 w 778767"/>
                <a:gd name="connsiteY3" fmla="*/ 107156 h 545306"/>
                <a:gd name="connsiteX4" fmla="*/ 123825 w 778767"/>
                <a:gd name="connsiteY4" fmla="*/ 104775 h 545306"/>
                <a:gd name="connsiteX5" fmla="*/ 161925 w 778767"/>
                <a:gd name="connsiteY5" fmla="*/ 97631 h 545306"/>
                <a:gd name="connsiteX6" fmla="*/ 176213 w 778767"/>
                <a:gd name="connsiteY6" fmla="*/ 92868 h 545306"/>
                <a:gd name="connsiteX7" fmla="*/ 192882 w 778767"/>
                <a:gd name="connsiteY7" fmla="*/ 83343 h 545306"/>
                <a:gd name="connsiteX8" fmla="*/ 207169 w 778767"/>
                <a:gd name="connsiteY8" fmla="*/ 78581 h 545306"/>
                <a:gd name="connsiteX9" fmla="*/ 226219 w 778767"/>
                <a:gd name="connsiteY9" fmla="*/ 69056 h 545306"/>
                <a:gd name="connsiteX10" fmla="*/ 245269 w 778767"/>
                <a:gd name="connsiteY10" fmla="*/ 64293 h 545306"/>
                <a:gd name="connsiteX11" fmla="*/ 252413 w 778767"/>
                <a:gd name="connsiteY11" fmla="*/ 61912 h 545306"/>
                <a:gd name="connsiteX12" fmla="*/ 261938 w 778767"/>
                <a:gd name="connsiteY12" fmla="*/ 59531 h 545306"/>
                <a:gd name="connsiteX13" fmla="*/ 276225 w 778767"/>
                <a:gd name="connsiteY13" fmla="*/ 54768 h 545306"/>
                <a:gd name="connsiteX14" fmla="*/ 323850 w 778767"/>
                <a:gd name="connsiteY14" fmla="*/ 57150 h 545306"/>
                <a:gd name="connsiteX15" fmla="*/ 330994 w 778767"/>
                <a:gd name="connsiteY15" fmla="*/ 59531 h 545306"/>
                <a:gd name="connsiteX16" fmla="*/ 338138 w 778767"/>
                <a:gd name="connsiteY16" fmla="*/ 64293 h 545306"/>
                <a:gd name="connsiteX17" fmla="*/ 335757 w 778767"/>
                <a:gd name="connsiteY17" fmla="*/ 92868 h 545306"/>
                <a:gd name="connsiteX18" fmla="*/ 333375 w 778767"/>
                <a:gd name="connsiteY18" fmla="*/ 100012 h 545306"/>
                <a:gd name="connsiteX19" fmla="*/ 326232 w 778767"/>
                <a:gd name="connsiteY19" fmla="*/ 104775 h 545306"/>
                <a:gd name="connsiteX20" fmla="*/ 319088 w 778767"/>
                <a:gd name="connsiteY20" fmla="*/ 145256 h 545306"/>
                <a:gd name="connsiteX21" fmla="*/ 330994 w 778767"/>
                <a:gd name="connsiteY21" fmla="*/ 178593 h 545306"/>
                <a:gd name="connsiteX22" fmla="*/ 338138 w 778767"/>
                <a:gd name="connsiteY22" fmla="*/ 183356 h 545306"/>
                <a:gd name="connsiteX23" fmla="*/ 345282 w 778767"/>
                <a:gd name="connsiteY23" fmla="*/ 173831 h 545306"/>
                <a:gd name="connsiteX24" fmla="*/ 350044 w 778767"/>
                <a:gd name="connsiteY24" fmla="*/ 166687 h 545306"/>
                <a:gd name="connsiteX25" fmla="*/ 357188 w 778767"/>
                <a:gd name="connsiteY25" fmla="*/ 164306 h 545306"/>
                <a:gd name="connsiteX26" fmla="*/ 402432 w 778767"/>
                <a:gd name="connsiteY26" fmla="*/ 166687 h 545306"/>
                <a:gd name="connsiteX27" fmla="*/ 411957 w 778767"/>
                <a:gd name="connsiteY27" fmla="*/ 171450 h 545306"/>
                <a:gd name="connsiteX28" fmla="*/ 426244 w 778767"/>
                <a:gd name="connsiteY28" fmla="*/ 173831 h 545306"/>
                <a:gd name="connsiteX29" fmla="*/ 438150 w 778767"/>
                <a:gd name="connsiteY29" fmla="*/ 178593 h 545306"/>
                <a:gd name="connsiteX30" fmla="*/ 461963 w 778767"/>
                <a:gd name="connsiteY30" fmla="*/ 183356 h 545306"/>
                <a:gd name="connsiteX31" fmla="*/ 469107 w 778767"/>
                <a:gd name="connsiteY31" fmla="*/ 185737 h 545306"/>
                <a:gd name="connsiteX32" fmla="*/ 497682 w 778767"/>
                <a:gd name="connsiteY32" fmla="*/ 188118 h 545306"/>
                <a:gd name="connsiteX33" fmla="*/ 516732 w 778767"/>
                <a:gd name="connsiteY33" fmla="*/ 185737 h 545306"/>
                <a:gd name="connsiteX34" fmla="*/ 519113 w 778767"/>
                <a:gd name="connsiteY34" fmla="*/ 178593 h 545306"/>
                <a:gd name="connsiteX35" fmla="*/ 514350 w 778767"/>
                <a:gd name="connsiteY35" fmla="*/ 150018 h 545306"/>
                <a:gd name="connsiteX36" fmla="*/ 516732 w 778767"/>
                <a:gd name="connsiteY36" fmla="*/ 135731 h 545306"/>
                <a:gd name="connsiteX37" fmla="*/ 533400 w 778767"/>
                <a:gd name="connsiteY37" fmla="*/ 133350 h 545306"/>
                <a:gd name="connsiteX38" fmla="*/ 542925 w 778767"/>
                <a:gd name="connsiteY38" fmla="*/ 130968 h 545306"/>
                <a:gd name="connsiteX39" fmla="*/ 550069 w 778767"/>
                <a:gd name="connsiteY39" fmla="*/ 126206 h 545306"/>
                <a:gd name="connsiteX40" fmla="*/ 559594 w 778767"/>
                <a:gd name="connsiteY40" fmla="*/ 121443 h 545306"/>
                <a:gd name="connsiteX41" fmla="*/ 564357 w 778767"/>
                <a:gd name="connsiteY41" fmla="*/ 114300 h 545306"/>
                <a:gd name="connsiteX42" fmla="*/ 569119 w 778767"/>
                <a:gd name="connsiteY42" fmla="*/ 97631 h 545306"/>
                <a:gd name="connsiteX43" fmla="*/ 571500 w 778767"/>
                <a:gd name="connsiteY43" fmla="*/ 90487 h 545306"/>
                <a:gd name="connsiteX44" fmla="*/ 581025 w 778767"/>
                <a:gd name="connsiteY44" fmla="*/ 83343 h 545306"/>
                <a:gd name="connsiteX45" fmla="*/ 585788 w 778767"/>
                <a:gd name="connsiteY45" fmla="*/ 76200 h 545306"/>
                <a:gd name="connsiteX46" fmla="*/ 592932 w 778767"/>
                <a:gd name="connsiteY46" fmla="*/ 71437 h 545306"/>
                <a:gd name="connsiteX47" fmla="*/ 607219 w 778767"/>
                <a:gd name="connsiteY47" fmla="*/ 57150 h 545306"/>
                <a:gd name="connsiteX48" fmla="*/ 614363 w 778767"/>
                <a:gd name="connsiteY48" fmla="*/ 50006 h 545306"/>
                <a:gd name="connsiteX49" fmla="*/ 631032 w 778767"/>
                <a:gd name="connsiteY49" fmla="*/ 35718 h 545306"/>
                <a:gd name="connsiteX50" fmla="*/ 638175 w 778767"/>
                <a:gd name="connsiteY50" fmla="*/ 26193 h 545306"/>
                <a:gd name="connsiteX51" fmla="*/ 647700 w 778767"/>
                <a:gd name="connsiteY51" fmla="*/ 11906 h 545306"/>
                <a:gd name="connsiteX52" fmla="*/ 664369 w 778767"/>
                <a:gd name="connsiteY52" fmla="*/ 2381 h 545306"/>
                <a:gd name="connsiteX53" fmla="*/ 671513 w 778767"/>
                <a:gd name="connsiteY53" fmla="*/ 0 h 545306"/>
                <a:gd name="connsiteX54" fmla="*/ 683419 w 778767"/>
                <a:gd name="connsiteY54" fmla="*/ 9525 h 545306"/>
                <a:gd name="connsiteX55" fmla="*/ 700088 w 778767"/>
                <a:gd name="connsiteY55" fmla="*/ 14287 h 545306"/>
                <a:gd name="connsiteX56" fmla="*/ 709613 w 778767"/>
                <a:gd name="connsiteY56" fmla="*/ 19050 h 545306"/>
                <a:gd name="connsiteX57" fmla="*/ 723900 w 778767"/>
                <a:gd name="connsiteY57" fmla="*/ 21431 h 545306"/>
                <a:gd name="connsiteX58" fmla="*/ 731044 w 778767"/>
                <a:gd name="connsiteY58" fmla="*/ 28575 h 545306"/>
                <a:gd name="connsiteX59" fmla="*/ 738188 w 778767"/>
                <a:gd name="connsiteY59" fmla="*/ 33337 h 545306"/>
                <a:gd name="connsiteX60" fmla="*/ 740569 w 778767"/>
                <a:gd name="connsiteY60" fmla="*/ 42862 h 545306"/>
                <a:gd name="connsiteX61" fmla="*/ 747713 w 778767"/>
                <a:gd name="connsiteY61" fmla="*/ 45243 h 545306"/>
                <a:gd name="connsiteX62" fmla="*/ 762000 w 778767"/>
                <a:gd name="connsiteY62" fmla="*/ 57150 h 545306"/>
                <a:gd name="connsiteX63" fmla="*/ 769144 w 778767"/>
                <a:gd name="connsiteY63" fmla="*/ 59531 h 545306"/>
                <a:gd name="connsiteX64" fmla="*/ 771525 w 778767"/>
                <a:gd name="connsiteY64" fmla="*/ 109537 h 545306"/>
                <a:gd name="connsiteX65" fmla="*/ 762000 w 778767"/>
                <a:gd name="connsiteY65" fmla="*/ 123825 h 545306"/>
                <a:gd name="connsiteX66" fmla="*/ 759619 w 778767"/>
                <a:gd name="connsiteY66" fmla="*/ 130968 h 545306"/>
                <a:gd name="connsiteX67" fmla="*/ 759619 w 778767"/>
                <a:gd name="connsiteY67" fmla="*/ 176212 h 545306"/>
                <a:gd name="connsiteX68" fmla="*/ 771525 w 778767"/>
                <a:gd name="connsiteY68" fmla="*/ 190500 h 545306"/>
                <a:gd name="connsiteX69" fmla="*/ 766763 w 778767"/>
                <a:gd name="connsiteY69" fmla="*/ 200025 h 545306"/>
                <a:gd name="connsiteX70" fmla="*/ 759619 w 778767"/>
                <a:gd name="connsiteY70" fmla="*/ 195262 h 545306"/>
                <a:gd name="connsiteX71" fmla="*/ 740569 w 778767"/>
                <a:gd name="connsiteY71" fmla="*/ 180975 h 545306"/>
                <a:gd name="connsiteX72" fmla="*/ 733425 w 778767"/>
                <a:gd name="connsiteY72" fmla="*/ 176212 h 545306"/>
                <a:gd name="connsiteX73" fmla="*/ 690563 w 778767"/>
                <a:gd name="connsiteY73" fmla="*/ 169068 h 545306"/>
                <a:gd name="connsiteX74" fmla="*/ 681038 w 778767"/>
                <a:gd name="connsiteY74" fmla="*/ 166687 h 545306"/>
                <a:gd name="connsiteX75" fmla="*/ 673894 w 778767"/>
                <a:gd name="connsiteY75" fmla="*/ 169068 h 545306"/>
                <a:gd name="connsiteX76" fmla="*/ 671513 w 778767"/>
                <a:gd name="connsiteY76" fmla="*/ 176212 h 545306"/>
                <a:gd name="connsiteX77" fmla="*/ 678657 w 778767"/>
                <a:gd name="connsiteY77" fmla="*/ 207168 h 545306"/>
                <a:gd name="connsiteX78" fmla="*/ 685800 w 778767"/>
                <a:gd name="connsiteY78" fmla="*/ 209550 h 545306"/>
                <a:gd name="connsiteX79" fmla="*/ 735807 w 778767"/>
                <a:gd name="connsiteY79" fmla="*/ 211931 h 545306"/>
                <a:gd name="connsiteX80" fmla="*/ 771525 w 778767"/>
                <a:gd name="connsiteY80" fmla="*/ 219075 h 545306"/>
                <a:gd name="connsiteX81" fmla="*/ 778669 w 778767"/>
                <a:gd name="connsiteY81" fmla="*/ 221456 h 545306"/>
                <a:gd name="connsiteX82" fmla="*/ 773907 w 778767"/>
                <a:gd name="connsiteY82" fmla="*/ 250031 h 545306"/>
                <a:gd name="connsiteX83" fmla="*/ 771525 w 778767"/>
                <a:gd name="connsiteY83" fmla="*/ 257175 h 545306"/>
                <a:gd name="connsiteX84" fmla="*/ 764382 w 778767"/>
                <a:gd name="connsiteY84" fmla="*/ 264318 h 545306"/>
                <a:gd name="connsiteX85" fmla="*/ 759619 w 778767"/>
                <a:gd name="connsiteY85" fmla="*/ 271462 h 545306"/>
                <a:gd name="connsiteX86" fmla="*/ 752475 w 778767"/>
                <a:gd name="connsiteY86" fmla="*/ 285750 h 545306"/>
                <a:gd name="connsiteX87" fmla="*/ 721519 w 778767"/>
                <a:gd name="connsiteY87" fmla="*/ 283368 h 545306"/>
                <a:gd name="connsiteX88" fmla="*/ 626269 w 778767"/>
                <a:gd name="connsiteY88" fmla="*/ 280987 h 545306"/>
                <a:gd name="connsiteX89" fmla="*/ 592932 w 778767"/>
                <a:gd name="connsiteY89" fmla="*/ 288131 h 545306"/>
                <a:gd name="connsiteX90" fmla="*/ 590550 w 778767"/>
                <a:gd name="connsiteY90" fmla="*/ 297656 h 545306"/>
                <a:gd name="connsiteX91" fmla="*/ 588169 w 778767"/>
                <a:gd name="connsiteY91" fmla="*/ 390525 h 545306"/>
                <a:gd name="connsiteX92" fmla="*/ 583407 w 778767"/>
                <a:gd name="connsiteY92" fmla="*/ 397668 h 545306"/>
                <a:gd name="connsiteX93" fmla="*/ 576263 w 778767"/>
                <a:gd name="connsiteY93" fmla="*/ 414337 h 545306"/>
                <a:gd name="connsiteX94" fmla="*/ 569119 w 778767"/>
                <a:gd name="connsiteY94" fmla="*/ 419100 h 545306"/>
                <a:gd name="connsiteX95" fmla="*/ 545307 w 778767"/>
                <a:gd name="connsiteY95" fmla="*/ 426243 h 545306"/>
                <a:gd name="connsiteX96" fmla="*/ 531019 w 778767"/>
                <a:gd name="connsiteY96" fmla="*/ 428625 h 545306"/>
                <a:gd name="connsiteX97" fmla="*/ 514350 w 778767"/>
                <a:gd name="connsiteY97" fmla="*/ 433387 h 545306"/>
                <a:gd name="connsiteX98" fmla="*/ 497682 w 778767"/>
                <a:gd name="connsiteY98" fmla="*/ 447675 h 545306"/>
                <a:gd name="connsiteX99" fmla="*/ 490538 w 778767"/>
                <a:gd name="connsiteY99" fmla="*/ 452437 h 545306"/>
                <a:gd name="connsiteX100" fmla="*/ 478632 w 778767"/>
                <a:gd name="connsiteY100" fmla="*/ 469106 h 545306"/>
                <a:gd name="connsiteX101" fmla="*/ 461963 w 778767"/>
                <a:gd name="connsiteY101" fmla="*/ 473868 h 545306"/>
                <a:gd name="connsiteX102" fmla="*/ 452438 w 778767"/>
                <a:gd name="connsiteY102" fmla="*/ 478631 h 545306"/>
                <a:gd name="connsiteX103" fmla="*/ 416719 w 778767"/>
                <a:gd name="connsiteY103" fmla="*/ 483393 h 545306"/>
                <a:gd name="connsiteX104" fmla="*/ 409575 w 778767"/>
                <a:gd name="connsiteY104" fmla="*/ 488156 h 545306"/>
                <a:gd name="connsiteX105" fmla="*/ 407194 w 778767"/>
                <a:gd name="connsiteY105" fmla="*/ 495300 h 545306"/>
                <a:gd name="connsiteX106" fmla="*/ 400050 w 778767"/>
                <a:gd name="connsiteY106" fmla="*/ 519112 h 545306"/>
                <a:gd name="connsiteX107" fmla="*/ 390525 w 778767"/>
                <a:gd name="connsiteY107" fmla="*/ 511968 h 545306"/>
                <a:gd name="connsiteX108" fmla="*/ 388144 w 778767"/>
                <a:gd name="connsiteY108" fmla="*/ 502443 h 545306"/>
                <a:gd name="connsiteX109" fmla="*/ 361950 w 778767"/>
                <a:gd name="connsiteY109" fmla="*/ 516731 h 545306"/>
                <a:gd name="connsiteX110" fmla="*/ 328613 w 778767"/>
                <a:gd name="connsiteY110" fmla="*/ 521493 h 545306"/>
                <a:gd name="connsiteX111" fmla="*/ 321469 w 778767"/>
                <a:gd name="connsiteY111" fmla="*/ 516731 h 545306"/>
                <a:gd name="connsiteX112" fmla="*/ 323850 w 778767"/>
                <a:gd name="connsiteY112" fmla="*/ 509587 h 545306"/>
                <a:gd name="connsiteX113" fmla="*/ 335757 w 778767"/>
                <a:gd name="connsiteY113" fmla="*/ 495300 h 545306"/>
                <a:gd name="connsiteX114" fmla="*/ 333375 w 778767"/>
                <a:gd name="connsiteY114" fmla="*/ 473868 h 545306"/>
                <a:gd name="connsiteX115" fmla="*/ 326232 w 778767"/>
                <a:gd name="connsiteY115" fmla="*/ 471487 h 545306"/>
                <a:gd name="connsiteX116" fmla="*/ 311944 w 778767"/>
                <a:gd name="connsiteY116" fmla="*/ 473868 h 545306"/>
                <a:gd name="connsiteX117" fmla="*/ 307182 w 778767"/>
                <a:gd name="connsiteY117" fmla="*/ 481012 h 545306"/>
                <a:gd name="connsiteX118" fmla="*/ 300038 w 778767"/>
                <a:gd name="connsiteY118" fmla="*/ 490537 h 545306"/>
                <a:gd name="connsiteX119" fmla="*/ 292894 w 778767"/>
                <a:gd name="connsiteY119" fmla="*/ 495300 h 545306"/>
                <a:gd name="connsiteX120" fmla="*/ 276225 w 778767"/>
                <a:gd name="connsiteY120" fmla="*/ 509587 h 545306"/>
                <a:gd name="connsiteX121" fmla="*/ 261938 w 778767"/>
                <a:gd name="connsiteY121" fmla="*/ 511968 h 545306"/>
                <a:gd name="connsiteX122" fmla="*/ 250032 w 778767"/>
                <a:gd name="connsiteY122" fmla="*/ 519112 h 545306"/>
                <a:gd name="connsiteX123" fmla="*/ 235744 w 778767"/>
                <a:gd name="connsiteY123" fmla="*/ 528637 h 545306"/>
                <a:gd name="connsiteX124" fmla="*/ 214313 w 778767"/>
                <a:gd name="connsiteY124" fmla="*/ 540543 h 545306"/>
                <a:gd name="connsiteX125" fmla="*/ 207169 w 778767"/>
                <a:gd name="connsiteY125" fmla="*/ 542925 h 545306"/>
                <a:gd name="connsiteX126" fmla="*/ 200025 w 778767"/>
                <a:gd name="connsiteY126" fmla="*/ 545306 h 545306"/>
                <a:gd name="connsiteX127" fmla="*/ 188119 w 778767"/>
                <a:gd name="connsiteY127" fmla="*/ 538162 h 545306"/>
                <a:gd name="connsiteX128" fmla="*/ 183357 w 778767"/>
                <a:gd name="connsiteY128" fmla="*/ 521493 h 545306"/>
                <a:gd name="connsiteX129" fmla="*/ 173832 w 778767"/>
                <a:gd name="connsiteY129" fmla="*/ 490537 h 545306"/>
                <a:gd name="connsiteX130" fmla="*/ 164307 w 778767"/>
                <a:gd name="connsiteY130" fmla="*/ 492918 h 545306"/>
                <a:gd name="connsiteX131" fmla="*/ 147638 w 778767"/>
                <a:gd name="connsiteY131" fmla="*/ 490537 h 545306"/>
                <a:gd name="connsiteX132" fmla="*/ 138113 w 778767"/>
                <a:gd name="connsiteY132" fmla="*/ 473868 h 545306"/>
                <a:gd name="connsiteX133" fmla="*/ 128588 w 778767"/>
                <a:gd name="connsiteY133" fmla="*/ 476250 h 545306"/>
                <a:gd name="connsiteX134" fmla="*/ 116682 w 778767"/>
                <a:gd name="connsiteY134" fmla="*/ 485775 h 545306"/>
                <a:gd name="connsiteX135" fmla="*/ 102394 w 778767"/>
                <a:gd name="connsiteY135" fmla="*/ 476250 h 545306"/>
                <a:gd name="connsiteX136" fmla="*/ 95250 w 778767"/>
                <a:gd name="connsiteY136" fmla="*/ 471487 h 545306"/>
                <a:gd name="connsiteX137" fmla="*/ 88107 w 778767"/>
                <a:gd name="connsiteY137" fmla="*/ 464343 h 545306"/>
                <a:gd name="connsiteX138" fmla="*/ 80963 w 778767"/>
                <a:gd name="connsiteY138" fmla="*/ 461962 h 545306"/>
                <a:gd name="connsiteX139" fmla="*/ 71438 w 778767"/>
                <a:gd name="connsiteY139" fmla="*/ 457200 h 545306"/>
                <a:gd name="connsiteX140" fmla="*/ 47625 w 778767"/>
                <a:gd name="connsiteY140" fmla="*/ 442912 h 545306"/>
                <a:gd name="connsiteX141" fmla="*/ 28575 w 778767"/>
                <a:gd name="connsiteY141" fmla="*/ 414337 h 545306"/>
                <a:gd name="connsiteX142" fmla="*/ 11907 w 778767"/>
                <a:gd name="connsiteY142" fmla="*/ 409575 h 545306"/>
                <a:gd name="connsiteX143" fmla="*/ 2382 w 778767"/>
                <a:gd name="connsiteY143" fmla="*/ 392906 h 545306"/>
                <a:gd name="connsiteX144" fmla="*/ 0 w 778767"/>
                <a:gd name="connsiteY144" fmla="*/ 383381 h 545306"/>
                <a:gd name="connsiteX145" fmla="*/ 7144 w 778767"/>
                <a:gd name="connsiteY145" fmla="*/ 376237 h 545306"/>
                <a:gd name="connsiteX146" fmla="*/ 26194 w 778767"/>
                <a:gd name="connsiteY146" fmla="*/ 371475 h 545306"/>
                <a:gd name="connsiteX147" fmla="*/ 40482 w 778767"/>
                <a:gd name="connsiteY147" fmla="*/ 357187 h 545306"/>
                <a:gd name="connsiteX148" fmla="*/ 47625 w 778767"/>
                <a:gd name="connsiteY148" fmla="*/ 350043 h 545306"/>
                <a:gd name="connsiteX149" fmla="*/ 69057 w 778767"/>
                <a:gd name="connsiteY149" fmla="*/ 338137 h 545306"/>
                <a:gd name="connsiteX150" fmla="*/ 123825 w 778767"/>
                <a:gd name="connsiteY150" fmla="*/ 340518 h 545306"/>
                <a:gd name="connsiteX151" fmla="*/ 130969 w 778767"/>
                <a:gd name="connsiteY151" fmla="*/ 333375 h 545306"/>
                <a:gd name="connsiteX152" fmla="*/ 140494 w 778767"/>
                <a:gd name="connsiteY152" fmla="*/ 328612 h 545306"/>
                <a:gd name="connsiteX153" fmla="*/ 152400 w 778767"/>
                <a:gd name="connsiteY153" fmla="*/ 319087 h 545306"/>
                <a:gd name="connsiteX154" fmla="*/ 154782 w 778767"/>
                <a:gd name="connsiteY154" fmla="*/ 311943 h 545306"/>
                <a:gd name="connsiteX155" fmla="*/ 159544 w 778767"/>
                <a:gd name="connsiteY155" fmla="*/ 304800 h 545306"/>
                <a:gd name="connsiteX156" fmla="*/ 161925 w 778767"/>
                <a:gd name="connsiteY156" fmla="*/ 295275 h 545306"/>
                <a:gd name="connsiteX157" fmla="*/ 147638 w 778767"/>
                <a:gd name="connsiteY157" fmla="*/ 276225 h 545306"/>
                <a:gd name="connsiteX158" fmla="*/ 140494 w 778767"/>
                <a:gd name="connsiteY158" fmla="*/ 269081 h 545306"/>
                <a:gd name="connsiteX159" fmla="*/ 135732 w 778767"/>
                <a:gd name="connsiteY159" fmla="*/ 261937 h 545306"/>
                <a:gd name="connsiteX160" fmla="*/ 114300 w 778767"/>
                <a:gd name="connsiteY160" fmla="*/ 242887 h 545306"/>
                <a:gd name="connsiteX161" fmla="*/ 104775 w 778767"/>
                <a:gd name="connsiteY161" fmla="*/ 221456 h 545306"/>
                <a:gd name="connsiteX162" fmla="*/ 102394 w 778767"/>
                <a:gd name="connsiteY162" fmla="*/ 214312 h 545306"/>
                <a:gd name="connsiteX163" fmla="*/ 97632 w 778767"/>
                <a:gd name="connsiteY163" fmla="*/ 207168 h 545306"/>
                <a:gd name="connsiteX164" fmla="*/ 95250 w 778767"/>
                <a:gd name="connsiteY164" fmla="*/ 197643 h 545306"/>
                <a:gd name="connsiteX165" fmla="*/ 102394 w 778767"/>
                <a:gd name="connsiteY165" fmla="*/ 176212 h 545306"/>
                <a:gd name="connsiteX166" fmla="*/ 109538 w 778767"/>
                <a:gd name="connsiteY166" fmla="*/ 171450 h 545306"/>
                <a:gd name="connsiteX167" fmla="*/ 100013 w 778767"/>
                <a:gd name="connsiteY167" fmla="*/ 147637 h 545306"/>
                <a:gd name="connsiteX168" fmla="*/ 80963 w 778767"/>
                <a:gd name="connsiteY168" fmla="*/ 133350 h 54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78767" h="545306">
                  <a:moveTo>
                    <a:pt x="80963" y="133350"/>
                  </a:moveTo>
                  <a:cubicBezTo>
                    <a:pt x="79772" y="129778"/>
                    <a:pt x="88944" y="128659"/>
                    <a:pt x="92869" y="126206"/>
                  </a:cubicBezTo>
                  <a:cubicBezTo>
                    <a:pt x="95296" y="124689"/>
                    <a:pt x="97989" y="123467"/>
                    <a:pt x="100013" y="121443"/>
                  </a:cubicBezTo>
                  <a:cubicBezTo>
                    <a:pt x="108005" y="113451"/>
                    <a:pt x="104481" y="111364"/>
                    <a:pt x="114300" y="107156"/>
                  </a:cubicBezTo>
                  <a:cubicBezTo>
                    <a:pt x="117308" y="105867"/>
                    <a:pt x="120608" y="105378"/>
                    <a:pt x="123825" y="104775"/>
                  </a:cubicBezTo>
                  <a:cubicBezTo>
                    <a:pt x="136723" y="102357"/>
                    <a:pt x="149439" y="101377"/>
                    <a:pt x="161925" y="97631"/>
                  </a:cubicBezTo>
                  <a:cubicBezTo>
                    <a:pt x="166734" y="96188"/>
                    <a:pt x="172036" y="95653"/>
                    <a:pt x="176213" y="92868"/>
                  </a:cubicBezTo>
                  <a:cubicBezTo>
                    <a:pt x="182654" y="88574"/>
                    <a:pt x="185333" y="86363"/>
                    <a:pt x="192882" y="83343"/>
                  </a:cubicBezTo>
                  <a:cubicBezTo>
                    <a:pt x="197543" y="81479"/>
                    <a:pt x="202555" y="80558"/>
                    <a:pt x="207169" y="78581"/>
                  </a:cubicBezTo>
                  <a:cubicBezTo>
                    <a:pt x="213695" y="75784"/>
                    <a:pt x="219332" y="70778"/>
                    <a:pt x="226219" y="69056"/>
                  </a:cubicBezTo>
                  <a:cubicBezTo>
                    <a:pt x="232569" y="67468"/>
                    <a:pt x="239059" y="66363"/>
                    <a:pt x="245269" y="64293"/>
                  </a:cubicBezTo>
                  <a:cubicBezTo>
                    <a:pt x="247650" y="63499"/>
                    <a:pt x="249999" y="62602"/>
                    <a:pt x="252413" y="61912"/>
                  </a:cubicBezTo>
                  <a:cubicBezTo>
                    <a:pt x="255560" y="61013"/>
                    <a:pt x="258803" y="60471"/>
                    <a:pt x="261938" y="59531"/>
                  </a:cubicBezTo>
                  <a:cubicBezTo>
                    <a:pt x="266746" y="58088"/>
                    <a:pt x="276225" y="54768"/>
                    <a:pt x="276225" y="54768"/>
                  </a:cubicBezTo>
                  <a:cubicBezTo>
                    <a:pt x="292100" y="55562"/>
                    <a:pt x="308015" y="55773"/>
                    <a:pt x="323850" y="57150"/>
                  </a:cubicBezTo>
                  <a:cubicBezTo>
                    <a:pt x="326351" y="57367"/>
                    <a:pt x="328749" y="58409"/>
                    <a:pt x="330994" y="59531"/>
                  </a:cubicBezTo>
                  <a:cubicBezTo>
                    <a:pt x="333554" y="60811"/>
                    <a:pt x="335757" y="62706"/>
                    <a:pt x="338138" y="64293"/>
                  </a:cubicBezTo>
                  <a:cubicBezTo>
                    <a:pt x="337344" y="73818"/>
                    <a:pt x="337020" y="83394"/>
                    <a:pt x="335757" y="92868"/>
                  </a:cubicBezTo>
                  <a:cubicBezTo>
                    <a:pt x="335425" y="95356"/>
                    <a:pt x="334943" y="98052"/>
                    <a:pt x="333375" y="100012"/>
                  </a:cubicBezTo>
                  <a:cubicBezTo>
                    <a:pt x="331587" y="102247"/>
                    <a:pt x="328613" y="103187"/>
                    <a:pt x="326232" y="104775"/>
                  </a:cubicBezTo>
                  <a:cubicBezTo>
                    <a:pt x="318696" y="127379"/>
                    <a:pt x="321923" y="114063"/>
                    <a:pt x="319088" y="145256"/>
                  </a:cubicBezTo>
                  <a:cubicBezTo>
                    <a:pt x="326202" y="191499"/>
                    <a:pt x="313472" y="169832"/>
                    <a:pt x="330994" y="178593"/>
                  </a:cubicBezTo>
                  <a:cubicBezTo>
                    <a:pt x="333554" y="179873"/>
                    <a:pt x="335757" y="181768"/>
                    <a:pt x="338138" y="183356"/>
                  </a:cubicBezTo>
                  <a:cubicBezTo>
                    <a:pt x="340519" y="180181"/>
                    <a:pt x="342975" y="177061"/>
                    <a:pt x="345282" y="173831"/>
                  </a:cubicBezTo>
                  <a:cubicBezTo>
                    <a:pt x="346945" y="171502"/>
                    <a:pt x="347809" y="168475"/>
                    <a:pt x="350044" y="166687"/>
                  </a:cubicBezTo>
                  <a:cubicBezTo>
                    <a:pt x="352004" y="165119"/>
                    <a:pt x="354807" y="165100"/>
                    <a:pt x="357188" y="164306"/>
                  </a:cubicBezTo>
                  <a:cubicBezTo>
                    <a:pt x="372269" y="165100"/>
                    <a:pt x="387457" y="164734"/>
                    <a:pt x="402432" y="166687"/>
                  </a:cubicBezTo>
                  <a:cubicBezTo>
                    <a:pt x="405952" y="167146"/>
                    <a:pt x="408557" y="170430"/>
                    <a:pt x="411957" y="171450"/>
                  </a:cubicBezTo>
                  <a:cubicBezTo>
                    <a:pt x="416581" y="172837"/>
                    <a:pt x="421482" y="173037"/>
                    <a:pt x="426244" y="173831"/>
                  </a:cubicBezTo>
                  <a:cubicBezTo>
                    <a:pt x="430213" y="175418"/>
                    <a:pt x="434020" y="177492"/>
                    <a:pt x="438150" y="178593"/>
                  </a:cubicBezTo>
                  <a:cubicBezTo>
                    <a:pt x="445972" y="180679"/>
                    <a:pt x="454283" y="180796"/>
                    <a:pt x="461963" y="183356"/>
                  </a:cubicBezTo>
                  <a:cubicBezTo>
                    <a:pt x="464344" y="184150"/>
                    <a:pt x="466619" y="185405"/>
                    <a:pt x="469107" y="185737"/>
                  </a:cubicBezTo>
                  <a:cubicBezTo>
                    <a:pt x="478581" y="187000"/>
                    <a:pt x="488157" y="187324"/>
                    <a:pt x="497682" y="188118"/>
                  </a:cubicBezTo>
                  <a:cubicBezTo>
                    <a:pt x="504032" y="187324"/>
                    <a:pt x="510884" y="188336"/>
                    <a:pt x="516732" y="185737"/>
                  </a:cubicBezTo>
                  <a:cubicBezTo>
                    <a:pt x="519026" y="184718"/>
                    <a:pt x="519113" y="181103"/>
                    <a:pt x="519113" y="178593"/>
                  </a:cubicBezTo>
                  <a:cubicBezTo>
                    <a:pt x="519113" y="162639"/>
                    <a:pt x="518077" y="161196"/>
                    <a:pt x="514350" y="150018"/>
                  </a:cubicBezTo>
                  <a:cubicBezTo>
                    <a:pt x="515144" y="145256"/>
                    <a:pt x="513098" y="138910"/>
                    <a:pt x="516732" y="135731"/>
                  </a:cubicBezTo>
                  <a:cubicBezTo>
                    <a:pt x="520956" y="132035"/>
                    <a:pt x="527878" y="134354"/>
                    <a:pt x="533400" y="133350"/>
                  </a:cubicBezTo>
                  <a:cubicBezTo>
                    <a:pt x="536620" y="132764"/>
                    <a:pt x="539750" y="131762"/>
                    <a:pt x="542925" y="130968"/>
                  </a:cubicBezTo>
                  <a:cubicBezTo>
                    <a:pt x="545306" y="129381"/>
                    <a:pt x="547584" y="127626"/>
                    <a:pt x="550069" y="126206"/>
                  </a:cubicBezTo>
                  <a:cubicBezTo>
                    <a:pt x="553151" y="124445"/>
                    <a:pt x="556867" y="123715"/>
                    <a:pt x="559594" y="121443"/>
                  </a:cubicBezTo>
                  <a:cubicBezTo>
                    <a:pt x="561793" y="119611"/>
                    <a:pt x="562769" y="116681"/>
                    <a:pt x="564357" y="114300"/>
                  </a:cubicBezTo>
                  <a:cubicBezTo>
                    <a:pt x="570066" y="97171"/>
                    <a:pt x="563140" y="118562"/>
                    <a:pt x="569119" y="97631"/>
                  </a:cubicBezTo>
                  <a:cubicBezTo>
                    <a:pt x="569809" y="95217"/>
                    <a:pt x="569893" y="92415"/>
                    <a:pt x="571500" y="90487"/>
                  </a:cubicBezTo>
                  <a:cubicBezTo>
                    <a:pt x="574041" y="87438"/>
                    <a:pt x="578219" y="86149"/>
                    <a:pt x="581025" y="83343"/>
                  </a:cubicBezTo>
                  <a:cubicBezTo>
                    <a:pt x="583049" y="81319"/>
                    <a:pt x="583764" y="78224"/>
                    <a:pt x="585788" y="76200"/>
                  </a:cubicBezTo>
                  <a:cubicBezTo>
                    <a:pt x="587812" y="74176"/>
                    <a:pt x="590793" y="73338"/>
                    <a:pt x="592932" y="71437"/>
                  </a:cubicBezTo>
                  <a:cubicBezTo>
                    <a:pt x="597966" y="66963"/>
                    <a:pt x="602457" y="61912"/>
                    <a:pt x="607219" y="57150"/>
                  </a:cubicBezTo>
                  <a:cubicBezTo>
                    <a:pt x="609600" y="54769"/>
                    <a:pt x="611669" y="52027"/>
                    <a:pt x="614363" y="50006"/>
                  </a:cubicBezTo>
                  <a:cubicBezTo>
                    <a:pt x="621890" y="44360"/>
                    <a:pt x="625063" y="42682"/>
                    <a:pt x="631032" y="35718"/>
                  </a:cubicBezTo>
                  <a:cubicBezTo>
                    <a:pt x="633615" y="32705"/>
                    <a:pt x="635899" y="29444"/>
                    <a:pt x="638175" y="26193"/>
                  </a:cubicBezTo>
                  <a:cubicBezTo>
                    <a:pt x="641457" y="21504"/>
                    <a:pt x="642938" y="15081"/>
                    <a:pt x="647700" y="11906"/>
                  </a:cubicBezTo>
                  <a:cubicBezTo>
                    <a:pt x="654876" y="7122"/>
                    <a:pt x="655908" y="6007"/>
                    <a:pt x="664369" y="2381"/>
                  </a:cubicBezTo>
                  <a:cubicBezTo>
                    <a:pt x="666676" y="1392"/>
                    <a:pt x="669132" y="794"/>
                    <a:pt x="671513" y="0"/>
                  </a:cubicBezTo>
                  <a:cubicBezTo>
                    <a:pt x="689470" y="5985"/>
                    <a:pt x="668032" y="-2785"/>
                    <a:pt x="683419" y="9525"/>
                  </a:cubicBezTo>
                  <a:cubicBezTo>
                    <a:pt x="684971" y="10767"/>
                    <a:pt x="699466" y="14132"/>
                    <a:pt x="700088" y="14287"/>
                  </a:cubicBezTo>
                  <a:cubicBezTo>
                    <a:pt x="703263" y="15875"/>
                    <a:pt x="706213" y="18030"/>
                    <a:pt x="709613" y="19050"/>
                  </a:cubicBezTo>
                  <a:cubicBezTo>
                    <a:pt x="714237" y="20437"/>
                    <a:pt x="719488" y="19470"/>
                    <a:pt x="723900" y="21431"/>
                  </a:cubicBezTo>
                  <a:cubicBezTo>
                    <a:pt x="726977" y="22799"/>
                    <a:pt x="728457" y="26419"/>
                    <a:pt x="731044" y="28575"/>
                  </a:cubicBezTo>
                  <a:cubicBezTo>
                    <a:pt x="733243" y="30407"/>
                    <a:pt x="735807" y="31750"/>
                    <a:pt x="738188" y="33337"/>
                  </a:cubicBezTo>
                  <a:cubicBezTo>
                    <a:pt x="738982" y="36512"/>
                    <a:pt x="738525" y="40306"/>
                    <a:pt x="740569" y="42862"/>
                  </a:cubicBezTo>
                  <a:cubicBezTo>
                    <a:pt x="742137" y="44822"/>
                    <a:pt x="745468" y="44120"/>
                    <a:pt x="747713" y="45243"/>
                  </a:cubicBezTo>
                  <a:cubicBezTo>
                    <a:pt x="763297" y="53035"/>
                    <a:pt x="746200" y="46616"/>
                    <a:pt x="762000" y="57150"/>
                  </a:cubicBezTo>
                  <a:cubicBezTo>
                    <a:pt x="764089" y="58542"/>
                    <a:pt x="766763" y="58737"/>
                    <a:pt x="769144" y="59531"/>
                  </a:cubicBezTo>
                  <a:cubicBezTo>
                    <a:pt x="781560" y="78154"/>
                    <a:pt x="775488" y="65950"/>
                    <a:pt x="771525" y="109537"/>
                  </a:cubicBezTo>
                  <a:cubicBezTo>
                    <a:pt x="770533" y="120450"/>
                    <a:pt x="770045" y="118461"/>
                    <a:pt x="762000" y="123825"/>
                  </a:cubicBezTo>
                  <a:cubicBezTo>
                    <a:pt x="761206" y="126206"/>
                    <a:pt x="760068" y="128499"/>
                    <a:pt x="759619" y="130968"/>
                  </a:cubicBezTo>
                  <a:cubicBezTo>
                    <a:pt x="756644" y="147332"/>
                    <a:pt x="755983" y="159244"/>
                    <a:pt x="759619" y="176212"/>
                  </a:cubicBezTo>
                  <a:cubicBezTo>
                    <a:pt x="760523" y="180430"/>
                    <a:pt x="769097" y="188072"/>
                    <a:pt x="771525" y="190500"/>
                  </a:cubicBezTo>
                  <a:cubicBezTo>
                    <a:pt x="769938" y="193675"/>
                    <a:pt x="770059" y="198707"/>
                    <a:pt x="766763" y="200025"/>
                  </a:cubicBezTo>
                  <a:cubicBezTo>
                    <a:pt x="764106" y="201088"/>
                    <a:pt x="761934" y="196945"/>
                    <a:pt x="759619" y="195262"/>
                  </a:cubicBezTo>
                  <a:cubicBezTo>
                    <a:pt x="753200" y="190593"/>
                    <a:pt x="747173" y="185378"/>
                    <a:pt x="740569" y="180975"/>
                  </a:cubicBezTo>
                  <a:cubicBezTo>
                    <a:pt x="738188" y="179387"/>
                    <a:pt x="736161" y="177054"/>
                    <a:pt x="733425" y="176212"/>
                  </a:cubicBezTo>
                  <a:cubicBezTo>
                    <a:pt x="716203" y="170913"/>
                    <a:pt x="707474" y="171887"/>
                    <a:pt x="690563" y="169068"/>
                  </a:cubicBezTo>
                  <a:cubicBezTo>
                    <a:pt x="687335" y="168530"/>
                    <a:pt x="684213" y="167481"/>
                    <a:pt x="681038" y="166687"/>
                  </a:cubicBezTo>
                  <a:cubicBezTo>
                    <a:pt x="678657" y="167481"/>
                    <a:pt x="675669" y="167293"/>
                    <a:pt x="673894" y="169068"/>
                  </a:cubicBezTo>
                  <a:cubicBezTo>
                    <a:pt x="672119" y="170843"/>
                    <a:pt x="671513" y="173702"/>
                    <a:pt x="671513" y="176212"/>
                  </a:cubicBezTo>
                  <a:cubicBezTo>
                    <a:pt x="671513" y="182819"/>
                    <a:pt x="670425" y="200582"/>
                    <a:pt x="678657" y="207168"/>
                  </a:cubicBezTo>
                  <a:cubicBezTo>
                    <a:pt x="680617" y="208736"/>
                    <a:pt x="683299" y="209342"/>
                    <a:pt x="685800" y="209550"/>
                  </a:cubicBezTo>
                  <a:cubicBezTo>
                    <a:pt x="702430" y="210936"/>
                    <a:pt x="719138" y="211137"/>
                    <a:pt x="735807" y="211931"/>
                  </a:cubicBezTo>
                  <a:cubicBezTo>
                    <a:pt x="756913" y="218966"/>
                    <a:pt x="745105" y="216138"/>
                    <a:pt x="771525" y="219075"/>
                  </a:cubicBezTo>
                  <a:cubicBezTo>
                    <a:pt x="773906" y="219869"/>
                    <a:pt x="778476" y="218953"/>
                    <a:pt x="778669" y="221456"/>
                  </a:cubicBezTo>
                  <a:cubicBezTo>
                    <a:pt x="779410" y="231084"/>
                    <a:pt x="775801" y="240562"/>
                    <a:pt x="773907" y="250031"/>
                  </a:cubicBezTo>
                  <a:cubicBezTo>
                    <a:pt x="773415" y="252492"/>
                    <a:pt x="772917" y="255086"/>
                    <a:pt x="771525" y="257175"/>
                  </a:cubicBezTo>
                  <a:cubicBezTo>
                    <a:pt x="769657" y="259977"/>
                    <a:pt x="766538" y="261731"/>
                    <a:pt x="764382" y="264318"/>
                  </a:cubicBezTo>
                  <a:cubicBezTo>
                    <a:pt x="762550" y="266517"/>
                    <a:pt x="761207" y="269081"/>
                    <a:pt x="759619" y="271462"/>
                  </a:cubicBezTo>
                  <a:cubicBezTo>
                    <a:pt x="758906" y="273601"/>
                    <a:pt x="755697" y="285321"/>
                    <a:pt x="752475" y="285750"/>
                  </a:cubicBezTo>
                  <a:cubicBezTo>
                    <a:pt x="742217" y="287118"/>
                    <a:pt x="731861" y="283758"/>
                    <a:pt x="721519" y="283368"/>
                  </a:cubicBezTo>
                  <a:cubicBezTo>
                    <a:pt x="689782" y="282170"/>
                    <a:pt x="658019" y="281781"/>
                    <a:pt x="626269" y="280987"/>
                  </a:cubicBezTo>
                  <a:cubicBezTo>
                    <a:pt x="622745" y="281339"/>
                    <a:pt x="598991" y="280860"/>
                    <a:pt x="592932" y="288131"/>
                  </a:cubicBezTo>
                  <a:cubicBezTo>
                    <a:pt x="590837" y="290645"/>
                    <a:pt x="591344" y="294481"/>
                    <a:pt x="590550" y="297656"/>
                  </a:cubicBezTo>
                  <a:cubicBezTo>
                    <a:pt x="589756" y="328612"/>
                    <a:pt x="590375" y="359637"/>
                    <a:pt x="588169" y="390525"/>
                  </a:cubicBezTo>
                  <a:cubicBezTo>
                    <a:pt x="587965" y="393379"/>
                    <a:pt x="584534" y="395038"/>
                    <a:pt x="583407" y="397668"/>
                  </a:cubicBezTo>
                  <a:cubicBezTo>
                    <a:pt x="579309" y="407230"/>
                    <a:pt x="583734" y="406866"/>
                    <a:pt x="576263" y="414337"/>
                  </a:cubicBezTo>
                  <a:cubicBezTo>
                    <a:pt x="574239" y="416361"/>
                    <a:pt x="571679" y="417820"/>
                    <a:pt x="569119" y="419100"/>
                  </a:cubicBezTo>
                  <a:cubicBezTo>
                    <a:pt x="559350" y="423985"/>
                    <a:pt x="555823" y="424331"/>
                    <a:pt x="545307" y="426243"/>
                  </a:cubicBezTo>
                  <a:cubicBezTo>
                    <a:pt x="540556" y="427107"/>
                    <a:pt x="535754" y="427678"/>
                    <a:pt x="531019" y="428625"/>
                  </a:cubicBezTo>
                  <a:cubicBezTo>
                    <a:pt x="523542" y="430120"/>
                    <a:pt x="521160" y="431117"/>
                    <a:pt x="514350" y="433387"/>
                  </a:cubicBezTo>
                  <a:cubicBezTo>
                    <a:pt x="497944" y="444327"/>
                    <a:pt x="517903" y="430344"/>
                    <a:pt x="497682" y="447675"/>
                  </a:cubicBezTo>
                  <a:cubicBezTo>
                    <a:pt x="495509" y="449537"/>
                    <a:pt x="492919" y="450850"/>
                    <a:pt x="490538" y="452437"/>
                  </a:cubicBezTo>
                  <a:cubicBezTo>
                    <a:pt x="488368" y="455692"/>
                    <a:pt x="480844" y="467263"/>
                    <a:pt x="478632" y="469106"/>
                  </a:cubicBezTo>
                  <a:cubicBezTo>
                    <a:pt x="477168" y="470326"/>
                    <a:pt x="462469" y="473741"/>
                    <a:pt x="461963" y="473868"/>
                  </a:cubicBezTo>
                  <a:cubicBezTo>
                    <a:pt x="458788" y="475456"/>
                    <a:pt x="455762" y="477385"/>
                    <a:pt x="452438" y="478631"/>
                  </a:cubicBezTo>
                  <a:cubicBezTo>
                    <a:pt x="442343" y="482417"/>
                    <a:pt x="424914" y="482648"/>
                    <a:pt x="416719" y="483393"/>
                  </a:cubicBezTo>
                  <a:cubicBezTo>
                    <a:pt x="414338" y="484981"/>
                    <a:pt x="411363" y="485921"/>
                    <a:pt x="409575" y="488156"/>
                  </a:cubicBezTo>
                  <a:cubicBezTo>
                    <a:pt x="408007" y="490116"/>
                    <a:pt x="407884" y="492886"/>
                    <a:pt x="407194" y="495300"/>
                  </a:cubicBezTo>
                  <a:cubicBezTo>
                    <a:pt x="400003" y="520471"/>
                    <a:pt x="411358" y="485191"/>
                    <a:pt x="400050" y="519112"/>
                  </a:cubicBezTo>
                  <a:cubicBezTo>
                    <a:pt x="396875" y="516731"/>
                    <a:pt x="392832" y="515198"/>
                    <a:pt x="390525" y="511968"/>
                  </a:cubicBezTo>
                  <a:cubicBezTo>
                    <a:pt x="388623" y="509305"/>
                    <a:pt x="391417" y="502443"/>
                    <a:pt x="388144" y="502443"/>
                  </a:cubicBezTo>
                  <a:cubicBezTo>
                    <a:pt x="377351" y="502443"/>
                    <a:pt x="370640" y="512386"/>
                    <a:pt x="361950" y="516731"/>
                  </a:cubicBezTo>
                  <a:cubicBezTo>
                    <a:pt x="352789" y="521312"/>
                    <a:pt x="335301" y="520885"/>
                    <a:pt x="328613" y="521493"/>
                  </a:cubicBezTo>
                  <a:cubicBezTo>
                    <a:pt x="326232" y="519906"/>
                    <a:pt x="322532" y="519388"/>
                    <a:pt x="321469" y="516731"/>
                  </a:cubicBezTo>
                  <a:cubicBezTo>
                    <a:pt x="320537" y="514400"/>
                    <a:pt x="322727" y="511832"/>
                    <a:pt x="323850" y="509587"/>
                  </a:cubicBezTo>
                  <a:cubicBezTo>
                    <a:pt x="327165" y="502956"/>
                    <a:pt x="330490" y="500566"/>
                    <a:pt x="335757" y="495300"/>
                  </a:cubicBezTo>
                  <a:cubicBezTo>
                    <a:pt x="338031" y="486204"/>
                    <a:pt x="340848" y="482836"/>
                    <a:pt x="333375" y="473868"/>
                  </a:cubicBezTo>
                  <a:cubicBezTo>
                    <a:pt x="331768" y="471940"/>
                    <a:pt x="328613" y="472281"/>
                    <a:pt x="326232" y="471487"/>
                  </a:cubicBezTo>
                  <a:cubicBezTo>
                    <a:pt x="321469" y="472281"/>
                    <a:pt x="316263" y="471709"/>
                    <a:pt x="311944" y="473868"/>
                  </a:cubicBezTo>
                  <a:cubicBezTo>
                    <a:pt x="309384" y="475148"/>
                    <a:pt x="308845" y="478683"/>
                    <a:pt x="307182" y="481012"/>
                  </a:cubicBezTo>
                  <a:cubicBezTo>
                    <a:pt x="304875" y="484242"/>
                    <a:pt x="302844" y="487731"/>
                    <a:pt x="300038" y="490537"/>
                  </a:cubicBezTo>
                  <a:cubicBezTo>
                    <a:pt x="298014" y="492561"/>
                    <a:pt x="295093" y="493468"/>
                    <a:pt x="292894" y="495300"/>
                  </a:cubicBezTo>
                  <a:cubicBezTo>
                    <a:pt x="287493" y="499800"/>
                    <a:pt x="283082" y="506844"/>
                    <a:pt x="276225" y="509587"/>
                  </a:cubicBezTo>
                  <a:cubicBezTo>
                    <a:pt x="271742" y="511380"/>
                    <a:pt x="266700" y="511174"/>
                    <a:pt x="261938" y="511968"/>
                  </a:cubicBezTo>
                  <a:cubicBezTo>
                    <a:pt x="257969" y="514349"/>
                    <a:pt x="253735" y="516335"/>
                    <a:pt x="250032" y="519112"/>
                  </a:cubicBezTo>
                  <a:cubicBezTo>
                    <a:pt x="235763" y="529814"/>
                    <a:pt x="250070" y="523862"/>
                    <a:pt x="235744" y="528637"/>
                  </a:cubicBezTo>
                  <a:cubicBezTo>
                    <a:pt x="225050" y="539331"/>
                    <a:pt x="231796" y="534715"/>
                    <a:pt x="214313" y="540543"/>
                  </a:cubicBezTo>
                  <a:lnTo>
                    <a:pt x="207169" y="542925"/>
                  </a:lnTo>
                  <a:lnTo>
                    <a:pt x="200025" y="545306"/>
                  </a:lnTo>
                  <a:cubicBezTo>
                    <a:pt x="196056" y="542925"/>
                    <a:pt x="191392" y="541435"/>
                    <a:pt x="188119" y="538162"/>
                  </a:cubicBezTo>
                  <a:cubicBezTo>
                    <a:pt x="186981" y="537023"/>
                    <a:pt x="183378" y="521575"/>
                    <a:pt x="183357" y="521493"/>
                  </a:cubicBezTo>
                  <a:cubicBezTo>
                    <a:pt x="182482" y="510995"/>
                    <a:pt x="189592" y="490537"/>
                    <a:pt x="173832" y="490537"/>
                  </a:cubicBezTo>
                  <a:cubicBezTo>
                    <a:pt x="170559" y="490537"/>
                    <a:pt x="167482" y="492124"/>
                    <a:pt x="164307" y="492918"/>
                  </a:cubicBezTo>
                  <a:cubicBezTo>
                    <a:pt x="158751" y="492124"/>
                    <a:pt x="152658" y="493047"/>
                    <a:pt x="147638" y="490537"/>
                  </a:cubicBezTo>
                  <a:cubicBezTo>
                    <a:pt x="141871" y="487653"/>
                    <a:pt x="139926" y="479307"/>
                    <a:pt x="138113" y="473868"/>
                  </a:cubicBezTo>
                  <a:cubicBezTo>
                    <a:pt x="134938" y="474662"/>
                    <a:pt x="131311" y="474435"/>
                    <a:pt x="128588" y="476250"/>
                  </a:cubicBezTo>
                  <a:cubicBezTo>
                    <a:pt x="107042" y="490614"/>
                    <a:pt x="140038" y="477986"/>
                    <a:pt x="116682" y="485775"/>
                  </a:cubicBezTo>
                  <a:cubicBezTo>
                    <a:pt x="104128" y="481589"/>
                    <a:pt x="114285" y="486159"/>
                    <a:pt x="102394" y="476250"/>
                  </a:cubicBezTo>
                  <a:cubicBezTo>
                    <a:pt x="100195" y="474418"/>
                    <a:pt x="97449" y="473319"/>
                    <a:pt x="95250" y="471487"/>
                  </a:cubicBezTo>
                  <a:cubicBezTo>
                    <a:pt x="92663" y="469331"/>
                    <a:pt x="90909" y="466211"/>
                    <a:pt x="88107" y="464343"/>
                  </a:cubicBezTo>
                  <a:cubicBezTo>
                    <a:pt x="86018" y="462951"/>
                    <a:pt x="83270" y="462951"/>
                    <a:pt x="80963" y="461962"/>
                  </a:cubicBezTo>
                  <a:cubicBezTo>
                    <a:pt x="77700" y="460564"/>
                    <a:pt x="74482" y="459026"/>
                    <a:pt x="71438" y="457200"/>
                  </a:cubicBezTo>
                  <a:cubicBezTo>
                    <a:pt x="42690" y="439952"/>
                    <a:pt x="69405" y="453803"/>
                    <a:pt x="47625" y="442912"/>
                  </a:cubicBezTo>
                  <a:cubicBezTo>
                    <a:pt x="43858" y="435377"/>
                    <a:pt x="34831" y="415901"/>
                    <a:pt x="28575" y="414337"/>
                  </a:cubicBezTo>
                  <a:cubicBezTo>
                    <a:pt x="16615" y="411347"/>
                    <a:pt x="22155" y="412991"/>
                    <a:pt x="11907" y="409575"/>
                  </a:cubicBezTo>
                  <a:cubicBezTo>
                    <a:pt x="7957" y="403651"/>
                    <a:pt x="4973" y="399815"/>
                    <a:pt x="2382" y="392906"/>
                  </a:cubicBezTo>
                  <a:cubicBezTo>
                    <a:pt x="1233" y="389842"/>
                    <a:pt x="794" y="386556"/>
                    <a:pt x="0" y="383381"/>
                  </a:cubicBezTo>
                  <a:cubicBezTo>
                    <a:pt x="2381" y="381000"/>
                    <a:pt x="4078" y="377631"/>
                    <a:pt x="7144" y="376237"/>
                  </a:cubicBezTo>
                  <a:cubicBezTo>
                    <a:pt x="13103" y="373529"/>
                    <a:pt x="26194" y="371475"/>
                    <a:pt x="26194" y="371475"/>
                  </a:cubicBezTo>
                  <a:cubicBezTo>
                    <a:pt x="34580" y="358898"/>
                    <a:pt x="26697" y="369004"/>
                    <a:pt x="40482" y="357187"/>
                  </a:cubicBezTo>
                  <a:cubicBezTo>
                    <a:pt x="43039" y="354995"/>
                    <a:pt x="44967" y="352110"/>
                    <a:pt x="47625" y="350043"/>
                  </a:cubicBezTo>
                  <a:cubicBezTo>
                    <a:pt x="59906" y="340491"/>
                    <a:pt x="58279" y="341729"/>
                    <a:pt x="69057" y="338137"/>
                  </a:cubicBezTo>
                  <a:cubicBezTo>
                    <a:pt x="117555" y="343243"/>
                    <a:pt x="99589" y="346579"/>
                    <a:pt x="123825" y="340518"/>
                  </a:cubicBezTo>
                  <a:cubicBezTo>
                    <a:pt x="126206" y="338137"/>
                    <a:pt x="128229" y="335332"/>
                    <a:pt x="130969" y="333375"/>
                  </a:cubicBezTo>
                  <a:cubicBezTo>
                    <a:pt x="133858" y="331312"/>
                    <a:pt x="137767" y="330885"/>
                    <a:pt x="140494" y="328612"/>
                  </a:cubicBezTo>
                  <a:cubicBezTo>
                    <a:pt x="154854" y="316645"/>
                    <a:pt x="135347" y="324771"/>
                    <a:pt x="152400" y="319087"/>
                  </a:cubicBezTo>
                  <a:cubicBezTo>
                    <a:pt x="153194" y="316706"/>
                    <a:pt x="153659" y="314188"/>
                    <a:pt x="154782" y="311943"/>
                  </a:cubicBezTo>
                  <a:cubicBezTo>
                    <a:pt x="156062" y="309384"/>
                    <a:pt x="158417" y="307430"/>
                    <a:pt x="159544" y="304800"/>
                  </a:cubicBezTo>
                  <a:cubicBezTo>
                    <a:pt x="160833" y="301792"/>
                    <a:pt x="161131" y="298450"/>
                    <a:pt x="161925" y="295275"/>
                  </a:cubicBezTo>
                  <a:cubicBezTo>
                    <a:pt x="157163" y="288925"/>
                    <a:pt x="153251" y="281838"/>
                    <a:pt x="147638" y="276225"/>
                  </a:cubicBezTo>
                  <a:cubicBezTo>
                    <a:pt x="145257" y="273844"/>
                    <a:pt x="142650" y="271668"/>
                    <a:pt x="140494" y="269081"/>
                  </a:cubicBezTo>
                  <a:cubicBezTo>
                    <a:pt x="138662" y="266882"/>
                    <a:pt x="137633" y="264076"/>
                    <a:pt x="135732" y="261937"/>
                  </a:cubicBezTo>
                  <a:cubicBezTo>
                    <a:pt x="123871" y="248594"/>
                    <a:pt x="125156" y="250125"/>
                    <a:pt x="114300" y="242887"/>
                  </a:cubicBezTo>
                  <a:cubicBezTo>
                    <a:pt x="108633" y="225885"/>
                    <a:pt x="112323" y="232777"/>
                    <a:pt x="104775" y="221456"/>
                  </a:cubicBezTo>
                  <a:cubicBezTo>
                    <a:pt x="103981" y="219075"/>
                    <a:pt x="103516" y="216557"/>
                    <a:pt x="102394" y="214312"/>
                  </a:cubicBezTo>
                  <a:cubicBezTo>
                    <a:pt x="101114" y="211752"/>
                    <a:pt x="98759" y="209798"/>
                    <a:pt x="97632" y="207168"/>
                  </a:cubicBezTo>
                  <a:cubicBezTo>
                    <a:pt x="96343" y="204160"/>
                    <a:pt x="96044" y="200818"/>
                    <a:pt x="95250" y="197643"/>
                  </a:cubicBezTo>
                  <a:cubicBezTo>
                    <a:pt x="96846" y="188068"/>
                    <a:pt x="95699" y="182907"/>
                    <a:pt x="102394" y="176212"/>
                  </a:cubicBezTo>
                  <a:cubicBezTo>
                    <a:pt x="104418" y="174188"/>
                    <a:pt x="107157" y="173037"/>
                    <a:pt x="109538" y="171450"/>
                  </a:cubicBezTo>
                  <a:cubicBezTo>
                    <a:pt x="106482" y="146997"/>
                    <a:pt x="112625" y="157096"/>
                    <a:pt x="100013" y="147637"/>
                  </a:cubicBezTo>
                  <a:cubicBezTo>
                    <a:pt x="99115" y="146964"/>
                    <a:pt x="82154" y="136922"/>
                    <a:pt x="80963" y="133350"/>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grpSp>
      <p:grpSp>
        <p:nvGrpSpPr>
          <p:cNvPr id="7" name="Groep 6">
            <a:extLst>
              <a:ext uri="{FF2B5EF4-FFF2-40B4-BE49-F238E27FC236}">
                <a16:creationId xmlns:a16="http://schemas.microsoft.com/office/drawing/2014/main" id="{75619980-46BD-B7ED-1170-68F3C9DCF664}"/>
              </a:ext>
            </a:extLst>
          </p:cNvPr>
          <p:cNvGrpSpPr/>
          <p:nvPr/>
        </p:nvGrpSpPr>
        <p:grpSpPr>
          <a:xfrm>
            <a:off x="8595277" y="598608"/>
            <a:ext cx="3576334" cy="1983122"/>
            <a:chOff x="8539701" y="598608"/>
            <a:chExt cx="3652299" cy="1983122"/>
          </a:xfrm>
        </p:grpSpPr>
        <p:grpSp>
          <p:nvGrpSpPr>
            <p:cNvPr id="25" name="Groep 24">
              <a:extLst>
                <a:ext uri="{FF2B5EF4-FFF2-40B4-BE49-F238E27FC236}">
                  <a16:creationId xmlns:a16="http://schemas.microsoft.com/office/drawing/2014/main" id="{D408092B-7319-6620-87A1-D42BF23F24FC}"/>
                </a:ext>
              </a:extLst>
            </p:cNvPr>
            <p:cNvGrpSpPr/>
            <p:nvPr/>
          </p:nvGrpSpPr>
          <p:grpSpPr>
            <a:xfrm>
              <a:off x="8539701" y="598608"/>
              <a:ext cx="3652299" cy="1983122"/>
              <a:chOff x="4869977" y="1445878"/>
              <a:chExt cx="3641051" cy="1983122"/>
            </a:xfrm>
          </p:grpSpPr>
          <p:pic>
            <p:nvPicPr>
              <p:cNvPr id="26" name="Afbeelding 25">
                <a:extLst>
                  <a:ext uri="{FF2B5EF4-FFF2-40B4-BE49-F238E27FC236}">
                    <a16:creationId xmlns:a16="http://schemas.microsoft.com/office/drawing/2014/main" id="{9FB7D2B5-4FA2-26BC-1BC5-16092F538373}"/>
                  </a:ext>
                </a:extLst>
              </p:cNvPr>
              <p:cNvPicPr>
                <a:picLocks noChangeAspect="1"/>
              </p:cNvPicPr>
              <p:nvPr/>
            </p:nvPicPr>
            <p:blipFill>
              <a:blip r:embed="rId5">
                <a:extLst>
                  <a:ext uri="{28A0092B-C50C-407E-A947-70E740481C1C}">
                    <a14:useLocalDpi xmlns:a14="http://schemas.microsoft.com/office/drawing/2010/main" val="0"/>
                  </a:ext>
                </a:extLst>
              </a:blip>
              <a:srcRect l="3378"/>
              <a:stretch>
                <a:fillRect/>
              </a:stretch>
            </p:blipFill>
            <p:spPr>
              <a:xfrm>
                <a:off x="4869977" y="1445878"/>
                <a:ext cx="3641051" cy="1983122"/>
              </a:xfrm>
              <a:prstGeom prst="rect">
                <a:avLst/>
              </a:prstGeom>
              <a:ln>
                <a:noFill/>
              </a:ln>
            </p:spPr>
          </p:pic>
          <p:sp>
            <p:nvSpPr>
              <p:cNvPr id="27" name="Tekstvak 1">
                <a:extLst>
                  <a:ext uri="{FF2B5EF4-FFF2-40B4-BE49-F238E27FC236}">
                    <a16:creationId xmlns:a16="http://schemas.microsoft.com/office/drawing/2014/main" id="{588B7089-BFCA-FC76-F192-C3030066DC79}"/>
                  </a:ext>
                </a:extLst>
              </p:cNvPr>
              <p:cNvSpPr txBox="1"/>
              <p:nvPr/>
            </p:nvSpPr>
            <p:spPr>
              <a:xfrm>
                <a:off x="5453282" y="1700032"/>
                <a:ext cx="2662632" cy="265388"/>
              </a:xfrm>
              <a:prstGeom prst="rect">
                <a:avLst/>
              </a:prstGeom>
              <a:solidFill>
                <a:schemeClr val="bg1"/>
              </a:solid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defTabSz="251643">
                  <a:lnSpc>
                    <a:spcPct val="107000"/>
                  </a:lnSpc>
                  <a:spcAft>
                    <a:spcPts val="440"/>
                  </a:spcAft>
                </a:pPr>
                <a:r>
                  <a:rPr lang="nl-BE" sz="1200" kern="100" dirty="0">
                    <a:solidFill>
                      <a:srgbClr val="000000"/>
                    </a:solidFill>
                    <a:effectLst>
                      <a:outerShdw blurRad="38100" dist="19050" dir="2700000" algn="tl">
                        <a:schemeClr val="dk1">
                          <a:alpha val="40000"/>
                        </a:schemeClr>
                      </a:outerShdw>
                    </a:effectLst>
                    <a:latin typeface="Aptos" panose="020B0004020202020204" pitchFamily="34" charset="0"/>
                    <a:ea typeface="+mn-ea"/>
                    <a:cs typeface="Times New Roman" panose="02020603050405020304" pitchFamily="18" charset="0"/>
                  </a:rPr>
                  <a:t>Aantal VTE per 1.000 inwoners (2024)</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sp>
          <p:nvSpPr>
            <p:cNvPr id="6" name="Vrije vorm: vorm 5">
              <a:extLst>
                <a:ext uri="{FF2B5EF4-FFF2-40B4-BE49-F238E27FC236}">
                  <a16:creationId xmlns:a16="http://schemas.microsoft.com/office/drawing/2014/main" id="{A4EFB235-69B0-EE3A-AD69-4FE748AAF393}"/>
                </a:ext>
              </a:extLst>
            </p:cNvPr>
            <p:cNvSpPr/>
            <p:nvPr/>
          </p:nvSpPr>
          <p:spPr>
            <a:xfrm>
              <a:off x="10417969" y="1290880"/>
              <a:ext cx="557213" cy="364770"/>
            </a:xfrm>
            <a:custGeom>
              <a:avLst/>
              <a:gdLst>
                <a:gd name="connsiteX0" fmla="*/ 80963 w 778767"/>
                <a:gd name="connsiteY0" fmla="*/ 133350 h 545306"/>
                <a:gd name="connsiteX1" fmla="*/ 92869 w 778767"/>
                <a:gd name="connsiteY1" fmla="*/ 126206 h 545306"/>
                <a:gd name="connsiteX2" fmla="*/ 100013 w 778767"/>
                <a:gd name="connsiteY2" fmla="*/ 121443 h 545306"/>
                <a:gd name="connsiteX3" fmla="*/ 114300 w 778767"/>
                <a:gd name="connsiteY3" fmla="*/ 107156 h 545306"/>
                <a:gd name="connsiteX4" fmla="*/ 123825 w 778767"/>
                <a:gd name="connsiteY4" fmla="*/ 104775 h 545306"/>
                <a:gd name="connsiteX5" fmla="*/ 161925 w 778767"/>
                <a:gd name="connsiteY5" fmla="*/ 97631 h 545306"/>
                <a:gd name="connsiteX6" fmla="*/ 176213 w 778767"/>
                <a:gd name="connsiteY6" fmla="*/ 92868 h 545306"/>
                <a:gd name="connsiteX7" fmla="*/ 192882 w 778767"/>
                <a:gd name="connsiteY7" fmla="*/ 83343 h 545306"/>
                <a:gd name="connsiteX8" fmla="*/ 207169 w 778767"/>
                <a:gd name="connsiteY8" fmla="*/ 78581 h 545306"/>
                <a:gd name="connsiteX9" fmla="*/ 226219 w 778767"/>
                <a:gd name="connsiteY9" fmla="*/ 69056 h 545306"/>
                <a:gd name="connsiteX10" fmla="*/ 245269 w 778767"/>
                <a:gd name="connsiteY10" fmla="*/ 64293 h 545306"/>
                <a:gd name="connsiteX11" fmla="*/ 252413 w 778767"/>
                <a:gd name="connsiteY11" fmla="*/ 61912 h 545306"/>
                <a:gd name="connsiteX12" fmla="*/ 261938 w 778767"/>
                <a:gd name="connsiteY12" fmla="*/ 59531 h 545306"/>
                <a:gd name="connsiteX13" fmla="*/ 276225 w 778767"/>
                <a:gd name="connsiteY13" fmla="*/ 54768 h 545306"/>
                <a:gd name="connsiteX14" fmla="*/ 323850 w 778767"/>
                <a:gd name="connsiteY14" fmla="*/ 57150 h 545306"/>
                <a:gd name="connsiteX15" fmla="*/ 330994 w 778767"/>
                <a:gd name="connsiteY15" fmla="*/ 59531 h 545306"/>
                <a:gd name="connsiteX16" fmla="*/ 338138 w 778767"/>
                <a:gd name="connsiteY16" fmla="*/ 64293 h 545306"/>
                <a:gd name="connsiteX17" fmla="*/ 335757 w 778767"/>
                <a:gd name="connsiteY17" fmla="*/ 92868 h 545306"/>
                <a:gd name="connsiteX18" fmla="*/ 333375 w 778767"/>
                <a:gd name="connsiteY18" fmla="*/ 100012 h 545306"/>
                <a:gd name="connsiteX19" fmla="*/ 326232 w 778767"/>
                <a:gd name="connsiteY19" fmla="*/ 104775 h 545306"/>
                <a:gd name="connsiteX20" fmla="*/ 319088 w 778767"/>
                <a:gd name="connsiteY20" fmla="*/ 145256 h 545306"/>
                <a:gd name="connsiteX21" fmla="*/ 330994 w 778767"/>
                <a:gd name="connsiteY21" fmla="*/ 178593 h 545306"/>
                <a:gd name="connsiteX22" fmla="*/ 338138 w 778767"/>
                <a:gd name="connsiteY22" fmla="*/ 183356 h 545306"/>
                <a:gd name="connsiteX23" fmla="*/ 345282 w 778767"/>
                <a:gd name="connsiteY23" fmla="*/ 173831 h 545306"/>
                <a:gd name="connsiteX24" fmla="*/ 350044 w 778767"/>
                <a:gd name="connsiteY24" fmla="*/ 166687 h 545306"/>
                <a:gd name="connsiteX25" fmla="*/ 357188 w 778767"/>
                <a:gd name="connsiteY25" fmla="*/ 164306 h 545306"/>
                <a:gd name="connsiteX26" fmla="*/ 402432 w 778767"/>
                <a:gd name="connsiteY26" fmla="*/ 166687 h 545306"/>
                <a:gd name="connsiteX27" fmla="*/ 411957 w 778767"/>
                <a:gd name="connsiteY27" fmla="*/ 171450 h 545306"/>
                <a:gd name="connsiteX28" fmla="*/ 426244 w 778767"/>
                <a:gd name="connsiteY28" fmla="*/ 173831 h 545306"/>
                <a:gd name="connsiteX29" fmla="*/ 438150 w 778767"/>
                <a:gd name="connsiteY29" fmla="*/ 178593 h 545306"/>
                <a:gd name="connsiteX30" fmla="*/ 461963 w 778767"/>
                <a:gd name="connsiteY30" fmla="*/ 183356 h 545306"/>
                <a:gd name="connsiteX31" fmla="*/ 469107 w 778767"/>
                <a:gd name="connsiteY31" fmla="*/ 185737 h 545306"/>
                <a:gd name="connsiteX32" fmla="*/ 497682 w 778767"/>
                <a:gd name="connsiteY32" fmla="*/ 188118 h 545306"/>
                <a:gd name="connsiteX33" fmla="*/ 516732 w 778767"/>
                <a:gd name="connsiteY33" fmla="*/ 185737 h 545306"/>
                <a:gd name="connsiteX34" fmla="*/ 519113 w 778767"/>
                <a:gd name="connsiteY34" fmla="*/ 178593 h 545306"/>
                <a:gd name="connsiteX35" fmla="*/ 514350 w 778767"/>
                <a:gd name="connsiteY35" fmla="*/ 150018 h 545306"/>
                <a:gd name="connsiteX36" fmla="*/ 516732 w 778767"/>
                <a:gd name="connsiteY36" fmla="*/ 135731 h 545306"/>
                <a:gd name="connsiteX37" fmla="*/ 533400 w 778767"/>
                <a:gd name="connsiteY37" fmla="*/ 133350 h 545306"/>
                <a:gd name="connsiteX38" fmla="*/ 542925 w 778767"/>
                <a:gd name="connsiteY38" fmla="*/ 130968 h 545306"/>
                <a:gd name="connsiteX39" fmla="*/ 550069 w 778767"/>
                <a:gd name="connsiteY39" fmla="*/ 126206 h 545306"/>
                <a:gd name="connsiteX40" fmla="*/ 559594 w 778767"/>
                <a:gd name="connsiteY40" fmla="*/ 121443 h 545306"/>
                <a:gd name="connsiteX41" fmla="*/ 564357 w 778767"/>
                <a:gd name="connsiteY41" fmla="*/ 114300 h 545306"/>
                <a:gd name="connsiteX42" fmla="*/ 569119 w 778767"/>
                <a:gd name="connsiteY42" fmla="*/ 97631 h 545306"/>
                <a:gd name="connsiteX43" fmla="*/ 571500 w 778767"/>
                <a:gd name="connsiteY43" fmla="*/ 90487 h 545306"/>
                <a:gd name="connsiteX44" fmla="*/ 581025 w 778767"/>
                <a:gd name="connsiteY44" fmla="*/ 83343 h 545306"/>
                <a:gd name="connsiteX45" fmla="*/ 585788 w 778767"/>
                <a:gd name="connsiteY45" fmla="*/ 76200 h 545306"/>
                <a:gd name="connsiteX46" fmla="*/ 592932 w 778767"/>
                <a:gd name="connsiteY46" fmla="*/ 71437 h 545306"/>
                <a:gd name="connsiteX47" fmla="*/ 607219 w 778767"/>
                <a:gd name="connsiteY47" fmla="*/ 57150 h 545306"/>
                <a:gd name="connsiteX48" fmla="*/ 614363 w 778767"/>
                <a:gd name="connsiteY48" fmla="*/ 50006 h 545306"/>
                <a:gd name="connsiteX49" fmla="*/ 631032 w 778767"/>
                <a:gd name="connsiteY49" fmla="*/ 35718 h 545306"/>
                <a:gd name="connsiteX50" fmla="*/ 638175 w 778767"/>
                <a:gd name="connsiteY50" fmla="*/ 26193 h 545306"/>
                <a:gd name="connsiteX51" fmla="*/ 647700 w 778767"/>
                <a:gd name="connsiteY51" fmla="*/ 11906 h 545306"/>
                <a:gd name="connsiteX52" fmla="*/ 664369 w 778767"/>
                <a:gd name="connsiteY52" fmla="*/ 2381 h 545306"/>
                <a:gd name="connsiteX53" fmla="*/ 671513 w 778767"/>
                <a:gd name="connsiteY53" fmla="*/ 0 h 545306"/>
                <a:gd name="connsiteX54" fmla="*/ 683419 w 778767"/>
                <a:gd name="connsiteY54" fmla="*/ 9525 h 545306"/>
                <a:gd name="connsiteX55" fmla="*/ 700088 w 778767"/>
                <a:gd name="connsiteY55" fmla="*/ 14287 h 545306"/>
                <a:gd name="connsiteX56" fmla="*/ 709613 w 778767"/>
                <a:gd name="connsiteY56" fmla="*/ 19050 h 545306"/>
                <a:gd name="connsiteX57" fmla="*/ 723900 w 778767"/>
                <a:gd name="connsiteY57" fmla="*/ 21431 h 545306"/>
                <a:gd name="connsiteX58" fmla="*/ 731044 w 778767"/>
                <a:gd name="connsiteY58" fmla="*/ 28575 h 545306"/>
                <a:gd name="connsiteX59" fmla="*/ 738188 w 778767"/>
                <a:gd name="connsiteY59" fmla="*/ 33337 h 545306"/>
                <a:gd name="connsiteX60" fmla="*/ 740569 w 778767"/>
                <a:gd name="connsiteY60" fmla="*/ 42862 h 545306"/>
                <a:gd name="connsiteX61" fmla="*/ 747713 w 778767"/>
                <a:gd name="connsiteY61" fmla="*/ 45243 h 545306"/>
                <a:gd name="connsiteX62" fmla="*/ 762000 w 778767"/>
                <a:gd name="connsiteY62" fmla="*/ 57150 h 545306"/>
                <a:gd name="connsiteX63" fmla="*/ 769144 w 778767"/>
                <a:gd name="connsiteY63" fmla="*/ 59531 h 545306"/>
                <a:gd name="connsiteX64" fmla="*/ 771525 w 778767"/>
                <a:gd name="connsiteY64" fmla="*/ 109537 h 545306"/>
                <a:gd name="connsiteX65" fmla="*/ 762000 w 778767"/>
                <a:gd name="connsiteY65" fmla="*/ 123825 h 545306"/>
                <a:gd name="connsiteX66" fmla="*/ 759619 w 778767"/>
                <a:gd name="connsiteY66" fmla="*/ 130968 h 545306"/>
                <a:gd name="connsiteX67" fmla="*/ 759619 w 778767"/>
                <a:gd name="connsiteY67" fmla="*/ 176212 h 545306"/>
                <a:gd name="connsiteX68" fmla="*/ 771525 w 778767"/>
                <a:gd name="connsiteY68" fmla="*/ 190500 h 545306"/>
                <a:gd name="connsiteX69" fmla="*/ 766763 w 778767"/>
                <a:gd name="connsiteY69" fmla="*/ 200025 h 545306"/>
                <a:gd name="connsiteX70" fmla="*/ 759619 w 778767"/>
                <a:gd name="connsiteY70" fmla="*/ 195262 h 545306"/>
                <a:gd name="connsiteX71" fmla="*/ 740569 w 778767"/>
                <a:gd name="connsiteY71" fmla="*/ 180975 h 545306"/>
                <a:gd name="connsiteX72" fmla="*/ 733425 w 778767"/>
                <a:gd name="connsiteY72" fmla="*/ 176212 h 545306"/>
                <a:gd name="connsiteX73" fmla="*/ 690563 w 778767"/>
                <a:gd name="connsiteY73" fmla="*/ 169068 h 545306"/>
                <a:gd name="connsiteX74" fmla="*/ 681038 w 778767"/>
                <a:gd name="connsiteY74" fmla="*/ 166687 h 545306"/>
                <a:gd name="connsiteX75" fmla="*/ 673894 w 778767"/>
                <a:gd name="connsiteY75" fmla="*/ 169068 h 545306"/>
                <a:gd name="connsiteX76" fmla="*/ 671513 w 778767"/>
                <a:gd name="connsiteY76" fmla="*/ 176212 h 545306"/>
                <a:gd name="connsiteX77" fmla="*/ 678657 w 778767"/>
                <a:gd name="connsiteY77" fmla="*/ 207168 h 545306"/>
                <a:gd name="connsiteX78" fmla="*/ 685800 w 778767"/>
                <a:gd name="connsiteY78" fmla="*/ 209550 h 545306"/>
                <a:gd name="connsiteX79" fmla="*/ 735807 w 778767"/>
                <a:gd name="connsiteY79" fmla="*/ 211931 h 545306"/>
                <a:gd name="connsiteX80" fmla="*/ 771525 w 778767"/>
                <a:gd name="connsiteY80" fmla="*/ 219075 h 545306"/>
                <a:gd name="connsiteX81" fmla="*/ 778669 w 778767"/>
                <a:gd name="connsiteY81" fmla="*/ 221456 h 545306"/>
                <a:gd name="connsiteX82" fmla="*/ 773907 w 778767"/>
                <a:gd name="connsiteY82" fmla="*/ 250031 h 545306"/>
                <a:gd name="connsiteX83" fmla="*/ 771525 w 778767"/>
                <a:gd name="connsiteY83" fmla="*/ 257175 h 545306"/>
                <a:gd name="connsiteX84" fmla="*/ 764382 w 778767"/>
                <a:gd name="connsiteY84" fmla="*/ 264318 h 545306"/>
                <a:gd name="connsiteX85" fmla="*/ 759619 w 778767"/>
                <a:gd name="connsiteY85" fmla="*/ 271462 h 545306"/>
                <a:gd name="connsiteX86" fmla="*/ 752475 w 778767"/>
                <a:gd name="connsiteY86" fmla="*/ 285750 h 545306"/>
                <a:gd name="connsiteX87" fmla="*/ 721519 w 778767"/>
                <a:gd name="connsiteY87" fmla="*/ 283368 h 545306"/>
                <a:gd name="connsiteX88" fmla="*/ 626269 w 778767"/>
                <a:gd name="connsiteY88" fmla="*/ 280987 h 545306"/>
                <a:gd name="connsiteX89" fmla="*/ 592932 w 778767"/>
                <a:gd name="connsiteY89" fmla="*/ 288131 h 545306"/>
                <a:gd name="connsiteX90" fmla="*/ 590550 w 778767"/>
                <a:gd name="connsiteY90" fmla="*/ 297656 h 545306"/>
                <a:gd name="connsiteX91" fmla="*/ 588169 w 778767"/>
                <a:gd name="connsiteY91" fmla="*/ 390525 h 545306"/>
                <a:gd name="connsiteX92" fmla="*/ 583407 w 778767"/>
                <a:gd name="connsiteY92" fmla="*/ 397668 h 545306"/>
                <a:gd name="connsiteX93" fmla="*/ 576263 w 778767"/>
                <a:gd name="connsiteY93" fmla="*/ 414337 h 545306"/>
                <a:gd name="connsiteX94" fmla="*/ 569119 w 778767"/>
                <a:gd name="connsiteY94" fmla="*/ 419100 h 545306"/>
                <a:gd name="connsiteX95" fmla="*/ 545307 w 778767"/>
                <a:gd name="connsiteY95" fmla="*/ 426243 h 545306"/>
                <a:gd name="connsiteX96" fmla="*/ 531019 w 778767"/>
                <a:gd name="connsiteY96" fmla="*/ 428625 h 545306"/>
                <a:gd name="connsiteX97" fmla="*/ 514350 w 778767"/>
                <a:gd name="connsiteY97" fmla="*/ 433387 h 545306"/>
                <a:gd name="connsiteX98" fmla="*/ 497682 w 778767"/>
                <a:gd name="connsiteY98" fmla="*/ 447675 h 545306"/>
                <a:gd name="connsiteX99" fmla="*/ 490538 w 778767"/>
                <a:gd name="connsiteY99" fmla="*/ 452437 h 545306"/>
                <a:gd name="connsiteX100" fmla="*/ 478632 w 778767"/>
                <a:gd name="connsiteY100" fmla="*/ 469106 h 545306"/>
                <a:gd name="connsiteX101" fmla="*/ 461963 w 778767"/>
                <a:gd name="connsiteY101" fmla="*/ 473868 h 545306"/>
                <a:gd name="connsiteX102" fmla="*/ 452438 w 778767"/>
                <a:gd name="connsiteY102" fmla="*/ 478631 h 545306"/>
                <a:gd name="connsiteX103" fmla="*/ 416719 w 778767"/>
                <a:gd name="connsiteY103" fmla="*/ 483393 h 545306"/>
                <a:gd name="connsiteX104" fmla="*/ 409575 w 778767"/>
                <a:gd name="connsiteY104" fmla="*/ 488156 h 545306"/>
                <a:gd name="connsiteX105" fmla="*/ 407194 w 778767"/>
                <a:gd name="connsiteY105" fmla="*/ 495300 h 545306"/>
                <a:gd name="connsiteX106" fmla="*/ 400050 w 778767"/>
                <a:gd name="connsiteY106" fmla="*/ 519112 h 545306"/>
                <a:gd name="connsiteX107" fmla="*/ 390525 w 778767"/>
                <a:gd name="connsiteY107" fmla="*/ 511968 h 545306"/>
                <a:gd name="connsiteX108" fmla="*/ 388144 w 778767"/>
                <a:gd name="connsiteY108" fmla="*/ 502443 h 545306"/>
                <a:gd name="connsiteX109" fmla="*/ 361950 w 778767"/>
                <a:gd name="connsiteY109" fmla="*/ 516731 h 545306"/>
                <a:gd name="connsiteX110" fmla="*/ 328613 w 778767"/>
                <a:gd name="connsiteY110" fmla="*/ 521493 h 545306"/>
                <a:gd name="connsiteX111" fmla="*/ 321469 w 778767"/>
                <a:gd name="connsiteY111" fmla="*/ 516731 h 545306"/>
                <a:gd name="connsiteX112" fmla="*/ 323850 w 778767"/>
                <a:gd name="connsiteY112" fmla="*/ 509587 h 545306"/>
                <a:gd name="connsiteX113" fmla="*/ 335757 w 778767"/>
                <a:gd name="connsiteY113" fmla="*/ 495300 h 545306"/>
                <a:gd name="connsiteX114" fmla="*/ 333375 w 778767"/>
                <a:gd name="connsiteY114" fmla="*/ 473868 h 545306"/>
                <a:gd name="connsiteX115" fmla="*/ 326232 w 778767"/>
                <a:gd name="connsiteY115" fmla="*/ 471487 h 545306"/>
                <a:gd name="connsiteX116" fmla="*/ 311944 w 778767"/>
                <a:gd name="connsiteY116" fmla="*/ 473868 h 545306"/>
                <a:gd name="connsiteX117" fmla="*/ 307182 w 778767"/>
                <a:gd name="connsiteY117" fmla="*/ 481012 h 545306"/>
                <a:gd name="connsiteX118" fmla="*/ 300038 w 778767"/>
                <a:gd name="connsiteY118" fmla="*/ 490537 h 545306"/>
                <a:gd name="connsiteX119" fmla="*/ 292894 w 778767"/>
                <a:gd name="connsiteY119" fmla="*/ 495300 h 545306"/>
                <a:gd name="connsiteX120" fmla="*/ 276225 w 778767"/>
                <a:gd name="connsiteY120" fmla="*/ 509587 h 545306"/>
                <a:gd name="connsiteX121" fmla="*/ 261938 w 778767"/>
                <a:gd name="connsiteY121" fmla="*/ 511968 h 545306"/>
                <a:gd name="connsiteX122" fmla="*/ 250032 w 778767"/>
                <a:gd name="connsiteY122" fmla="*/ 519112 h 545306"/>
                <a:gd name="connsiteX123" fmla="*/ 235744 w 778767"/>
                <a:gd name="connsiteY123" fmla="*/ 528637 h 545306"/>
                <a:gd name="connsiteX124" fmla="*/ 214313 w 778767"/>
                <a:gd name="connsiteY124" fmla="*/ 540543 h 545306"/>
                <a:gd name="connsiteX125" fmla="*/ 207169 w 778767"/>
                <a:gd name="connsiteY125" fmla="*/ 542925 h 545306"/>
                <a:gd name="connsiteX126" fmla="*/ 200025 w 778767"/>
                <a:gd name="connsiteY126" fmla="*/ 545306 h 545306"/>
                <a:gd name="connsiteX127" fmla="*/ 188119 w 778767"/>
                <a:gd name="connsiteY127" fmla="*/ 538162 h 545306"/>
                <a:gd name="connsiteX128" fmla="*/ 183357 w 778767"/>
                <a:gd name="connsiteY128" fmla="*/ 521493 h 545306"/>
                <a:gd name="connsiteX129" fmla="*/ 173832 w 778767"/>
                <a:gd name="connsiteY129" fmla="*/ 490537 h 545306"/>
                <a:gd name="connsiteX130" fmla="*/ 164307 w 778767"/>
                <a:gd name="connsiteY130" fmla="*/ 492918 h 545306"/>
                <a:gd name="connsiteX131" fmla="*/ 147638 w 778767"/>
                <a:gd name="connsiteY131" fmla="*/ 490537 h 545306"/>
                <a:gd name="connsiteX132" fmla="*/ 138113 w 778767"/>
                <a:gd name="connsiteY132" fmla="*/ 473868 h 545306"/>
                <a:gd name="connsiteX133" fmla="*/ 128588 w 778767"/>
                <a:gd name="connsiteY133" fmla="*/ 476250 h 545306"/>
                <a:gd name="connsiteX134" fmla="*/ 116682 w 778767"/>
                <a:gd name="connsiteY134" fmla="*/ 485775 h 545306"/>
                <a:gd name="connsiteX135" fmla="*/ 102394 w 778767"/>
                <a:gd name="connsiteY135" fmla="*/ 476250 h 545306"/>
                <a:gd name="connsiteX136" fmla="*/ 95250 w 778767"/>
                <a:gd name="connsiteY136" fmla="*/ 471487 h 545306"/>
                <a:gd name="connsiteX137" fmla="*/ 88107 w 778767"/>
                <a:gd name="connsiteY137" fmla="*/ 464343 h 545306"/>
                <a:gd name="connsiteX138" fmla="*/ 80963 w 778767"/>
                <a:gd name="connsiteY138" fmla="*/ 461962 h 545306"/>
                <a:gd name="connsiteX139" fmla="*/ 71438 w 778767"/>
                <a:gd name="connsiteY139" fmla="*/ 457200 h 545306"/>
                <a:gd name="connsiteX140" fmla="*/ 47625 w 778767"/>
                <a:gd name="connsiteY140" fmla="*/ 442912 h 545306"/>
                <a:gd name="connsiteX141" fmla="*/ 28575 w 778767"/>
                <a:gd name="connsiteY141" fmla="*/ 414337 h 545306"/>
                <a:gd name="connsiteX142" fmla="*/ 11907 w 778767"/>
                <a:gd name="connsiteY142" fmla="*/ 409575 h 545306"/>
                <a:gd name="connsiteX143" fmla="*/ 2382 w 778767"/>
                <a:gd name="connsiteY143" fmla="*/ 392906 h 545306"/>
                <a:gd name="connsiteX144" fmla="*/ 0 w 778767"/>
                <a:gd name="connsiteY144" fmla="*/ 383381 h 545306"/>
                <a:gd name="connsiteX145" fmla="*/ 7144 w 778767"/>
                <a:gd name="connsiteY145" fmla="*/ 376237 h 545306"/>
                <a:gd name="connsiteX146" fmla="*/ 26194 w 778767"/>
                <a:gd name="connsiteY146" fmla="*/ 371475 h 545306"/>
                <a:gd name="connsiteX147" fmla="*/ 40482 w 778767"/>
                <a:gd name="connsiteY147" fmla="*/ 357187 h 545306"/>
                <a:gd name="connsiteX148" fmla="*/ 47625 w 778767"/>
                <a:gd name="connsiteY148" fmla="*/ 350043 h 545306"/>
                <a:gd name="connsiteX149" fmla="*/ 69057 w 778767"/>
                <a:gd name="connsiteY149" fmla="*/ 338137 h 545306"/>
                <a:gd name="connsiteX150" fmla="*/ 123825 w 778767"/>
                <a:gd name="connsiteY150" fmla="*/ 340518 h 545306"/>
                <a:gd name="connsiteX151" fmla="*/ 130969 w 778767"/>
                <a:gd name="connsiteY151" fmla="*/ 333375 h 545306"/>
                <a:gd name="connsiteX152" fmla="*/ 140494 w 778767"/>
                <a:gd name="connsiteY152" fmla="*/ 328612 h 545306"/>
                <a:gd name="connsiteX153" fmla="*/ 152400 w 778767"/>
                <a:gd name="connsiteY153" fmla="*/ 319087 h 545306"/>
                <a:gd name="connsiteX154" fmla="*/ 154782 w 778767"/>
                <a:gd name="connsiteY154" fmla="*/ 311943 h 545306"/>
                <a:gd name="connsiteX155" fmla="*/ 159544 w 778767"/>
                <a:gd name="connsiteY155" fmla="*/ 304800 h 545306"/>
                <a:gd name="connsiteX156" fmla="*/ 161925 w 778767"/>
                <a:gd name="connsiteY156" fmla="*/ 295275 h 545306"/>
                <a:gd name="connsiteX157" fmla="*/ 147638 w 778767"/>
                <a:gd name="connsiteY157" fmla="*/ 276225 h 545306"/>
                <a:gd name="connsiteX158" fmla="*/ 140494 w 778767"/>
                <a:gd name="connsiteY158" fmla="*/ 269081 h 545306"/>
                <a:gd name="connsiteX159" fmla="*/ 135732 w 778767"/>
                <a:gd name="connsiteY159" fmla="*/ 261937 h 545306"/>
                <a:gd name="connsiteX160" fmla="*/ 114300 w 778767"/>
                <a:gd name="connsiteY160" fmla="*/ 242887 h 545306"/>
                <a:gd name="connsiteX161" fmla="*/ 104775 w 778767"/>
                <a:gd name="connsiteY161" fmla="*/ 221456 h 545306"/>
                <a:gd name="connsiteX162" fmla="*/ 102394 w 778767"/>
                <a:gd name="connsiteY162" fmla="*/ 214312 h 545306"/>
                <a:gd name="connsiteX163" fmla="*/ 97632 w 778767"/>
                <a:gd name="connsiteY163" fmla="*/ 207168 h 545306"/>
                <a:gd name="connsiteX164" fmla="*/ 95250 w 778767"/>
                <a:gd name="connsiteY164" fmla="*/ 197643 h 545306"/>
                <a:gd name="connsiteX165" fmla="*/ 102394 w 778767"/>
                <a:gd name="connsiteY165" fmla="*/ 176212 h 545306"/>
                <a:gd name="connsiteX166" fmla="*/ 109538 w 778767"/>
                <a:gd name="connsiteY166" fmla="*/ 171450 h 545306"/>
                <a:gd name="connsiteX167" fmla="*/ 100013 w 778767"/>
                <a:gd name="connsiteY167" fmla="*/ 147637 h 545306"/>
                <a:gd name="connsiteX168" fmla="*/ 80963 w 778767"/>
                <a:gd name="connsiteY168" fmla="*/ 133350 h 545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78767" h="545306">
                  <a:moveTo>
                    <a:pt x="80963" y="133350"/>
                  </a:moveTo>
                  <a:cubicBezTo>
                    <a:pt x="79772" y="129778"/>
                    <a:pt x="88944" y="128659"/>
                    <a:pt x="92869" y="126206"/>
                  </a:cubicBezTo>
                  <a:cubicBezTo>
                    <a:pt x="95296" y="124689"/>
                    <a:pt x="97989" y="123467"/>
                    <a:pt x="100013" y="121443"/>
                  </a:cubicBezTo>
                  <a:cubicBezTo>
                    <a:pt x="108005" y="113451"/>
                    <a:pt x="104481" y="111364"/>
                    <a:pt x="114300" y="107156"/>
                  </a:cubicBezTo>
                  <a:cubicBezTo>
                    <a:pt x="117308" y="105867"/>
                    <a:pt x="120608" y="105378"/>
                    <a:pt x="123825" y="104775"/>
                  </a:cubicBezTo>
                  <a:cubicBezTo>
                    <a:pt x="136723" y="102357"/>
                    <a:pt x="149439" y="101377"/>
                    <a:pt x="161925" y="97631"/>
                  </a:cubicBezTo>
                  <a:cubicBezTo>
                    <a:pt x="166734" y="96188"/>
                    <a:pt x="172036" y="95653"/>
                    <a:pt x="176213" y="92868"/>
                  </a:cubicBezTo>
                  <a:cubicBezTo>
                    <a:pt x="182654" y="88574"/>
                    <a:pt x="185333" y="86363"/>
                    <a:pt x="192882" y="83343"/>
                  </a:cubicBezTo>
                  <a:cubicBezTo>
                    <a:pt x="197543" y="81479"/>
                    <a:pt x="202555" y="80558"/>
                    <a:pt x="207169" y="78581"/>
                  </a:cubicBezTo>
                  <a:cubicBezTo>
                    <a:pt x="213695" y="75784"/>
                    <a:pt x="219332" y="70778"/>
                    <a:pt x="226219" y="69056"/>
                  </a:cubicBezTo>
                  <a:cubicBezTo>
                    <a:pt x="232569" y="67468"/>
                    <a:pt x="239059" y="66363"/>
                    <a:pt x="245269" y="64293"/>
                  </a:cubicBezTo>
                  <a:cubicBezTo>
                    <a:pt x="247650" y="63499"/>
                    <a:pt x="249999" y="62602"/>
                    <a:pt x="252413" y="61912"/>
                  </a:cubicBezTo>
                  <a:cubicBezTo>
                    <a:pt x="255560" y="61013"/>
                    <a:pt x="258803" y="60471"/>
                    <a:pt x="261938" y="59531"/>
                  </a:cubicBezTo>
                  <a:cubicBezTo>
                    <a:pt x="266746" y="58088"/>
                    <a:pt x="276225" y="54768"/>
                    <a:pt x="276225" y="54768"/>
                  </a:cubicBezTo>
                  <a:cubicBezTo>
                    <a:pt x="292100" y="55562"/>
                    <a:pt x="308015" y="55773"/>
                    <a:pt x="323850" y="57150"/>
                  </a:cubicBezTo>
                  <a:cubicBezTo>
                    <a:pt x="326351" y="57367"/>
                    <a:pt x="328749" y="58409"/>
                    <a:pt x="330994" y="59531"/>
                  </a:cubicBezTo>
                  <a:cubicBezTo>
                    <a:pt x="333554" y="60811"/>
                    <a:pt x="335757" y="62706"/>
                    <a:pt x="338138" y="64293"/>
                  </a:cubicBezTo>
                  <a:cubicBezTo>
                    <a:pt x="337344" y="73818"/>
                    <a:pt x="337020" y="83394"/>
                    <a:pt x="335757" y="92868"/>
                  </a:cubicBezTo>
                  <a:cubicBezTo>
                    <a:pt x="335425" y="95356"/>
                    <a:pt x="334943" y="98052"/>
                    <a:pt x="333375" y="100012"/>
                  </a:cubicBezTo>
                  <a:cubicBezTo>
                    <a:pt x="331587" y="102247"/>
                    <a:pt x="328613" y="103187"/>
                    <a:pt x="326232" y="104775"/>
                  </a:cubicBezTo>
                  <a:cubicBezTo>
                    <a:pt x="318696" y="127379"/>
                    <a:pt x="321923" y="114063"/>
                    <a:pt x="319088" y="145256"/>
                  </a:cubicBezTo>
                  <a:cubicBezTo>
                    <a:pt x="326202" y="191499"/>
                    <a:pt x="313472" y="169832"/>
                    <a:pt x="330994" y="178593"/>
                  </a:cubicBezTo>
                  <a:cubicBezTo>
                    <a:pt x="333554" y="179873"/>
                    <a:pt x="335757" y="181768"/>
                    <a:pt x="338138" y="183356"/>
                  </a:cubicBezTo>
                  <a:cubicBezTo>
                    <a:pt x="340519" y="180181"/>
                    <a:pt x="342975" y="177061"/>
                    <a:pt x="345282" y="173831"/>
                  </a:cubicBezTo>
                  <a:cubicBezTo>
                    <a:pt x="346945" y="171502"/>
                    <a:pt x="347809" y="168475"/>
                    <a:pt x="350044" y="166687"/>
                  </a:cubicBezTo>
                  <a:cubicBezTo>
                    <a:pt x="352004" y="165119"/>
                    <a:pt x="354807" y="165100"/>
                    <a:pt x="357188" y="164306"/>
                  </a:cubicBezTo>
                  <a:cubicBezTo>
                    <a:pt x="372269" y="165100"/>
                    <a:pt x="387457" y="164734"/>
                    <a:pt x="402432" y="166687"/>
                  </a:cubicBezTo>
                  <a:cubicBezTo>
                    <a:pt x="405952" y="167146"/>
                    <a:pt x="408557" y="170430"/>
                    <a:pt x="411957" y="171450"/>
                  </a:cubicBezTo>
                  <a:cubicBezTo>
                    <a:pt x="416581" y="172837"/>
                    <a:pt x="421482" y="173037"/>
                    <a:pt x="426244" y="173831"/>
                  </a:cubicBezTo>
                  <a:cubicBezTo>
                    <a:pt x="430213" y="175418"/>
                    <a:pt x="434020" y="177492"/>
                    <a:pt x="438150" y="178593"/>
                  </a:cubicBezTo>
                  <a:cubicBezTo>
                    <a:pt x="445972" y="180679"/>
                    <a:pt x="454283" y="180796"/>
                    <a:pt x="461963" y="183356"/>
                  </a:cubicBezTo>
                  <a:cubicBezTo>
                    <a:pt x="464344" y="184150"/>
                    <a:pt x="466619" y="185405"/>
                    <a:pt x="469107" y="185737"/>
                  </a:cubicBezTo>
                  <a:cubicBezTo>
                    <a:pt x="478581" y="187000"/>
                    <a:pt x="488157" y="187324"/>
                    <a:pt x="497682" y="188118"/>
                  </a:cubicBezTo>
                  <a:cubicBezTo>
                    <a:pt x="504032" y="187324"/>
                    <a:pt x="510884" y="188336"/>
                    <a:pt x="516732" y="185737"/>
                  </a:cubicBezTo>
                  <a:cubicBezTo>
                    <a:pt x="519026" y="184718"/>
                    <a:pt x="519113" y="181103"/>
                    <a:pt x="519113" y="178593"/>
                  </a:cubicBezTo>
                  <a:cubicBezTo>
                    <a:pt x="519113" y="162639"/>
                    <a:pt x="518077" y="161196"/>
                    <a:pt x="514350" y="150018"/>
                  </a:cubicBezTo>
                  <a:cubicBezTo>
                    <a:pt x="515144" y="145256"/>
                    <a:pt x="513098" y="138910"/>
                    <a:pt x="516732" y="135731"/>
                  </a:cubicBezTo>
                  <a:cubicBezTo>
                    <a:pt x="520956" y="132035"/>
                    <a:pt x="527878" y="134354"/>
                    <a:pt x="533400" y="133350"/>
                  </a:cubicBezTo>
                  <a:cubicBezTo>
                    <a:pt x="536620" y="132764"/>
                    <a:pt x="539750" y="131762"/>
                    <a:pt x="542925" y="130968"/>
                  </a:cubicBezTo>
                  <a:cubicBezTo>
                    <a:pt x="545306" y="129381"/>
                    <a:pt x="547584" y="127626"/>
                    <a:pt x="550069" y="126206"/>
                  </a:cubicBezTo>
                  <a:cubicBezTo>
                    <a:pt x="553151" y="124445"/>
                    <a:pt x="556867" y="123715"/>
                    <a:pt x="559594" y="121443"/>
                  </a:cubicBezTo>
                  <a:cubicBezTo>
                    <a:pt x="561793" y="119611"/>
                    <a:pt x="562769" y="116681"/>
                    <a:pt x="564357" y="114300"/>
                  </a:cubicBezTo>
                  <a:cubicBezTo>
                    <a:pt x="570066" y="97171"/>
                    <a:pt x="563140" y="118562"/>
                    <a:pt x="569119" y="97631"/>
                  </a:cubicBezTo>
                  <a:cubicBezTo>
                    <a:pt x="569809" y="95217"/>
                    <a:pt x="569893" y="92415"/>
                    <a:pt x="571500" y="90487"/>
                  </a:cubicBezTo>
                  <a:cubicBezTo>
                    <a:pt x="574041" y="87438"/>
                    <a:pt x="578219" y="86149"/>
                    <a:pt x="581025" y="83343"/>
                  </a:cubicBezTo>
                  <a:cubicBezTo>
                    <a:pt x="583049" y="81319"/>
                    <a:pt x="583764" y="78224"/>
                    <a:pt x="585788" y="76200"/>
                  </a:cubicBezTo>
                  <a:cubicBezTo>
                    <a:pt x="587812" y="74176"/>
                    <a:pt x="590793" y="73338"/>
                    <a:pt x="592932" y="71437"/>
                  </a:cubicBezTo>
                  <a:cubicBezTo>
                    <a:pt x="597966" y="66963"/>
                    <a:pt x="602457" y="61912"/>
                    <a:pt x="607219" y="57150"/>
                  </a:cubicBezTo>
                  <a:cubicBezTo>
                    <a:pt x="609600" y="54769"/>
                    <a:pt x="611669" y="52027"/>
                    <a:pt x="614363" y="50006"/>
                  </a:cubicBezTo>
                  <a:cubicBezTo>
                    <a:pt x="621890" y="44360"/>
                    <a:pt x="625063" y="42682"/>
                    <a:pt x="631032" y="35718"/>
                  </a:cubicBezTo>
                  <a:cubicBezTo>
                    <a:pt x="633615" y="32705"/>
                    <a:pt x="635899" y="29444"/>
                    <a:pt x="638175" y="26193"/>
                  </a:cubicBezTo>
                  <a:cubicBezTo>
                    <a:pt x="641457" y="21504"/>
                    <a:pt x="642938" y="15081"/>
                    <a:pt x="647700" y="11906"/>
                  </a:cubicBezTo>
                  <a:cubicBezTo>
                    <a:pt x="654876" y="7122"/>
                    <a:pt x="655908" y="6007"/>
                    <a:pt x="664369" y="2381"/>
                  </a:cubicBezTo>
                  <a:cubicBezTo>
                    <a:pt x="666676" y="1392"/>
                    <a:pt x="669132" y="794"/>
                    <a:pt x="671513" y="0"/>
                  </a:cubicBezTo>
                  <a:cubicBezTo>
                    <a:pt x="689470" y="5985"/>
                    <a:pt x="668032" y="-2785"/>
                    <a:pt x="683419" y="9525"/>
                  </a:cubicBezTo>
                  <a:cubicBezTo>
                    <a:pt x="684971" y="10767"/>
                    <a:pt x="699466" y="14132"/>
                    <a:pt x="700088" y="14287"/>
                  </a:cubicBezTo>
                  <a:cubicBezTo>
                    <a:pt x="703263" y="15875"/>
                    <a:pt x="706213" y="18030"/>
                    <a:pt x="709613" y="19050"/>
                  </a:cubicBezTo>
                  <a:cubicBezTo>
                    <a:pt x="714237" y="20437"/>
                    <a:pt x="719488" y="19470"/>
                    <a:pt x="723900" y="21431"/>
                  </a:cubicBezTo>
                  <a:cubicBezTo>
                    <a:pt x="726977" y="22799"/>
                    <a:pt x="728457" y="26419"/>
                    <a:pt x="731044" y="28575"/>
                  </a:cubicBezTo>
                  <a:cubicBezTo>
                    <a:pt x="733243" y="30407"/>
                    <a:pt x="735807" y="31750"/>
                    <a:pt x="738188" y="33337"/>
                  </a:cubicBezTo>
                  <a:cubicBezTo>
                    <a:pt x="738982" y="36512"/>
                    <a:pt x="738525" y="40306"/>
                    <a:pt x="740569" y="42862"/>
                  </a:cubicBezTo>
                  <a:cubicBezTo>
                    <a:pt x="742137" y="44822"/>
                    <a:pt x="745468" y="44120"/>
                    <a:pt x="747713" y="45243"/>
                  </a:cubicBezTo>
                  <a:cubicBezTo>
                    <a:pt x="763297" y="53035"/>
                    <a:pt x="746200" y="46616"/>
                    <a:pt x="762000" y="57150"/>
                  </a:cubicBezTo>
                  <a:cubicBezTo>
                    <a:pt x="764089" y="58542"/>
                    <a:pt x="766763" y="58737"/>
                    <a:pt x="769144" y="59531"/>
                  </a:cubicBezTo>
                  <a:cubicBezTo>
                    <a:pt x="781560" y="78154"/>
                    <a:pt x="775488" y="65950"/>
                    <a:pt x="771525" y="109537"/>
                  </a:cubicBezTo>
                  <a:cubicBezTo>
                    <a:pt x="770533" y="120450"/>
                    <a:pt x="770045" y="118461"/>
                    <a:pt x="762000" y="123825"/>
                  </a:cubicBezTo>
                  <a:cubicBezTo>
                    <a:pt x="761206" y="126206"/>
                    <a:pt x="760068" y="128499"/>
                    <a:pt x="759619" y="130968"/>
                  </a:cubicBezTo>
                  <a:cubicBezTo>
                    <a:pt x="756644" y="147332"/>
                    <a:pt x="755983" y="159244"/>
                    <a:pt x="759619" y="176212"/>
                  </a:cubicBezTo>
                  <a:cubicBezTo>
                    <a:pt x="760523" y="180430"/>
                    <a:pt x="769097" y="188072"/>
                    <a:pt x="771525" y="190500"/>
                  </a:cubicBezTo>
                  <a:cubicBezTo>
                    <a:pt x="769938" y="193675"/>
                    <a:pt x="770059" y="198707"/>
                    <a:pt x="766763" y="200025"/>
                  </a:cubicBezTo>
                  <a:cubicBezTo>
                    <a:pt x="764106" y="201088"/>
                    <a:pt x="761934" y="196945"/>
                    <a:pt x="759619" y="195262"/>
                  </a:cubicBezTo>
                  <a:cubicBezTo>
                    <a:pt x="753200" y="190593"/>
                    <a:pt x="747173" y="185378"/>
                    <a:pt x="740569" y="180975"/>
                  </a:cubicBezTo>
                  <a:cubicBezTo>
                    <a:pt x="738188" y="179387"/>
                    <a:pt x="736161" y="177054"/>
                    <a:pt x="733425" y="176212"/>
                  </a:cubicBezTo>
                  <a:cubicBezTo>
                    <a:pt x="716203" y="170913"/>
                    <a:pt x="707474" y="171887"/>
                    <a:pt x="690563" y="169068"/>
                  </a:cubicBezTo>
                  <a:cubicBezTo>
                    <a:pt x="687335" y="168530"/>
                    <a:pt x="684213" y="167481"/>
                    <a:pt x="681038" y="166687"/>
                  </a:cubicBezTo>
                  <a:cubicBezTo>
                    <a:pt x="678657" y="167481"/>
                    <a:pt x="675669" y="167293"/>
                    <a:pt x="673894" y="169068"/>
                  </a:cubicBezTo>
                  <a:cubicBezTo>
                    <a:pt x="672119" y="170843"/>
                    <a:pt x="671513" y="173702"/>
                    <a:pt x="671513" y="176212"/>
                  </a:cubicBezTo>
                  <a:cubicBezTo>
                    <a:pt x="671513" y="182819"/>
                    <a:pt x="670425" y="200582"/>
                    <a:pt x="678657" y="207168"/>
                  </a:cubicBezTo>
                  <a:cubicBezTo>
                    <a:pt x="680617" y="208736"/>
                    <a:pt x="683299" y="209342"/>
                    <a:pt x="685800" y="209550"/>
                  </a:cubicBezTo>
                  <a:cubicBezTo>
                    <a:pt x="702430" y="210936"/>
                    <a:pt x="719138" y="211137"/>
                    <a:pt x="735807" y="211931"/>
                  </a:cubicBezTo>
                  <a:cubicBezTo>
                    <a:pt x="756913" y="218966"/>
                    <a:pt x="745105" y="216138"/>
                    <a:pt x="771525" y="219075"/>
                  </a:cubicBezTo>
                  <a:cubicBezTo>
                    <a:pt x="773906" y="219869"/>
                    <a:pt x="778476" y="218953"/>
                    <a:pt x="778669" y="221456"/>
                  </a:cubicBezTo>
                  <a:cubicBezTo>
                    <a:pt x="779410" y="231084"/>
                    <a:pt x="775801" y="240562"/>
                    <a:pt x="773907" y="250031"/>
                  </a:cubicBezTo>
                  <a:cubicBezTo>
                    <a:pt x="773415" y="252492"/>
                    <a:pt x="772917" y="255086"/>
                    <a:pt x="771525" y="257175"/>
                  </a:cubicBezTo>
                  <a:cubicBezTo>
                    <a:pt x="769657" y="259977"/>
                    <a:pt x="766538" y="261731"/>
                    <a:pt x="764382" y="264318"/>
                  </a:cubicBezTo>
                  <a:cubicBezTo>
                    <a:pt x="762550" y="266517"/>
                    <a:pt x="761207" y="269081"/>
                    <a:pt x="759619" y="271462"/>
                  </a:cubicBezTo>
                  <a:cubicBezTo>
                    <a:pt x="758906" y="273601"/>
                    <a:pt x="755697" y="285321"/>
                    <a:pt x="752475" y="285750"/>
                  </a:cubicBezTo>
                  <a:cubicBezTo>
                    <a:pt x="742217" y="287118"/>
                    <a:pt x="731861" y="283758"/>
                    <a:pt x="721519" y="283368"/>
                  </a:cubicBezTo>
                  <a:cubicBezTo>
                    <a:pt x="689782" y="282170"/>
                    <a:pt x="658019" y="281781"/>
                    <a:pt x="626269" y="280987"/>
                  </a:cubicBezTo>
                  <a:cubicBezTo>
                    <a:pt x="622745" y="281339"/>
                    <a:pt x="598991" y="280860"/>
                    <a:pt x="592932" y="288131"/>
                  </a:cubicBezTo>
                  <a:cubicBezTo>
                    <a:pt x="590837" y="290645"/>
                    <a:pt x="591344" y="294481"/>
                    <a:pt x="590550" y="297656"/>
                  </a:cubicBezTo>
                  <a:cubicBezTo>
                    <a:pt x="589756" y="328612"/>
                    <a:pt x="590375" y="359637"/>
                    <a:pt x="588169" y="390525"/>
                  </a:cubicBezTo>
                  <a:cubicBezTo>
                    <a:pt x="587965" y="393379"/>
                    <a:pt x="584534" y="395038"/>
                    <a:pt x="583407" y="397668"/>
                  </a:cubicBezTo>
                  <a:cubicBezTo>
                    <a:pt x="579309" y="407230"/>
                    <a:pt x="583734" y="406866"/>
                    <a:pt x="576263" y="414337"/>
                  </a:cubicBezTo>
                  <a:cubicBezTo>
                    <a:pt x="574239" y="416361"/>
                    <a:pt x="571679" y="417820"/>
                    <a:pt x="569119" y="419100"/>
                  </a:cubicBezTo>
                  <a:cubicBezTo>
                    <a:pt x="559350" y="423985"/>
                    <a:pt x="555823" y="424331"/>
                    <a:pt x="545307" y="426243"/>
                  </a:cubicBezTo>
                  <a:cubicBezTo>
                    <a:pt x="540556" y="427107"/>
                    <a:pt x="535754" y="427678"/>
                    <a:pt x="531019" y="428625"/>
                  </a:cubicBezTo>
                  <a:cubicBezTo>
                    <a:pt x="523542" y="430120"/>
                    <a:pt x="521160" y="431117"/>
                    <a:pt x="514350" y="433387"/>
                  </a:cubicBezTo>
                  <a:cubicBezTo>
                    <a:pt x="497944" y="444327"/>
                    <a:pt x="517903" y="430344"/>
                    <a:pt x="497682" y="447675"/>
                  </a:cubicBezTo>
                  <a:cubicBezTo>
                    <a:pt x="495509" y="449537"/>
                    <a:pt x="492919" y="450850"/>
                    <a:pt x="490538" y="452437"/>
                  </a:cubicBezTo>
                  <a:cubicBezTo>
                    <a:pt x="488368" y="455692"/>
                    <a:pt x="480844" y="467263"/>
                    <a:pt x="478632" y="469106"/>
                  </a:cubicBezTo>
                  <a:cubicBezTo>
                    <a:pt x="477168" y="470326"/>
                    <a:pt x="462469" y="473741"/>
                    <a:pt x="461963" y="473868"/>
                  </a:cubicBezTo>
                  <a:cubicBezTo>
                    <a:pt x="458788" y="475456"/>
                    <a:pt x="455762" y="477385"/>
                    <a:pt x="452438" y="478631"/>
                  </a:cubicBezTo>
                  <a:cubicBezTo>
                    <a:pt x="442343" y="482417"/>
                    <a:pt x="424914" y="482648"/>
                    <a:pt x="416719" y="483393"/>
                  </a:cubicBezTo>
                  <a:cubicBezTo>
                    <a:pt x="414338" y="484981"/>
                    <a:pt x="411363" y="485921"/>
                    <a:pt x="409575" y="488156"/>
                  </a:cubicBezTo>
                  <a:cubicBezTo>
                    <a:pt x="408007" y="490116"/>
                    <a:pt x="407884" y="492886"/>
                    <a:pt x="407194" y="495300"/>
                  </a:cubicBezTo>
                  <a:cubicBezTo>
                    <a:pt x="400003" y="520471"/>
                    <a:pt x="411358" y="485191"/>
                    <a:pt x="400050" y="519112"/>
                  </a:cubicBezTo>
                  <a:cubicBezTo>
                    <a:pt x="396875" y="516731"/>
                    <a:pt x="392832" y="515198"/>
                    <a:pt x="390525" y="511968"/>
                  </a:cubicBezTo>
                  <a:cubicBezTo>
                    <a:pt x="388623" y="509305"/>
                    <a:pt x="391417" y="502443"/>
                    <a:pt x="388144" y="502443"/>
                  </a:cubicBezTo>
                  <a:cubicBezTo>
                    <a:pt x="377351" y="502443"/>
                    <a:pt x="370640" y="512386"/>
                    <a:pt x="361950" y="516731"/>
                  </a:cubicBezTo>
                  <a:cubicBezTo>
                    <a:pt x="352789" y="521312"/>
                    <a:pt x="335301" y="520885"/>
                    <a:pt x="328613" y="521493"/>
                  </a:cubicBezTo>
                  <a:cubicBezTo>
                    <a:pt x="326232" y="519906"/>
                    <a:pt x="322532" y="519388"/>
                    <a:pt x="321469" y="516731"/>
                  </a:cubicBezTo>
                  <a:cubicBezTo>
                    <a:pt x="320537" y="514400"/>
                    <a:pt x="322727" y="511832"/>
                    <a:pt x="323850" y="509587"/>
                  </a:cubicBezTo>
                  <a:cubicBezTo>
                    <a:pt x="327165" y="502956"/>
                    <a:pt x="330490" y="500566"/>
                    <a:pt x="335757" y="495300"/>
                  </a:cubicBezTo>
                  <a:cubicBezTo>
                    <a:pt x="338031" y="486204"/>
                    <a:pt x="340848" y="482836"/>
                    <a:pt x="333375" y="473868"/>
                  </a:cubicBezTo>
                  <a:cubicBezTo>
                    <a:pt x="331768" y="471940"/>
                    <a:pt x="328613" y="472281"/>
                    <a:pt x="326232" y="471487"/>
                  </a:cubicBezTo>
                  <a:cubicBezTo>
                    <a:pt x="321469" y="472281"/>
                    <a:pt x="316263" y="471709"/>
                    <a:pt x="311944" y="473868"/>
                  </a:cubicBezTo>
                  <a:cubicBezTo>
                    <a:pt x="309384" y="475148"/>
                    <a:pt x="308845" y="478683"/>
                    <a:pt x="307182" y="481012"/>
                  </a:cubicBezTo>
                  <a:cubicBezTo>
                    <a:pt x="304875" y="484242"/>
                    <a:pt x="302844" y="487731"/>
                    <a:pt x="300038" y="490537"/>
                  </a:cubicBezTo>
                  <a:cubicBezTo>
                    <a:pt x="298014" y="492561"/>
                    <a:pt x="295093" y="493468"/>
                    <a:pt x="292894" y="495300"/>
                  </a:cubicBezTo>
                  <a:cubicBezTo>
                    <a:pt x="287493" y="499800"/>
                    <a:pt x="283082" y="506844"/>
                    <a:pt x="276225" y="509587"/>
                  </a:cubicBezTo>
                  <a:cubicBezTo>
                    <a:pt x="271742" y="511380"/>
                    <a:pt x="266700" y="511174"/>
                    <a:pt x="261938" y="511968"/>
                  </a:cubicBezTo>
                  <a:cubicBezTo>
                    <a:pt x="257969" y="514349"/>
                    <a:pt x="253735" y="516335"/>
                    <a:pt x="250032" y="519112"/>
                  </a:cubicBezTo>
                  <a:cubicBezTo>
                    <a:pt x="235763" y="529814"/>
                    <a:pt x="250070" y="523862"/>
                    <a:pt x="235744" y="528637"/>
                  </a:cubicBezTo>
                  <a:cubicBezTo>
                    <a:pt x="225050" y="539331"/>
                    <a:pt x="231796" y="534715"/>
                    <a:pt x="214313" y="540543"/>
                  </a:cubicBezTo>
                  <a:lnTo>
                    <a:pt x="207169" y="542925"/>
                  </a:lnTo>
                  <a:lnTo>
                    <a:pt x="200025" y="545306"/>
                  </a:lnTo>
                  <a:cubicBezTo>
                    <a:pt x="196056" y="542925"/>
                    <a:pt x="191392" y="541435"/>
                    <a:pt x="188119" y="538162"/>
                  </a:cubicBezTo>
                  <a:cubicBezTo>
                    <a:pt x="186981" y="537023"/>
                    <a:pt x="183378" y="521575"/>
                    <a:pt x="183357" y="521493"/>
                  </a:cubicBezTo>
                  <a:cubicBezTo>
                    <a:pt x="182482" y="510995"/>
                    <a:pt x="189592" y="490537"/>
                    <a:pt x="173832" y="490537"/>
                  </a:cubicBezTo>
                  <a:cubicBezTo>
                    <a:pt x="170559" y="490537"/>
                    <a:pt x="167482" y="492124"/>
                    <a:pt x="164307" y="492918"/>
                  </a:cubicBezTo>
                  <a:cubicBezTo>
                    <a:pt x="158751" y="492124"/>
                    <a:pt x="152658" y="493047"/>
                    <a:pt x="147638" y="490537"/>
                  </a:cubicBezTo>
                  <a:cubicBezTo>
                    <a:pt x="141871" y="487653"/>
                    <a:pt x="139926" y="479307"/>
                    <a:pt x="138113" y="473868"/>
                  </a:cubicBezTo>
                  <a:cubicBezTo>
                    <a:pt x="134938" y="474662"/>
                    <a:pt x="131311" y="474435"/>
                    <a:pt x="128588" y="476250"/>
                  </a:cubicBezTo>
                  <a:cubicBezTo>
                    <a:pt x="107042" y="490614"/>
                    <a:pt x="140038" y="477986"/>
                    <a:pt x="116682" y="485775"/>
                  </a:cubicBezTo>
                  <a:cubicBezTo>
                    <a:pt x="104128" y="481589"/>
                    <a:pt x="114285" y="486159"/>
                    <a:pt x="102394" y="476250"/>
                  </a:cubicBezTo>
                  <a:cubicBezTo>
                    <a:pt x="100195" y="474418"/>
                    <a:pt x="97449" y="473319"/>
                    <a:pt x="95250" y="471487"/>
                  </a:cubicBezTo>
                  <a:cubicBezTo>
                    <a:pt x="92663" y="469331"/>
                    <a:pt x="90909" y="466211"/>
                    <a:pt x="88107" y="464343"/>
                  </a:cubicBezTo>
                  <a:cubicBezTo>
                    <a:pt x="86018" y="462951"/>
                    <a:pt x="83270" y="462951"/>
                    <a:pt x="80963" y="461962"/>
                  </a:cubicBezTo>
                  <a:cubicBezTo>
                    <a:pt x="77700" y="460564"/>
                    <a:pt x="74482" y="459026"/>
                    <a:pt x="71438" y="457200"/>
                  </a:cubicBezTo>
                  <a:cubicBezTo>
                    <a:pt x="42690" y="439952"/>
                    <a:pt x="69405" y="453803"/>
                    <a:pt x="47625" y="442912"/>
                  </a:cubicBezTo>
                  <a:cubicBezTo>
                    <a:pt x="43858" y="435377"/>
                    <a:pt x="34831" y="415901"/>
                    <a:pt x="28575" y="414337"/>
                  </a:cubicBezTo>
                  <a:cubicBezTo>
                    <a:pt x="16615" y="411347"/>
                    <a:pt x="22155" y="412991"/>
                    <a:pt x="11907" y="409575"/>
                  </a:cubicBezTo>
                  <a:cubicBezTo>
                    <a:pt x="7957" y="403651"/>
                    <a:pt x="4973" y="399815"/>
                    <a:pt x="2382" y="392906"/>
                  </a:cubicBezTo>
                  <a:cubicBezTo>
                    <a:pt x="1233" y="389842"/>
                    <a:pt x="794" y="386556"/>
                    <a:pt x="0" y="383381"/>
                  </a:cubicBezTo>
                  <a:cubicBezTo>
                    <a:pt x="2381" y="381000"/>
                    <a:pt x="4078" y="377631"/>
                    <a:pt x="7144" y="376237"/>
                  </a:cubicBezTo>
                  <a:cubicBezTo>
                    <a:pt x="13103" y="373529"/>
                    <a:pt x="26194" y="371475"/>
                    <a:pt x="26194" y="371475"/>
                  </a:cubicBezTo>
                  <a:cubicBezTo>
                    <a:pt x="34580" y="358898"/>
                    <a:pt x="26697" y="369004"/>
                    <a:pt x="40482" y="357187"/>
                  </a:cubicBezTo>
                  <a:cubicBezTo>
                    <a:pt x="43039" y="354995"/>
                    <a:pt x="44967" y="352110"/>
                    <a:pt x="47625" y="350043"/>
                  </a:cubicBezTo>
                  <a:cubicBezTo>
                    <a:pt x="59906" y="340491"/>
                    <a:pt x="58279" y="341729"/>
                    <a:pt x="69057" y="338137"/>
                  </a:cubicBezTo>
                  <a:cubicBezTo>
                    <a:pt x="117555" y="343243"/>
                    <a:pt x="99589" y="346579"/>
                    <a:pt x="123825" y="340518"/>
                  </a:cubicBezTo>
                  <a:cubicBezTo>
                    <a:pt x="126206" y="338137"/>
                    <a:pt x="128229" y="335332"/>
                    <a:pt x="130969" y="333375"/>
                  </a:cubicBezTo>
                  <a:cubicBezTo>
                    <a:pt x="133858" y="331312"/>
                    <a:pt x="137767" y="330885"/>
                    <a:pt x="140494" y="328612"/>
                  </a:cubicBezTo>
                  <a:cubicBezTo>
                    <a:pt x="154854" y="316645"/>
                    <a:pt x="135347" y="324771"/>
                    <a:pt x="152400" y="319087"/>
                  </a:cubicBezTo>
                  <a:cubicBezTo>
                    <a:pt x="153194" y="316706"/>
                    <a:pt x="153659" y="314188"/>
                    <a:pt x="154782" y="311943"/>
                  </a:cubicBezTo>
                  <a:cubicBezTo>
                    <a:pt x="156062" y="309384"/>
                    <a:pt x="158417" y="307430"/>
                    <a:pt x="159544" y="304800"/>
                  </a:cubicBezTo>
                  <a:cubicBezTo>
                    <a:pt x="160833" y="301792"/>
                    <a:pt x="161131" y="298450"/>
                    <a:pt x="161925" y="295275"/>
                  </a:cubicBezTo>
                  <a:cubicBezTo>
                    <a:pt x="157163" y="288925"/>
                    <a:pt x="153251" y="281838"/>
                    <a:pt x="147638" y="276225"/>
                  </a:cubicBezTo>
                  <a:cubicBezTo>
                    <a:pt x="145257" y="273844"/>
                    <a:pt x="142650" y="271668"/>
                    <a:pt x="140494" y="269081"/>
                  </a:cubicBezTo>
                  <a:cubicBezTo>
                    <a:pt x="138662" y="266882"/>
                    <a:pt x="137633" y="264076"/>
                    <a:pt x="135732" y="261937"/>
                  </a:cubicBezTo>
                  <a:cubicBezTo>
                    <a:pt x="123871" y="248594"/>
                    <a:pt x="125156" y="250125"/>
                    <a:pt x="114300" y="242887"/>
                  </a:cubicBezTo>
                  <a:cubicBezTo>
                    <a:pt x="108633" y="225885"/>
                    <a:pt x="112323" y="232777"/>
                    <a:pt x="104775" y="221456"/>
                  </a:cubicBezTo>
                  <a:cubicBezTo>
                    <a:pt x="103981" y="219075"/>
                    <a:pt x="103516" y="216557"/>
                    <a:pt x="102394" y="214312"/>
                  </a:cubicBezTo>
                  <a:cubicBezTo>
                    <a:pt x="101114" y="211752"/>
                    <a:pt x="98759" y="209798"/>
                    <a:pt x="97632" y="207168"/>
                  </a:cubicBezTo>
                  <a:cubicBezTo>
                    <a:pt x="96343" y="204160"/>
                    <a:pt x="96044" y="200818"/>
                    <a:pt x="95250" y="197643"/>
                  </a:cubicBezTo>
                  <a:cubicBezTo>
                    <a:pt x="96846" y="188068"/>
                    <a:pt x="95699" y="182907"/>
                    <a:pt x="102394" y="176212"/>
                  </a:cubicBezTo>
                  <a:cubicBezTo>
                    <a:pt x="104418" y="174188"/>
                    <a:pt x="107157" y="173037"/>
                    <a:pt x="109538" y="171450"/>
                  </a:cubicBezTo>
                  <a:cubicBezTo>
                    <a:pt x="106482" y="146997"/>
                    <a:pt x="112625" y="157096"/>
                    <a:pt x="100013" y="147637"/>
                  </a:cubicBezTo>
                  <a:cubicBezTo>
                    <a:pt x="99115" y="146964"/>
                    <a:pt x="82154" y="136922"/>
                    <a:pt x="80963" y="133350"/>
                  </a:cubicBez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grpSp>
      <p:pic>
        <p:nvPicPr>
          <p:cNvPr id="10" name="Afbeelding 9">
            <a:extLst>
              <a:ext uri="{FF2B5EF4-FFF2-40B4-BE49-F238E27FC236}">
                <a16:creationId xmlns:a16="http://schemas.microsoft.com/office/drawing/2014/main" id="{F3981A54-4B6E-4B43-9DFA-4ED1BAE526AB}"/>
              </a:ext>
            </a:extLst>
          </p:cNvPr>
          <p:cNvPicPr>
            <a:picLocks noChangeAspect="1"/>
          </p:cNvPicPr>
          <p:nvPr/>
        </p:nvPicPr>
        <p:blipFill>
          <a:blip r:embed="rId6"/>
          <a:stretch>
            <a:fillRect/>
          </a:stretch>
        </p:blipFill>
        <p:spPr>
          <a:xfrm>
            <a:off x="3515147" y="67252"/>
            <a:ext cx="5080130" cy="3406597"/>
          </a:xfrm>
          <a:prstGeom prst="rect">
            <a:avLst/>
          </a:prstGeom>
        </p:spPr>
      </p:pic>
    </p:spTree>
    <p:extLst>
      <p:ext uri="{BB962C8B-B14F-4D97-AF65-F5344CB8AC3E}">
        <p14:creationId xmlns:p14="http://schemas.microsoft.com/office/powerpoint/2010/main" val="43918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58F64-7A5E-C7EB-D7C7-5C472B5310B7}"/>
            </a:ext>
          </a:extLst>
        </p:cNvPr>
        <p:cNvGrpSpPr/>
        <p:nvPr/>
      </p:nvGrpSpPr>
      <p:grpSpPr>
        <a:xfrm>
          <a:off x="0" y="0"/>
          <a:ext cx="0" cy="0"/>
          <a:chOff x="0" y="0"/>
          <a:chExt cx="0" cy="0"/>
        </a:xfrm>
      </p:grpSpPr>
      <p:grpSp>
        <p:nvGrpSpPr>
          <p:cNvPr id="8" name="Groep 7">
            <a:extLst>
              <a:ext uri="{FF2B5EF4-FFF2-40B4-BE49-F238E27FC236}">
                <a16:creationId xmlns:a16="http://schemas.microsoft.com/office/drawing/2014/main" id="{57F46C15-4517-13E4-159E-3C2F5B7CA282}"/>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9" name="Stroomdiagram: Opgeslagen gegevens 12">
              <a:extLst>
                <a:ext uri="{FF2B5EF4-FFF2-40B4-BE49-F238E27FC236}">
                  <a16:creationId xmlns:a16="http://schemas.microsoft.com/office/drawing/2014/main" id="{80EBA2AD-8EF1-834A-AAB6-0FC8908C0404}"/>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hthoek 2">
              <a:extLst>
                <a:ext uri="{FF2B5EF4-FFF2-40B4-BE49-F238E27FC236}">
                  <a16:creationId xmlns:a16="http://schemas.microsoft.com/office/drawing/2014/main" id="{6A544897-85BD-E4CE-479B-E0F9A612664E}"/>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graphicFrame>
        <p:nvGraphicFramePr>
          <p:cNvPr id="2" name="Tabel 1">
            <a:extLst>
              <a:ext uri="{FF2B5EF4-FFF2-40B4-BE49-F238E27FC236}">
                <a16:creationId xmlns:a16="http://schemas.microsoft.com/office/drawing/2014/main" id="{3093F124-42D3-FA95-3DC6-26FCDE4D31D9}"/>
              </a:ext>
            </a:extLst>
          </p:cNvPr>
          <p:cNvGraphicFramePr>
            <a:graphicFrameLocks noGrp="1"/>
          </p:cNvGraphicFramePr>
          <p:nvPr/>
        </p:nvGraphicFramePr>
        <p:xfrm>
          <a:off x="1075516" y="3224057"/>
          <a:ext cx="8544348" cy="2783546"/>
        </p:xfrm>
        <a:graphic>
          <a:graphicData uri="http://schemas.openxmlformats.org/drawingml/2006/table">
            <a:tbl>
              <a:tblPr firstRow="1" firstCol="1" bandRow="1">
                <a:tableStyleId>{5C22544A-7EE6-4342-B048-85BDC9FD1C3A}</a:tableStyleId>
              </a:tblPr>
              <a:tblGrid>
                <a:gridCol w="987552">
                  <a:extLst>
                    <a:ext uri="{9D8B030D-6E8A-4147-A177-3AD203B41FA5}">
                      <a16:colId xmlns:a16="http://schemas.microsoft.com/office/drawing/2014/main" val="386942996"/>
                    </a:ext>
                  </a:extLst>
                </a:gridCol>
                <a:gridCol w="432000">
                  <a:extLst>
                    <a:ext uri="{9D8B030D-6E8A-4147-A177-3AD203B41FA5}">
                      <a16:colId xmlns:a16="http://schemas.microsoft.com/office/drawing/2014/main" val="2991163013"/>
                    </a:ext>
                  </a:extLst>
                </a:gridCol>
                <a:gridCol w="504000">
                  <a:extLst>
                    <a:ext uri="{9D8B030D-6E8A-4147-A177-3AD203B41FA5}">
                      <a16:colId xmlns:a16="http://schemas.microsoft.com/office/drawing/2014/main" val="1893656434"/>
                    </a:ext>
                  </a:extLst>
                </a:gridCol>
                <a:gridCol w="576000">
                  <a:extLst>
                    <a:ext uri="{9D8B030D-6E8A-4147-A177-3AD203B41FA5}">
                      <a16:colId xmlns:a16="http://schemas.microsoft.com/office/drawing/2014/main" val="2636019907"/>
                    </a:ext>
                  </a:extLst>
                </a:gridCol>
                <a:gridCol w="612000">
                  <a:extLst>
                    <a:ext uri="{9D8B030D-6E8A-4147-A177-3AD203B41FA5}">
                      <a16:colId xmlns:a16="http://schemas.microsoft.com/office/drawing/2014/main" val="2789147149"/>
                    </a:ext>
                  </a:extLst>
                </a:gridCol>
                <a:gridCol w="504000">
                  <a:extLst>
                    <a:ext uri="{9D8B030D-6E8A-4147-A177-3AD203B41FA5}">
                      <a16:colId xmlns:a16="http://schemas.microsoft.com/office/drawing/2014/main" val="1623088260"/>
                    </a:ext>
                  </a:extLst>
                </a:gridCol>
                <a:gridCol w="576000">
                  <a:extLst>
                    <a:ext uri="{9D8B030D-6E8A-4147-A177-3AD203B41FA5}">
                      <a16:colId xmlns:a16="http://schemas.microsoft.com/office/drawing/2014/main" val="1697184746"/>
                    </a:ext>
                  </a:extLst>
                </a:gridCol>
                <a:gridCol w="612000">
                  <a:extLst>
                    <a:ext uri="{9D8B030D-6E8A-4147-A177-3AD203B41FA5}">
                      <a16:colId xmlns:a16="http://schemas.microsoft.com/office/drawing/2014/main" val="1032259697"/>
                    </a:ext>
                  </a:extLst>
                </a:gridCol>
                <a:gridCol w="502932">
                  <a:extLst>
                    <a:ext uri="{9D8B030D-6E8A-4147-A177-3AD203B41FA5}">
                      <a16:colId xmlns:a16="http://schemas.microsoft.com/office/drawing/2014/main" val="3585925458"/>
                    </a:ext>
                  </a:extLst>
                </a:gridCol>
                <a:gridCol w="576000">
                  <a:extLst>
                    <a:ext uri="{9D8B030D-6E8A-4147-A177-3AD203B41FA5}">
                      <a16:colId xmlns:a16="http://schemas.microsoft.com/office/drawing/2014/main" val="381218854"/>
                    </a:ext>
                  </a:extLst>
                </a:gridCol>
                <a:gridCol w="612000">
                  <a:extLst>
                    <a:ext uri="{9D8B030D-6E8A-4147-A177-3AD203B41FA5}">
                      <a16:colId xmlns:a16="http://schemas.microsoft.com/office/drawing/2014/main" val="3512361502"/>
                    </a:ext>
                  </a:extLst>
                </a:gridCol>
                <a:gridCol w="502932">
                  <a:extLst>
                    <a:ext uri="{9D8B030D-6E8A-4147-A177-3AD203B41FA5}">
                      <a16:colId xmlns:a16="http://schemas.microsoft.com/office/drawing/2014/main" val="173411307"/>
                    </a:ext>
                  </a:extLst>
                </a:gridCol>
                <a:gridCol w="502932">
                  <a:extLst>
                    <a:ext uri="{9D8B030D-6E8A-4147-A177-3AD203B41FA5}">
                      <a16:colId xmlns:a16="http://schemas.microsoft.com/office/drawing/2014/main" val="1959869887"/>
                    </a:ext>
                  </a:extLst>
                </a:gridCol>
                <a:gridCol w="612000">
                  <a:extLst>
                    <a:ext uri="{9D8B030D-6E8A-4147-A177-3AD203B41FA5}">
                      <a16:colId xmlns:a16="http://schemas.microsoft.com/office/drawing/2014/main" val="1905168959"/>
                    </a:ext>
                  </a:extLst>
                </a:gridCol>
                <a:gridCol w="432000">
                  <a:extLst>
                    <a:ext uri="{9D8B030D-6E8A-4147-A177-3AD203B41FA5}">
                      <a16:colId xmlns:a16="http://schemas.microsoft.com/office/drawing/2014/main" val="2972704695"/>
                    </a:ext>
                  </a:extLst>
                </a:gridCol>
              </a:tblGrid>
              <a:tr h="243645">
                <a:tc rowSpan="3">
                  <a:txBody>
                    <a:bodyPr/>
                    <a:lstStyle/>
                    <a:p>
                      <a:pPr algn="ctr">
                        <a:lnSpc>
                          <a:spcPct val="107000"/>
                        </a:lnSpc>
                        <a:spcAft>
                          <a:spcPts val="800"/>
                        </a:spcAft>
                        <a:buNone/>
                      </a:pPr>
                      <a:r>
                        <a:rPr lang="nl-BE" sz="1100" kern="100" dirty="0">
                          <a:effectLst/>
                        </a:rPr>
                        <a:t> </a:t>
                      </a:r>
                    </a:p>
                    <a:p>
                      <a:pPr algn="l">
                        <a:lnSpc>
                          <a:spcPct val="107000"/>
                        </a:lnSpc>
                        <a:spcAft>
                          <a:spcPts val="800"/>
                        </a:spcAft>
                        <a:buNone/>
                      </a:pPr>
                      <a:r>
                        <a:rPr lang="nl-BE" sz="1100" kern="100" dirty="0">
                          <a:effectLst/>
                        </a:rPr>
                        <a:t> </a:t>
                      </a:r>
                      <a:endParaRPr lang="nl-BE" sz="1100" kern="100" dirty="0">
                        <a:effectLst/>
                        <a:latin typeface="Aptos" panose="020B0004020202020204" pitchFamily="34" charset="0"/>
                        <a:cs typeface="Times New Roman" panose="02020603050405020304" pitchFamily="18" charset="0"/>
                      </a:endParaRPr>
                    </a:p>
                  </a:txBody>
                  <a:tcPr marL="17780" marR="17780" marT="0" marB="0">
                    <a:lnB w="6350" cap="flat" cmpd="sng" algn="ctr">
                      <a:solidFill>
                        <a:schemeClr val="tx1"/>
                      </a:solidFill>
                      <a:prstDash val="solid"/>
                      <a:round/>
                      <a:headEnd type="none" w="med" len="med"/>
                      <a:tailEnd type="none" w="med" len="med"/>
                    </a:lnB>
                    <a:noFill/>
                  </a:tcPr>
                </a:tc>
                <a:tc gridSpan="4">
                  <a:txBody>
                    <a:bodyPr/>
                    <a:lstStyle/>
                    <a:p>
                      <a:pPr algn="ctr">
                        <a:lnSpc>
                          <a:spcPct val="107000"/>
                        </a:lnSpc>
                        <a:spcAft>
                          <a:spcPts val="800"/>
                        </a:spcAft>
                        <a:buNone/>
                      </a:pPr>
                      <a:r>
                        <a:rPr lang="nl-BE" sz="1400" kern="100" dirty="0">
                          <a:effectLst/>
                        </a:rPr>
                        <a:t>2014 </a:t>
                      </a:r>
                      <a:endParaRPr lang="nl-BE" sz="1100" kern="100" dirty="0">
                        <a:effectLst/>
                        <a:latin typeface="Aptos" panose="020B0004020202020204" pitchFamily="34" charset="0"/>
                        <a:cs typeface="Times New Roman" panose="02020603050405020304" pitchFamily="18" charset="0"/>
                      </a:endParaRPr>
                    </a:p>
                  </a:txBody>
                  <a:tcPr marL="17780" marR="17780" marT="0" marB="0" anchor="ctr">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a:p>
                  </a:txBody>
                  <a:tcPr marL="17780" marR="17780" marT="0" marB="0" anchor="ctr"/>
                </a:tc>
                <a:tc gridSpan="3">
                  <a:txBody>
                    <a:bodyPr/>
                    <a:lstStyle/>
                    <a:p>
                      <a:pPr algn="ctr">
                        <a:lnSpc>
                          <a:spcPct val="107000"/>
                        </a:lnSpc>
                        <a:spcAft>
                          <a:spcPts val="800"/>
                        </a:spcAft>
                        <a:buNone/>
                      </a:pPr>
                      <a:r>
                        <a:rPr lang="nl-BE" sz="1400" kern="100" dirty="0">
                          <a:effectLst/>
                        </a:rPr>
                        <a:t>2019</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gridSpan="3">
                  <a:txBody>
                    <a:bodyPr/>
                    <a:lstStyle/>
                    <a:p>
                      <a:pPr algn="ctr">
                        <a:lnSpc>
                          <a:spcPct val="107000"/>
                        </a:lnSpc>
                        <a:spcAft>
                          <a:spcPts val="800"/>
                        </a:spcAft>
                        <a:buNone/>
                      </a:pPr>
                      <a:r>
                        <a:rPr lang="nl-BE" sz="1400" kern="100" dirty="0">
                          <a:effectLst/>
                        </a:rPr>
                        <a:t>2023</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gridSpan="4">
                  <a:txBody>
                    <a:bodyPr/>
                    <a:lstStyle/>
                    <a:p>
                      <a:pPr algn="ctr">
                        <a:lnSpc>
                          <a:spcPct val="107000"/>
                        </a:lnSpc>
                        <a:spcAft>
                          <a:spcPts val="800"/>
                        </a:spcAft>
                        <a:buNone/>
                      </a:pPr>
                      <a:r>
                        <a:rPr lang="nl-BE" sz="1400" kern="100" dirty="0">
                          <a:effectLst/>
                        </a:rPr>
                        <a:t>2024 *</a:t>
                      </a:r>
                    </a:p>
                  </a:txBody>
                  <a:tcPr marL="17780" marR="17780" marT="0" marB="0" anchor="ctr">
                    <a:lnL w="28575"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lang="nl-BE"/>
                    </a:p>
                  </a:txBody>
                  <a:tcPr/>
                </a:tc>
                <a:extLst>
                  <a:ext uri="{0D108BD9-81ED-4DB2-BD59-A6C34878D82A}">
                    <a16:rowId xmlns:a16="http://schemas.microsoft.com/office/drawing/2014/main" val="3991143734"/>
                  </a:ext>
                </a:extLst>
              </a:tr>
              <a:tr h="278811">
                <a:tc vMerge="1">
                  <a:txBody>
                    <a:bodyPr/>
                    <a:lstStyle/>
                    <a:p>
                      <a:endParaRPr lang="nl-BE"/>
                    </a:p>
                  </a:txBody>
                  <a:tcPr/>
                </a:tc>
                <a:tc rowSpan="2">
                  <a:txBody>
                    <a:bodyPr/>
                    <a:lstStyle/>
                    <a:p>
                      <a:pPr algn="ctr">
                        <a:lnSpc>
                          <a:spcPct val="107000"/>
                        </a:lnSpc>
                        <a:spcAft>
                          <a:spcPts val="800"/>
                        </a:spcAft>
                        <a:buNone/>
                      </a:pPr>
                      <a:r>
                        <a:rPr lang="nl-BE" sz="900" kern="100" dirty="0">
                          <a:effectLst/>
                        </a:rPr>
                        <a:t>aantal inw.</a:t>
                      </a:r>
                      <a:endParaRPr lang="nl-BE" sz="1100" kern="100" dirty="0">
                        <a:effectLst/>
                      </a:endParaRPr>
                    </a:p>
                    <a:p>
                      <a:pPr algn="ctr">
                        <a:lnSpc>
                          <a:spcPct val="107000"/>
                        </a:lnSpc>
                        <a:spcAft>
                          <a:spcPts val="800"/>
                        </a:spcAft>
                        <a:buNone/>
                      </a:pPr>
                      <a:r>
                        <a:rPr lang="nl-BE" sz="900" kern="100" dirty="0">
                          <a:effectLst/>
                        </a:rPr>
                        <a:t>2013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r>
                        <a:rPr lang="nl-BE" sz="1000" kern="100" dirty="0">
                          <a:effectLst/>
                        </a:rPr>
                        <a:t> </a:t>
                      </a:r>
                      <a:r>
                        <a:rPr lang="nl-BE" sz="900" kern="100" dirty="0">
                          <a:effectLst/>
                        </a:rPr>
                        <a:t> </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buNone/>
                      </a:pPr>
                      <a:r>
                        <a:rPr lang="nl-BE" sz="900" kern="100" dirty="0">
                          <a:effectLst/>
                        </a:rPr>
                        <a:t>aantal inw.</a:t>
                      </a:r>
                      <a:endParaRPr lang="nl-BE" sz="1100" kern="100" dirty="0">
                        <a:effectLst/>
                      </a:endParaRPr>
                    </a:p>
                    <a:p>
                      <a:pPr algn="ctr">
                        <a:lnSpc>
                          <a:spcPct val="107000"/>
                        </a:lnSpc>
                        <a:spcAft>
                          <a:spcPts val="800"/>
                        </a:spcAft>
                        <a:buNone/>
                      </a:pPr>
                      <a:r>
                        <a:rPr lang="nl-BE" sz="900" kern="100" dirty="0">
                          <a:effectLst/>
                        </a:rPr>
                        <a:t>2024</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3127479"/>
                  </a:ext>
                </a:extLst>
              </a:tr>
              <a:tr h="278811">
                <a:tc vMerge="1">
                  <a:txBody>
                    <a:bodyPr/>
                    <a:lstStyle/>
                    <a:p>
                      <a:endParaRPr dirty="0"/>
                    </a:p>
                  </a:txBody>
                  <a:tcPr marL="17780" marR="17780" marT="0" marB="0"/>
                </a:tc>
                <a:tc vMerge="1">
                  <a:txBody>
                    <a:bodyPr/>
                    <a:lstStyle/>
                    <a:p>
                      <a:endParaRPr lang="nl-BE"/>
                    </a:p>
                  </a:txBody>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endParaRPr lang="nl-BE"/>
                    </a:p>
                  </a:txBody>
                  <a:tcPr/>
                </a:tc>
                <a:extLst>
                  <a:ext uri="{0D108BD9-81ED-4DB2-BD59-A6C34878D82A}">
                    <a16:rowId xmlns:a16="http://schemas.microsoft.com/office/drawing/2014/main" val="982220475"/>
                  </a:ext>
                </a:extLst>
              </a:tr>
              <a:tr h="243645">
                <a:tc>
                  <a:txBody>
                    <a:bodyPr/>
                    <a:lstStyle/>
                    <a:p>
                      <a:pPr algn="l">
                        <a:lnSpc>
                          <a:spcPct val="107000"/>
                        </a:lnSpc>
                        <a:spcAft>
                          <a:spcPts val="800"/>
                        </a:spcAft>
                        <a:buNone/>
                      </a:pPr>
                      <a:r>
                        <a:rPr lang="nl-BE" sz="1200" b="1" kern="100" dirty="0">
                          <a:solidFill>
                            <a:srgbClr val="FFFF00"/>
                          </a:solidFill>
                          <a:effectLst/>
                        </a:rPr>
                        <a:t>Essen</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18.066</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9,5</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1.276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8,0</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556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7,6</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1.340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621</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7,8</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1.563</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788</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19.630</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80488442"/>
                  </a:ext>
                </a:extLst>
              </a:tr>
              <a:tr h="243645">
                <a:tc>
                  <a:txBody>
                    <a:bodyPr/>
                    <a:lstStyle/>
                    <a:p>
                      <a:pPr algn="l">
                        <a:lnSpc>
                          <a:spcPct val="107000"/>
                        </a:lnSpc>
                        <a:spcAft>
                          <a:spcPts val="800"/>
                        </a:spcAft>
                        <a:buNone/>
                      </a:pPr>
                      <a:r>
                        <a:rPr lang="nl-BE" sz="1200" kern="100">
                          <a:solidFill>
                            <a:schemeClr val="tx1"/>
                          </a:solidFill>
                          <a:effectLst/>
                        </a:rPr>
                        <a:t>Stabroek</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18.140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1.038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486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1.188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566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1.262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624</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670</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18.826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8028719"/>
                  </a:ext>
                </a:extLst>
              </a:tr>
              <a:tr h="243645">
                <a:tc>
                  <a:txBody>
                    <a:bodyPr/>
                    <a:lstStyle/>
                    <a:p>
                      <a:pPr algn="l">
                        <a:lnSpc>
                          <a:spcPct val="107000"/>
                        </a:lnSpc>
                        <a:spcAft>
                          <a:spcPts val="800"/>
                        </a:spcAft>
                        <a:buNone/>
                      </a:pPr>
                      <a:r>
                        <a:rPr lang="nl-BE" sz="1200" kern="100">
                          <a:solidFill>
                            <a:schemeClr val="tx1"/>
                          </a:solidFill>
                          <a:effectLst/>
                        </a:rPr>
                        <a:t>Kalmthout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18.184</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1.633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957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1.864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974</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2.023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1.092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1.413</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19.672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3658448"/>
                  </a:ext>
                </a:extLst>
              </a:tr>
              <a:tr h="243645">
                <a:tc>
                  <a:txBody>
                    <a:bodyPr/>
                    <a:lstStyle/>
                    <a:p>
                      <a:pPr algn="l">
                        <a:lnSpc>
                          <a:spcPct val="107000"/>
                        </a:lnSpc>
                        <a:spcAft>
                          <a:spcPts val="800"/>
                        </a:spcAft>
                        <a:buNone/>
                      </a:pPr>
                      <a:r>
                        <a:rPr lang="nl-BE" sz="1200" kern="100">
                          <a:solidFill>
                            <a:schemeClr val="tx1"/>
                          </a:solidFill>
                          <a:effectLst/>
                        </a:rPr>
                        <a:t>Wuustwezel</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19.731</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11,2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722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1.351</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640</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1.447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742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1.519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783</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21.794</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361335"/>
                  </a:ext>
                </a:extLst>
              </a:tr>
              <a:tr h="243645">
                <a:tc>
                  <a:txBody>
                    <a:bodyPr/>
                    <a:lstStyle/>
                    <a:p>
                      <a:pPr algn="l">
                        <a:lnSpc>
                          <a:spcPct val="107000"/>
                        </a:lnSpc>
                        <a:spcAft>
                          <a:spcPts val="800"/>
                        </a:spcAft>
                        <a:buNone/>
                      </a:pPr>
                      <a:r>
                        <a:rPr lang="nl-BE" sz="1200" kern="100">
                          <a:solidFill>
                            <a:schemeClr val="tx1"/>
                          </a:solidFill>
                          <a:effectLst/>
                        </a:rPr>
                        <a:t>Hoogstraten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20.549</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12,5</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1.701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936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1.838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1.042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2.233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1.250</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2.341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1.312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22.278</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896542"/>
                  </a:ext>
                </a:extLst>
              </a:tr>
              <a:tr h="243645">
                <a:tc>
                  <a:txBody>
                    <a:bodyPr/>
                    <a:lstStyle/>
                    <a:p>
                      <a:pPr algn="l">
                        <a:lnSpc>
                          <a:spcPct val="107000"/>
                        </a:lnSpc>
                        <a:spcAft>
                          <a:spcPts val="800"/>
                        </a:spcAft>
                        <a:buNone/>
                      </a:pPr>
                      <a:r>
                        <a:rPr lang="nl-BE" sz="1200" kern="100">
                          <a:solidFill>
                            <a:schemeClr val="tx1"/>
                          </a:solidFill>
                          <a:effectLst/>
                        </a:rPr>
                        <a:t>Kapellen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26.506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963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442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1.073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479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1.254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613</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1.394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656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27.782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3286344"/>
                  </a:ext>
                </a:extLst>
              </a:tr>
              <a:tr h="243645">
                <a:tc>
                  <a:txBody>
                    <a:bodyPr/>
                    <a:lstStyle/>
                    <a:p>
                      <a:pPr algn="l">
                        <a:lnSpc>
                          <a:spcPct val="107000"/>
                        </a:lnSpc>
                        <a:spcAft>
                          <a:spcPts val="800"/>
                        </a:spcAft>
                        <a:buNone/>
                      </a:pPr>
                      <a:r>
                        <a:rPr lang="nl-BE" sz="1200" kern="100">
                          <a:solidFill>
                            <a:schemeClr val="tx1"/>
                          </a:solidFill>
                          <a:effectLst/>
                        </a:rPr>
                        <a:t>Brecht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28.016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1.132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557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1.181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566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1.267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685</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1.336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747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30.610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742036"/>
                  </a:ext>
                </a:extLst>
              </a:tr>
              <a:tr h="243645">
                <a:tc>
                  <a:txBody>
                    <a:bodyPr/>
                    <a:lstStyle/>
                    <a:p>
                      <a:pPr algn="l">
                        <a:lnSpc>
                          <a:spcPct val="107000"/>
                        </a:lnSpc>
                        <a:spcAft>
                          <a:spcPts val="800"/>
                        </a:spcAft>
                        <a:buNone/>
                      </a:pPr>
                      <a:r>
                        <a:rPr lang="nl-BE" sz="1200" kern="100" dirty="0">
                          <a:solidFill>
                            <a:schemeClr val="tx1"/>
                          </a:solidFill>
                          <a:effectLst/>
                        </a:rPr>
                        <a:t>Brasschaat</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37.286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1.788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1.029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1.725</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983</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1.844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1.087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2.035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1.249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38.470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674634"/>
                  </a:ext>
                </a:extLst>
              </a:tr>
            </a:tbl>
          </a:graphicData>
        </a:graphic>
      </p:graphicFrame>
      <p:sp>
        <p:nvSpPr>
          <p:cNvPr id="4" name="Rechthoek 3">
            <a:extLst>
              <a:ext uri="{FF2B5EF4-FFF2-40B4-BE49-F238E27FC236}">
                <a16:creationId xmlns:a16="http://schemas.microsoft.com/office/drawing/2014/main" id="{4E073891-3DE4-25AC-97FB-478B980CA192}"/>
              </a:ext>
            </a:extLst>
          </p:cNvPr>
          <p:cNvSpPr/>
          <p:nvPr/>
        </p:nvSpPr>
        <p:spPr>
          <a:xfrm>
            <a:off x="2954253" y="5944110"/>
            <a:ext cx="6283515"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Personeelskost per inwoner</a:t>
            </a:r>
          </a:p>
        </p:txBody>
      </p:sp>
      <p:pic>
        <p:nvPicPr>
          <p:cNvPr id="11" name="Afbeelding 10">
            <a:extLst>
              <a:ext uri="{FF2B5EF4-FFF2-40B4-BE49-F238E27FC236}">
                <a16:creationId xmlns:a16="http://schemas.microsoft.com/office/drawing/2014/main" id="{3F9926F5-B56D-D6C3-0AB1-55E866B88660}"/>
              </a:ext>
            </a:extLst>
          </p:cNvPr>
          <p:cNvPicPr>
            <a:picLocks noChangeAspect="1"/>
          </p:cNvPicPr>
          <p:nvPr/>
        </p:nvPicPr>
        <p:blipFill>
          <a:blip r:embed="rId3"/>
          <a:stretch>
            <a:fillRect/>
          </a:stretch>
        </p:blipFill>
        <p:spPr>
          <a:xfrm>
            <a:off x="2572136" y="11033"/>
            <a:ext cx="6080342" cy="3213024"/>
          </a:xfrm>
          <a:prstGeom prst="rect">
            <a:avLst/>
          </a:prstGeom>
        </p:spPr>
      </p:pic>
    </p:spTree>
    <p:extLst>
      <p:ext uri="{BB962C8B-B14F-4D97-AF65-F5344CB8AC3E}">
        <p14:creationId xmlns:p14="http://schemas.microsoft.com/office/powerpoint/2010/main" val="4064299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DEA6-150D-755B-83BC-F5EB97AA1A8E}"/>
            </a:ext>
          </a:extLst>
        </p:cNvPr>
        <p:cNvGrpSpPr/>
        <p:nvPr/>
      </p:nvGrpSpPr>
      <p:grpSpPr>
        <a:xfrm>
          <a:off x="0" y="0"/>
          <a:ext cx="0" cy="0"/>
          <a:chOff x="0" y="0"/>
          <a:chExt cx="0" cy="0"/>
        </a:xfrm>
      </p:grpSpPr>
      <p:grpSp>
        <p:nvGrpSpPr>
          <p:cNvPr id="7" name="Groep 6">
            <a:extLst>
              <a:ext uri="{FF2B5EF4-FFF2-40B4-BE49-F238E27FC236}">
                <a16:creationId xmlns:a16="http://schemas.microsoft.com/office/drawing/2014/main" id="{B9964840-33B6-D091-16F0-AD939C5506AB}"/>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8" name="Stroomdiagram: Opgeslagen gegevens 12">
              <a:extLst>
                <a:ext uri="{FF2B5EF4-FFF2-40B4-BE49-F238E27FC236}">
                  <a16:creationId xmlns:a16="http://schemas.microsoft.com/office/drawing/2014/main" id="{223B1A55-EF16-E770-13BE-70EB43989A6E}"/>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2">
              <a:extLst>
                <a:ext uri="{FF2B5EF4-FFF2-40B4-BE49-F238E27FC236}">
                  <a16:creationId xmlns:a16="http://schemas.microsoft.com/office/drawing/2014/main" id="{634E4DDE-7B22-642C-DAEB-BFEEC4019A31}"/>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854909E1-20FE-92A8-7B7D-16075B49960C}"/>
              </a:ext>
            </a:extLst>
          </p:cNvPr>
          <p:cNvSpPr/>
          <p:nvPr/>
        </p:nvSpPr>
        <p:spPr>
          <a:xfrm>
            <a:off x="1714464" y="6023620"/>
            <a:ext cx="8763104"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Aandeel personeelskost op exploitatie</a:t>
            </a:r>
          </a:p>
        </p:txBody>
      </p:sp>
      <p:pic>
        <p:nvPicPr>
          <p:cNvPr id="4" name="Afbeelding 3">
            <a:extLst>
              <a:ext uri="{FF2B5EF4-FFF2-40B4-BE49-F238E27FC236}">
                <a16:creationId xmlns:a16="http://schemas.microsoft.com/office/drawing/2014/main" id="{AE0048E5-205B-72D7-8845-3A0EF3E2B194}"/>
              </a:ext>
            </a:extLst>
          </p:cNvPr>
          <p:cNvPicPr>
            <a:picLocks noChangeAspect="1"/>
          </p:cNvPicPr>
          <p:nvPr/>
        </p:nvPicPr>
        <p:blipFill>
          <a:blip r:embed="rId3"/>
          <a:stretch>
            <a:fillRect/>
          </a:stretch>
        </p:blipFill>
        <p:spPr>
          <a:xfrm>
            <a:off x="3101810" y="0"/>
            <a:ext cx="5983804" cy="3145714"/>
          </a:xfrm>
          <a:prstGeom prst="rect">
            <a:avLst/>
          </a:prstGeom>
        </p:spPr>
      </p:pic>
      <p:graphicFrame>
        <p:nvGraphicFramePr>
          <p:cNvPr id="2" name="Tabel 1">
            <a:extLst>
              <a:ext uri="{FF2B5EF4-FFF2-40B4-BE49-F238E27FC236}">
                <a16:creationId xmlns:a16="http://schemas.microsoft.com/office/drawing/2014/main" id="{A14A1E4F-9611-F062-F7F1-FA93F01B5C08}"/>
              </a:ext>
            </a:extLst>
          </p:cNvPr>
          <p:cNvGraphicFramePr>
            <a:graphicFrameLocks noGrp="1"/>
          </p:cNvGraphicFramePr>
          <p:nvPr/>
        </p:nvGraphicFramePr>
        <p:xfrm>
          <a:off x="910005" y="3145714"/>
          <a:ext cx="9567563" cy="2845181"/>
        </p:xfrm>
        <a:graphic>
          <a:graphicData uri="http://schemas.openxmlformats.org/drawingml/2006/table">
            <a:tbl>
              <a:tblPr firstRow="1" firstCol="1" bandRow="1">
                <a:tableStyleId>{5C22544A-7EE6-4342-B048-85BDC9FD1C3A}</a:tableStyleId>
              </a:tblPr>
              <a:tblGrid>
                <a:gridCol w="987552">
                  <a:extLst>
                    <a:ext uri="{9D8B030D-6E8A-4147-A177-3AD203B41FA5}">
                      <a16:colId xmlns:a16="http://schemas.microsoft.com/office/drawing/2014/main" val="386942996"/>
                    </a:ext>
                  </a:extLst>
                </a:gridCol>
                <a:gridCol w="432000">
                  <a:extLst>
                    <a:ext uri="{9D8B030D-6E8A-4147-A177-3AD203B41FA5}">
                      <a16:colId xmlns:a16="http://schemas.microsoft.com/office/drawing/2014/main" val="2991163013"/>
                    </a:ext>
                  </a:extLst>
                </a:gridCol>
                <a:gridCol w="504000">
                  <a:extLst>
                    <a:ext uri="{9D8B030D-6E8A-4147-A177-3AD203B41FA5}">
                      <a16:colId xmlns:a16="http://schemas.microsoft.com/office/drawing/2014/main" val="1893656434"/>
                    </a:ext>
                  </a:extLst>
                </a:gridCol>
                <a:gridCol w="576000">
                  <a:extLst>
                    <a:ext uri="{9D8B030D-6E8A-4147-A177-3AD203B41FA5}">
                      <a16:colId xmlns:a16="http://schemas.microsoft.com/office/drawing/2014/main" val="2636019907"/>
                    </a:ext>
                  </a:extLst>
                </a:gridCol>
                <a:gridCol w="432000">
                  <a:extLst>
                    <a:ext uri="{9D8B030D-6E8A-4147-A177-3AD203B41FA5}">
                      <a16:colId xmlns:a16="http://schemas.microsoft.com/office/drawing/2014/main" val="2789147149"/>
                    </a:ext>
                  </a:extLst>
                </a:gridCol>
                <a:gridCol w="432000">
                  <a:extLst>
                    <a:ext uri="{9D8B030D-6E8A-4147-A177-3AD203B41FA5}">
                      <a16:colId xmlns:a16="http://schemas.microsoft.com/office/drawing/2014/main" val="2683713359"/>
                    </a:ext>
                  </a:extLst>
                </a:gridCol>
                <a:gridCol w="504000">
                  <a:extLst>
                    <a:ext uri="{9D8B030D-6E8A-4147-A177-3AD203B41FA5}">
                      <a16:colId xmlns:a16="http://schemas.microsoft.com/office/drawing/2014/main" val="1623088260"/>
                    </a:ext>
                  </a:extLst>
                </a:gridCol>
                <a:gridCol w="576000">
                  <a:extLst>
                    <a:ext uri="{9D8B030D-6E8A-4147-A177-3AD203B41FA5}">
                      <a16:colId xmlns:a16="http://schemas.microsoft.com/office/drawing/2014/main" val="1697184746"/>
                    </a:ext>
                  </a:extLst>
                </a:gridCol>
                <a:gridCol w="432000">
                  <a:extLst>
                    <a:ext uri="{9D8B030D-6E8A-4147-A177-3AD203B41FA5}">
                      <a16:colId xmlns:a16="http://schemas.microsoft.com/office/drawing/2014/main" val="1032259697"/>
                    </a:ext>
                  </a:extLst>
                </a:gridCol>
                <a:gridCol w="447215">
                  <a:extLst>
                    <a:ext uri="{9D8B030D-6E8A-4147-A177-3AD203B41FA5}">
                      <a16:colId xmlns:a16="http://schemas.microsoft.com/office/drawing/2014/main" val="1144880024"/>
                    </a:ext>
                  </a:extLst>
                </a:gridCol>
                <a:gridCol w="502932">
                  <a:extLst>
                    <a:ext uri="{9D8B030D-6E8A-4147-A177-3AD203B41FA5}">
                      <a16:colId xmlns:a16="http://schemas.microsoft.com/office/drawing/2014/main" val="3585925458"/>
                    </a:ext>
                  </a:extLst>
                </a:gridCol>
                <a:gridCol w="576000">
                  <a:extLst>
                    <a:ext uri="{9D8B030D-6E8A-4147-A177-3AD203B41FA5}">
                      <a16:colId xmlns:a16="http://schemas.microsoft.com/office/drawing/2014/main" val="381218854"/>
                    </a:ext>
                  </a:extLst>
                </a:gridCol>
                <a:gridCol w="432000">
                  <a:extLst>
                    <a:ext uri="{9D8B030D-6E8A-4147-A177-3AD203B41FA5}">
                      <a16:colId xmlns:a16="http://schemas.microsoft.com/office/drawing/2014/main" val="3512361502"/>
                    </a:ext>
                  </a:extLst>
                </a:gridCol>
                <a:gridCol w="432000">
                  <a:extLst>
                    <a:ext uri="{9D8B030D-6E8A-4147-A177-3AD203B41FA5}">
                      <a16:colId xmlns:a16="http://schemas.microsoft.com/office/drawing/2014/main" val="3769322149"/>
                    </a:ext>
                  </a:extLst>
                </a:gridCol>
                <a:gridCol w="502932">
                  <a:extLst>
                    <a:ext uri="{9D8B030D-6E8A-4147-A177-3AD203B41FA5}">
                      <a16:colId xmlns:a16="http://schemas.microsoft.com/office/drawing/2014/main" val="173411307"/>
                    </a:ext>
                  </a:extLst>
                </a:gridCol>
                <a:gridCol w="502932">
                  <a:extLst>
                    <a:ext uri="{9D8B030D-6E8A-4147-A177-3AD203B41FA5}">
                      <a16:colId xmlns:a16="http://schemas.microsoft.com/office/drawing/2014/main" val="1959869887"/>
                    </a:ext>
                  </a:extLst>
                </a:gridCol>
                <a:gridCol w="432000">
                  <a:extLst>
                    <a:ext uri="{9D8B030D-6E8A-4147-A177-3AD203B41FA5}">
                      <a16:colId xmlns:a16="http://schemas.microsoft.com/office/drawing/2014/main" val="1905168959"/>
                    </a:ext>
                  </a:extLst>
                </a:gridCol>
                <a:gridCol w="432000">
                  <a:extLst>
                    <a:ext uri="{9D8B030D-6E8A-4147-A177-3AD203B41FA5}">
                      <a16:colId xmlns:a16="http://schemas.microsoft.com/office/drawing/2014/main" val="2677350013"/>
                    </a:ext>
                  </a:extLst>
                </a:gridCol>
                <a:gridCol w="432000">
                  <a:extLst>
                    <a:ext uri="{9D8B030D-6E8A-4147-A177-3AD203B41FA5}">
                      <a16:colId xmlns:a16="http://schemas.microsoft.com/office/drawing/2014/main" val="2972704695"/>
                    </a:ext>
                  </a:extLst>
                </a:gridCol>
              </a:tblGrid>
              <a:tr h="252095">
                <a:tc rowSpan="3">
                  <a:txBody>
                    <a:bodyPr/>
                    <a:lstStyle/>
                    <a:p>
                      <a:pPr algn="ctr">
                        <a:lnSpc>
                          <a:spcPct val="107000"/>
                        </a:lnSpc>
                        <a:spcAft>
                          <a:spcPts val="800"/>
                        </a:spcAft>
                        <a:buNone/>
                      </a:pPr>
                      <a:r>
                        <a:rPr lang="nl-BE" sz="1100" kern="100" dirty="0">
                          <a:effectLst/>
                        </a:rPr>
                        <a:t> </a:t>
                      </a:r>
                    </a:p>
                    <a:p>
                      <a:pPr algn="l">
                        <a:lnSpc>
                          <a:spcPct val="107000"/>
                        </a:lnSpc>
                        <a:spcAft>
                          <a:spcPts val="800"/>
                        </a:spcAft>
                        <a:buNone/>
                      </a:pPr>
                      <a:r>
                        <a:rPr lang="nl-BE" sz="1100" kern="100" dirty="0">
                          <a:effectLst/>
                        </a:rPr>
                        <a:t> </a:t>
                      </a:r>
                      <a:endParaRPr lang="nl-BE" sz="1100" kern="100" dirty="0">
                        <a:effectLst/>
                        <a:latin typeface="Aptos" panose="020B0004020202020204" pitchFamily="34" charset="0"/>
                        <a:cs typeface="Times New Roman" panose="02020603050405020304" pitchFamily="18" charset="0"/>
                      </a:endParaRPr>
                    </a:p>
                  </a:txBody>
                  <a:tcPr marL="17780" marR="17780" marT="0" marB="0">
                    <a:lnB w="6350" cap="flat" cmpd="sng" algn="ctr">
                      <a:solidFill>
                        <a:schemeClr val="tx1"/>
                      </a:solidFill>
                      <a:prstDash val="solid"/>
                      <a:round/>
                      <a:headEnd type="none" w="med" len="med"/>
                      <a:tailEnd type="none" w="med" len="med"/>
                    </a:lnB>
                    <a:noFill/>
                  </a:tcPr>
                </a:tc>
                <a:tc gridSpan="5">
                  <a:txBody>
                    <a:bodyPr/>
                    <a:lstStyle/>
                    <a:p>
                      <a:pPr algn="ctr">
                        <a:lnSpc>
                          <a:spcPct val="107000"/>
                        </a:lnSpc>
                        <a:spcAft>
                          <a:spcPts val="800"/>
                        </a:spcAft>
                        <a:buNone/>
                      </a:pPr>
                      <a:r>
                        <a:rPr lang="nl-BE" sz="1400" kern="100" dirty="0">
                          <a:effectLst/>
                        </a:rPr>
                        <a:t>2014 </a:t>
                      </a:r>
                      <a:endParaRPr lang="nl-BE" sz="1100" kern="100" dirty="0">
                        <a:effectLst/>
                        <a:latin typeface="Aptos" panose="020B0004020202020204" pitchFamily="34" charset="0"/>
                        <a:cs typeface="Times New Roman" panose="02020603050405020304" pitchFamily="18" charset="0"/>
                      </a:endParaRPr>
                    </a:p>
                  </a:txBody>
                  <a:tcPr marL="17780" marR="17780" marT="0" marB="0" anchor="ctr">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tc>
                <a:tc gridSpan="4">
                  <a:txBody>
                    <a:bodyPr/>
                    <a:lstStyle/>
                    <a:p>
                      <a:pPr algn="ctr">
                        <a:lnSpc>
                          <a:spcPct val="107000"/>
                        </a:lnSpc>
                        <a:spcAft>
                          <a:spcPts val="800"/>
                        </a:spcAft>
                        <a:buNone/>
                      </a:pPr>
                      <a:r>
                        <a:rPr lang="nl-BE" sz="1400" kern="100" dirty="0">
                          <a:effectLst/>
                        </a:rPr>
                        <a:t>2019</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nchor="ctr"/>
                </a:tc>
                <a:tc gridSpan="4">
                  <a:txBody>
                    <a:bodyPr/>
                    <a:lstStyle/>
                    <a:p>
                      <a:pPr algn="ctr">
                        <a:lnSpc>
                          <a:spcPct val="107000"/>
                        </a:lnSpc>
                        <a:spcAft>
                          <a:spcPts val="800"/>
                        </a:spcAft>
                        <a:buNone/>
                      </a:pPr>
                      <a:r>
                        <a:rPr lang="nl-BE" sz="1400" kern="100" dirty="0">
                          <a:effectLst/>
                        </a:rPr>
                        <a:t>2023</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nchor="ctr"/>
                </a:tc>
                <a:tc gridSpan="5">
                  <a:txBody>
                    <a:bodyPr/>
                    <a:lstStyle/>
                    <a:p>
                      <a:pPr algn="ctr">
                        <a:lnSpc>
                          <a:spcPct val="107000"/>
                        </a:lnSpc>
                        <a:spcAft>
                          <a:spcPts val="800"/>
                        </a:spcAft>
                        <a:buNone/>
                      </a:pPr>
                      <a:r>
                        <a:rPr lang="nl-BE" sz="1400" kern="100" dirty="0">
                          <a:effectLst/>
                        </a:rPr>
                        <a:t>2024 *</a:t>
                      </a:r>
                    </a:p>
                  </a:txBody>
                  <a:tcPr marL="17780" marR="17780" marT="0" marB="0" anchor="ctr">
                    <a:lnL w="28575"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lang="nl-BE"/>
                    </a:p>
                  </a:txBody>
                  <a:tcPr/>
                </a:tc>
                <a:extLst>
                  <a:ext uri="{0D108BD9-81ED-4DB2-BD59-A6C34878D82A}">
                    <a16:rowId xmlns:a16="http://schemas.microsoft.com/office/drawing/2014/main" val="3991143734"/>
                  </a:ext>
                </a:extLst>
              </a:tr>
              <a:tr h="267335">
                <a:tc vMerge="1">
                  <a:txBody>
                    <a:bodyPr/>
                    <a:lstStyle/>
                    <a:p>
                      <a:endParaRPr lang="nl-BE"/>
                    </a:p>
                  </a:txBody>
                  <a:tcPr/>
                </a:tc>
                <a:tc rowSpan="2">
                  <a:txBody>
                    <a:bodyPr/>
                    <a:lstStyle/>
                    <a:p>
                      <a:pPr algn="ctr">
                        <a:lnSpc>
                          <a:spcPct val="107000"/>
                        </a:lnSpc>
                        <a:spcAft>
                          <a:spcPts val="800"/>
                        </a:spcAft>
                        <a:buNone/>
                      </a:pPr>
                      <a:r>
                        <a:rPr lang="nl-BE" sz="900" kern="100" dirty="0">
                          <a:effectLst/>
                        </a:rPr>
                        <a:t>aantal inw.</a:t>
                      </a:r>
                      <a:endParaRPr lang="nl-BE" sz="1100" kern="100" dirty="0">
                        <a:effectLst/>
                      </a:endParaRPr>
                    </a:p>
                    <a:p>
                      <a:pPr algn="ctr">
                        <a:lnSpc>
                          <a:spcPct val="107000"/>
                        </a:lnSpc>
                        <a:spcAft>
                          <a:spcPts val="800"/>
                        </a:spcAft>
                        <a:buNone/>
                      </a:pPr>
                      <a:r>
                        <a:rPr lang="nl-BE" sz="900" kern="100" dirty="0">
                          <a:effectLst/>
                        </a:rPr>
                        <a:t>2013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dirty="0"/>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dirty="0"/>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dirty="0"/>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9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dirty="0"/>
                    </a:p>
                  </a:txBody>
                  <a:tcPr marL="17780" marR="177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buNone/>
                      </a:pPr>
                      <a:r>
                        <a:rPr lang="nl-BE" sz="900" kern="100">
                          <a:effectLst/>
                        </a:rPr>
                        <a:t>aantal inw.</a:t>
                      </a:r>
                      <a:endParaRPr lang="nl-BE" sz="1100" kern="100">
                        <a:effectLst/>
                      </a:endParaRPr>
                    </a:p>
                    <a:p>
                      <a:pPr algn="ctr">
                        <a:lnSpc>
                          <a:spcPct val="107000"/>
                        </a:lnSpc>
                        <a:spcAft>
                          <a:spcPts val="800"/>
                        </a:spcAft>
                        <a:buNone/>
                      </a:pPr>
                      <a:r>
                        <a:rPr lang="nl-BE" sz="900" kern="100">
                          <a:effectLst/>
                        </a:rPr>
                        <a:t>2024</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3127479"/>
                  </a:ext>
                </a:extLst>
              </a:tr>
              <a:tr h="0">
                <a:tc vMerge="1">
                  <a:txBody>
                    <a:bodyPr/>
                    <a:lstStyle/>
                    <a:p>
                      <a:endParaRPr dirty="0"/>
                    </a:p>
                  </a:txBody>
                  <a:tcPr marL="17780" marR="17780" marT="0" marB="0"/>
                </a:tc>
                <a:tc vMerge="1">
                  <a:txBody>
                    <a:bodyPr/>
                    <a:lstStyle/>
                    <a:p>
                      <a:endParaRPr lang="nl-BE"/>
                    </a:p>
                  </a:txBody>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endParaRPr lang="nl-BE"/>
                    </a:p>
                  </a:txBody>
                  <a:tcPr/>
                </a:tc>
                <a:extLst>
                  <a:ext uri="{0D108BD9-81ED-4DB2-BD59-A6C34878D82A}">
                    <a16:rowId xmlns:a16="http://schemas.microsoft.com/office/drawing/2014/main" val="982220475"/>
                  </a:ext>
                </a:extLst>
              </a:tr>
              <a:tr h="252095">
                <a:tc>
                  <a:txBody>
                    <a:bodyPr/>
                    <a:lstStyle/>
                    <a:p>
                      <a:pPr algn="l">
                        <a:lnSpc>
                          <a:spcPct val="107000"/>
                        </a:lnSpc>
                        <a:spcAft>
                          <a:spcPts val="800"/>
                        </a:spcAft>
                        <a:buNone/>
                      </a:pPr>
                      <a:r>
                        <a:rPr lang="nl-BE" sz="1200" b="1" kern="100" dirty="0">
                          <a:solidFill>
                            <a:srgbClr val="FFFF00"/>
                          </a:solidFill>
                          <a:effectLst/>
                        </a:rPr>
                        <a:t>Essen</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18.066</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9,5</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1.276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8,0</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556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43%</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7,6</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1.340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621</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7,8</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1.563</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788</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19.630</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80488442"/>
                  </a:ext>
                </a:extLst>
              </a:tr>
              <a:tr h="252095">
                <a:tc>
                  <a:txBody>
                    <a:bodyPr/>
                    <a:lstStyle/>
                    <a:p>
                      <a:pPr algn="l">
                        <a:lnSpc>
                          <a:spcPct val="107000"/>
                        </a:lnSpc>
                        <a:spcAft>
                          <a:spcPts val="800"/>
                        </a:spcAft>
                        <a:buNone/>
                      </a:pPr>
                      <a:r>
                        <a:rPr lang="nl-BE" sz="1200" kern="100">
                          <a:solidFill>
                            <a:schemeClr val="tx1"/>
                          </a:solidFill>
                          <a:effectLst/>
                        </a:rPr>
                        <a:t>Stabroek</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18.140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1.038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1.188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48%</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1.262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624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670</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50%</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18.826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8028719"/>
                  </a:ext>
                </a:extLst>
              </a:tr>
              <a:tr h="252095">
                <a:tc>
                  <a:txBody>
                    <a:bodyPr/>
                    <a:lstStyle/>
                    <a:p>
                      <a:pPr algn="l">
                        <a:lnSpc>
                          <a:spcPct val="107000"/>
                        </a:lnSpc>
                        <a:spcAft>
                          <a:spcPts val="800"/>
                        </a:spcAft>
                        <a:buNone/>
                      </a:pPr>
                      <a:r>
                        <a:rPr lang="nl-BE" sz="1200" kern="100">
                          <a:solidFill>
                            <a:schemeClr val="tx1"/>
                          </a:solidFill>
                          <a:effectLst/>
                        </a:rPr>
                        <a:t>Kalmthout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18.184</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1.633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957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1.864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974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2.023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1.092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54%</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1.413</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19.672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3658448"/>
                  </a:ext>
                </a:extLst>
              </a:tr>
              <a:tr h="252095">
                <a:tc>
                  <a:txBody>
                    <a:bodyPr/>
                    <a:lstStyle/>
                    <a:p>
                      <a:pPr algn="l">
                        <a:lnSpc>
                          <a:spcPct val="107000"/>
                        </a:lnSpc>
                        <a:spcAft>
                          <a:spcPts val="800"/>
                        </a:spcAft>
                        <a:buNone/>
                      </a:pPr>
                      <a:r>
                        <a:rPr lang="nl-BE" sz="1200" kern="100">
                          <a:solidFill>
                            <a:schemeClr val="tx1"/>
                          </a:solidFill>
                          <a:effectLst/>
                        </a:rPr>
                        <a:t>Wuustwezel</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19.731</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11,2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722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53%</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1.351</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640</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1.447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51%</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1.519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783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52%</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21.794</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361335"/>
                  </a:ext>
                </a:extLst>
              </a:tr>
              <a:tr h="252095">
                <a:tc>
                  <a:txBody>
                    <a:bodyPr/>
                    <a:lstStyle/>
                    <a:p>
                      <a:pPr algn="l">
                        <a:lnSpc>
                          <a:spcPct val="107000"/>
                        </a:lnSpc>
                        <a:spcAft>
                          <a:spcPts val="800"/>
                        </a:spcAft>
                        <a:buNone/>
                      </a:pPr>
                      <a:r>
                        <a:rPr lang="nl-BE" sz="1200" kern="100">
                          <a:solidFill>
                            <a:schemeClr val="tx1"/>
                          </a:solidFill>
                          <a:effectLst/>
                        </a:rPr>
                        <a:t>Hoogstraten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20.549</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12,5</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1.701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936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55%</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1.838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2.233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1.250</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2.341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1.312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22.278</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896542"/>
                  </a:ext>
                </a:extLst>
              </a:tr>
              <a:tr h="252095">
                <a:tc>
                  <a:txBody>
                    <a:bodyPr/>
                    <a:lstStyle/>
                    <a:p>
                      <a:pPr algn="l">
                        <a:lnSpc>
                          <a:spcPct val="107000"/>
                        </a:lnSpc>
                        <a:spcAft>
                          <a:spcPts val="800"/>
                        </a:spcAft>
                        <a:buNone/>
                      </a:pPr>
                      <a:r>
                        <a:rPr lang="nl-BE" sz="1200" kern="100">
                          <a:solidFill>
                            <a:schemeClr val="tx1"/>
                          </a:solidFill>
                          <a:effectLst/>
                        </a:rPr>
                        <a:t>Kapellen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26.506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963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442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1.073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479</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45%</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1.254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613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1.394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656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27.782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3286344"/>
                  </a:ext>
                </a:extLst>
              </a:tr>
              <a:tr h="252095">
                <a:tc>
                  <a:txBody>
                    <a:bodyPr/>
                    <a:lstStyle/>
                    <a:p>
                      <a:pPr algn="l">
                        <a:lnSpc>
                          <a:spcPct val="107000"/>
                        </a:lnSpc>
                        <a:spcAft>
                          <a:spcPts val="800"/>
                        </a:spcAft>
                        <a:buNone/>
                      </a:pPr>
                      <a:r>
                        <a:rPr lang="nl-BE" sz="1200" kern="100">
                          <a:solidFill>
                            <a:schemeClr val="tx1"/>
                          </a:solidFill>
                          <a:effectLst/>
                        </a:rPr>
                        <a:t>Brecht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28.016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1.132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557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1.181</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48%</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1.267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685</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54%</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747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56%</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30.610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742036"/>
                  </a:ext>
                </a:extLst>
              </a:tr>
              <a:tr h="252095">
                <a:tc>
                  <a:txBody>
                    <a:bodyPr/>
                    <a:lstStyle/>
                    <a:p>
                      <a:pPr algn="l">
                        <a:lnSpc>
                          <a:spcPct val="107000"/>
                        </a:lnSpc>
                        <a:spcAft>
                          <a:spcPts val="800"/>
                        </a:spcAft>
                        <a:buNone/>
                      </a:pPr>
                      <a:r>
                        <a:rPr lang="nl-BE" sz="1200" kern="100">
                          <a:solidFill>
                            <a:schemeClr val="tx1"/>
                          </a:solidFill>
                          <a:effectLst/>
                        </a:rPr>
                        <a:t>Brasschaat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37.286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1.788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1.029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58%</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1.725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983</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57%</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1.844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1.087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b="1" kern="100" dirty="0">
                          <a:solidFill>
                            <a:schemeClr val="tx1"/>
                          </a:solidFill>
                          <a:effectLst/>
                        </a:rPr>
                        <a:t>59%</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2.035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1.249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b="1" kern="100" dirty="0">
                          <a:solidFill>
                            <a:schemeClr val="tx1"/>
                          </a:solidFill>
                          <a:effectLst/>
                        </a:rPr>
                        <a:t>61%</a:t>
                      </a:r>
                      <a:endParaRPr lang="nl-BE" sz="11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38.470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674634"/>
                  </a:ext>
                </a:extLst>
              </a:tr>
            </a:tbl>
          </a:graphicData>
        </a:graphic>
      </p:graphicFrame>
    </p:spTree>
    <p:extLst>
      <p:ext uri="{BB962C8B-B14F-4D97-AF65-F5344CB8AC3E}">
        <p14:creationId xmlns:p14="http://schemas.microsoft.com/office/powerpoint/2010/main" val="2985141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3874-DE78-A25D-D68D-2961F44B128B}"/>
            </a:ext>
          </a:extLst>
        </p:cNvPr>
        <p:cNvGrpSpPr/>
        <p:nvPr/>
      </p:nvGrpSpPr>
      <p:grpSpPr>
        <a:xfrm>
          <a:off x="0" y="0"/>
          <a:ext cx="0" cy="0"/>
          <a:chOff x="0" y="0"/>
          <a:chExt cx="0" cy="0"/>
        </a:xfrm>
      </p:grpSpPr>
      <p:grpSp>
        <p:nvGrpSpPr>
          <p:cNvPr id="7" name="Groep 6">
            <a:extLst>
              <a:ext uri="{FF2B5EF4-FFF2-40B4-BE49-F238E27FC236}">
                <a16:creationId xmlns:a16="http://schemas.microsoft.com/office/drawing/2014/main" id="{ECB798C1-51BA-E7DE-EAB5-2D7D72652533}"/>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8" name="Stroomdiagram: Opgeslagen gegevens 12">
              <a:extLst>
                <a:ext uri="{FF2B5EF4-FFF2-40B4-BE49-F238E27FC236}">
                  <a16:creationId xmlns:a16="http://schemas.microsoft.com/office/drawing/2014/main" id="{3D21CBE8-AF8B-B12E-A7BB-DFE34A9C2739}"/>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2">
              <a:extLst>
                <a:ext uri="{FF2B5EF4-FFF2-40B4-BE49-F238E27FC236}">
                  <a16:creationId xmlns:a16="http://schemas.microsoft.com/office/drawing/2014/main" id="{05C661A3-D07C-D9AC-F100-AEEB4D3F3DEE}"/>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AAE0C70E-05A9-902A-8EFF-E95BCE904311}"/>
              </a:ext>
            </a:extLst>
          </p:cNvPr>
          <p:cNvSpPr/>
          <p:nvPr/>
        </p:nvSpPr>
        <p:spPr>
          <a:xfrm>
            <a:off x="4139291" y="6023620"/>
            <a:ext cx="3913444"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Kost van één VTE</a:t>
            </a:r>
          </a:p>
        </p:txBody>
      </p:sp>
      <p:graphicFrame>
        <p:nvGraphicFramePr>
          <p:cNvPr id="2" name="Tabel 1">
            <a:extLst>
              <a:ext uri="{FF2B5EF4-FFF2-40B4-BE49-F238E27FC236}">
                <a16:creationId xmlns:a16="http://schemas.microsoft.com/office/drawing/2014/main" id="{2386EC27-75AA-4E53-6132-D025301B32B0}"/>
              </a:ext>
            </a:extLst>
          </p:cNvPr>
          <p:cNvGraphicFramePr>
            <a:graphicFrameLocks noGrp="1"/>
          </p:cNvGraphicFramePr>
          <p:nvPr/>
        </p:nvGraphicFramePr>
        <p:xfrm>
          <a:off x="313038" y="2994270"/>
          <a:ext cx="11561348" cy="2991930"/>
        </p:xfrm>
        <a:graphic>
          <a:graphicData uri="http://schemas.openxmlformats.org/drawingml/2006/table">
            <a:tbl>
              <a:tblPr firstRow="1" firstCol="1" bandRow="1">
                <a:tableStyleId>{5C22544A-7EE6-4342-B048-85BDC9FD1C3A}</a:tableStyleId>
              </a:tblPr>
              <a:tblGrid>
                <a:gridCol w="1022910">
                  <a:extLst>
                    <a:ext uri="{9D8B030D-6E8A-4147-A177-3AD203B41FA5}">
                      <a16:colId xmlns:a16="http://schemas.microsoft.com/office/drawing/2014/main" val="386942996"/>
                    </a:ext>
                  </a:extLst>
                </a:gridCol>
                <a:gridCol w="447468">
                  <a:extLst>
                    <a:ext uri="{9D8B030D-6E8A-4147-A177-3AD203B41FA5}">
                      <a16:colId xmlns:a16="http://schemas.microsoft.com/office/drawing/2014/main" val="2991163013"/>
                    </a:ext>
                  </a:extLst>
                </a:gridCol>
                <a:gridCol w="432000">
                  <a:extLst>
                    <a:ext uri="{9D8B030D-6E8A-4147-A177-3AD203B41FA5}">
                      <a16:colId xmlns:a16="http://schemas.microsoft.com/office/drawing/2014/main" val="1893656434"/>
                    </a:ext>
                  </a:extLst>
                </a:gridCol>
                <a:gridCol w="576000">
                  <a:extLst>
                    <a:ext uri="{9D8B030D-6E8A-4147-A177-3AD203B41FA5}">
                      <a16:colId xmlns:a16="http://schemas.microsoft.com/office/drawing/2014/main" val="2636019907"/>
                    </a:ext>
                  </a:extLst>
                </a:gridCol>
                <a:gridCol w="447468">
                  <a:extLst>
                    <a:ext uri="{9D8B030D-6E8A-4147-A177-3AD203B41FA5}">
                      <a16:colId xmlns:a16="http://schemas.microsoft.com/office/drawing/2014/main" val="2789147149"/>
                    </a:ext>
                  </a:extLst>
                </a:gridCol>
                <a:gridCol w="447468">
                  <a:extLst>
                    <a:ext uri="{9D8B030D-6E8A-4147-A177-3AD203B41FA5}">
                      <a16:colId xmlns:a16="http://schemas.microsoft.com/office/drawing/2014/main" val="2683713359"/>
                    </a:ext>
                  </a:extLst>
                </a:gridCol>
                <a:gridCol w="504000">
                  <a:extLst>
                    <a:ext uri="{9D8B030D-6E8A-4147-A177-3AD203B41FA5}">
                      <a16:colId xmlns:a16="http://schemas.microsoft.com/office/drawing/2014/main" val="2110422369"/>
                    </a:ext>
                  </a:extLst>
                </a:gridCol>
                <a:gridCol w="432000">
                  <a:extLst>
                    <a:ext uri="{9D8B030D-6E8A-4147-A177-3AD203B41FA5}">
                      <a16:colId xmlns:a16="http://schemas.microsoft.com/office/drawing/2014/main" val="1623088260"/>
                    </a:ext>
                  </a:extLst>
                </a:gridCol>
                <a:gridCol w="576000">
                  <a:extLst>
                    <a:ext uri="{9D8B030D-6E8A-4147-A177-3AD203B41FA5}">
                      <a16:colId xmlns:a16="http://schemas.microsoft.com/office/drawing/2014/main" val="1697184746"/>
                    </a:ext>
                  </a:extLst>
                </a:gridCol>
                <a:gridCol w="447468">
                  <a:extLst>
                    <a:ext uri="{9D8B030D-6E8A-4147-A177-3AD203B41FA5}">
                      <a16:colId xmlns:a16="http://schemas.microsoft.com/office/drawing/2014/main" val="1032259697"/>
                    </a:ext>
                  </a:extLst>
                </a:gridCol>
                <a:gridCol w="463226">
                  <a:extLst>
                    <a:ext uri="{9D8B030D-6E8A-4147-A177-3AD203B41FA5}">
                      <a16:colId xmlns:a16="http://schemas.microsoft.com/office/drawing/2014/main" val="1144880024"/>
                    </a:ext>
                  </a:extLst>
                </a:gridCol>
                <a:gridCol w="504000">
                  <a:extLst>
                    <a:ext uri="{9D8B030D-6E8A-4147-A177-3AD203B41FA5}">
                      <a16:colId xmlns:a16="http://schemas.microsoft.com/office/drawing/2014/main" val="234333028"/>
                    </a:ext>
                  </a:extLst>
                </a:gridCol>
                <a:gridCol w="432000">
                  <a:extLst>
                    <a:ext uri="{9D8B030D-6E8A-4147-A177-3AD203B41FA5}">
                      <a16:colId xmlns:a16="http://schemas.microsoft.com/office/drawing/2014/main" val="3585925458"/>
                    </a:ext>
                  </a:extLst>
                </a:gridCol>
                <a:gridCol w="576000">
                  <a:extLst>
                    <a:ext uri="{9D8B030D-6E8A-4147-A177-3AD203B41FA5}">
                      <a16:colId xmlns:a16="http://schemas.microsoft.com/office/drawing/2014/main" val="381218854"/>
                    </a:ext>
                  </a:extLst>
                </a:gridCol>
                <a:gridCol w="447468">
                  <a:extLst>
                    <a:ext uri="{9D8B030D-6E8A-4147-A177-3AD203B41FA5}">
                      <a16:colId xmlns:a16="http://schemas.microsoft.com/office/drawing/2014/main" val="3512361502"/>
                    </a:ext>
                  </a:extLst>
                </a:gridCol>
                <a:gridCol w="447468">
                  <a:extLst>
                    <a:ext uri="{9D8B030D-6E8A-4147-A177-3AD203B41FA5}">
                      <a16:colId xmlns:a16="http://schemas.microsoft.com/office/drawing/2014/main" val="3769322149"/>
                    </a:ext>
                  </a:extLst>
                </a:gridCol>
                <a:gridCol w="504000">
                  <a:extLst>
                    <a:ext uri="{9D8B030D-6E8A-4147-A177-3AD203B41FA5}">
                      <a16:colId xmlns:a16="http://schemas.microsoft.com/office/drawing/2014/main" val="1111399422"/>
                    </a:ext>
                  </a:extLst>
                </a:gridCol>
                <a:gridCol w="432000">
                  <a:extLst>
                    <a:ext uri="{9D8B030D-6E8A-4147-A177-3AD203B41FA5}">
                      <a16:colId xmlns:a16="http://schemas.microsoft.com/office/drawing/2014/main" val="173411307"/>
                    </a:ext>
                  </a:extLst>
                </a:gridCol>
                <a:gridCol w="576000">
                  <a:extLst>
                    <a:ext uri="{9D8B030D-6E8A-4147-A177-3AD203B41FA5}">
                      <a16:colId xmlns:a16="http://schemas.microsoft.com/office/drawing/2014/main" val="1959869887"/>
                    </a:ext>
                  </a:extLst>
                </a:gridCol>
                <a:gridCol w="447468">
                  <a:extLst>
                    <a:ext uri="{9D8B030D-6E8A-4147-A177-3AD203B41FA5}">
                      <a16:colId xmlns:a16="http://schemas.microsoft.com/office/drawing/2014/main" val="1905168959"/>
                    </a:ext>
                  </a:extLst>
                </a:gridCol>
                <a:gridCol w="447468">
                  <a:extLst>
                    <a:ext uri="{9D8B030D-6E8A-4147-A177-3AD203B41FA5}">
                      <a16:colId xmlns:a16="http://schemas.microsoft.com/office/drawing/2014/main" val="2677350013"/>
                    </a:ext>
                  </a:extLst>
                </a:gridCol>
                <a:gridCol w="504000">
                  <a:extLst>
                    <a:ext uri="{9D8B030D-6E8A-4147-A177-3AD203B41FA5}">
                      <a16:colId xmlns:a16="http://schemas.microsoft.com/office/drawing/2014/main" val="78459081"/>
                    </a:ext>
                  </a:extLst>
                </a:gridCol>
                <a:gridCol w="447468">
                  <a:extLst>
                    <a:ext uri="{9D8B030D-6E8A-4147-A177-3AD203B41FA5}">
                      <a16:colId xmlns:a16="http://schemas.microsoft.com/office/drawing/2014/main" val="2972704695"/>
                    </a:ext>
                  </a:extLst>
                </a:gridCol>
              </a:tblGrid>
              <a:tr h="252095">
                <a:tc rowSpan="3">
                  <a:txBody>
                    <a:bodyPr/>
                    <a:lstStyle/>
                    <a:p>
                      <a:pPr algn="ctr">
                        <a:lnSpc>
                          <a:spcPct val="107000"/>
                        </a:lnSpc>
                        <a:spcAft>
                          <a:spcPts val="800"/>
                        </a:spcAft>
                        <a:buNone/>
                      </a:pPr>
                      <a:r>
                        <a:rPr lang="nl-BE" sz="1100" kern="100" dirty="0">
                          <a:effectLst/>
                        </a:rPr>
                        <a:t> </a:t>
                      </a:r>
                    </a:p>
                    <a:p>
                      <a:pPr algn="l">
                        <a:lnSpc>
                          <a:spcPct val="107000"/>
                        </a:lnSpc>
                        <a:spcAft>
                          <a:spcPts val="800"/>
                        </a:spcAft>
                        <a:buNone/>
                      </a:pPr>
                      <a:r>
                        <a:rPr lang="nl-BE" sz="1100" kern="100" dirty="0">
                          <a:effectLst/>
                        </a:rPr>
                        <a:t> </a:t>
                      </a:r>
                      <a:endParaRPr lang="nl-BE" sz="1100" kern="100" dirty="0">
                        <a:effectLst/>
                        <a:latin typeface="Aptos" panose="020B0004020202020204" pitchFamily="34" charset="0"/>
                        <a:cs typeface="Times New Roman" panose="02020603050405020304" pitchFamily="18" charset="0"/>
                      </a:endParaRPr>
                    </a:p>
                  </a:txBody>
                  <a:tcPr marL="17780" marR="17780" marT="0" marB="0">
                    <a:lnB w="6350" cap="flat" cmpd="sng" algn="ctr">
                      <a:solidFill>
                        <a:schemeClr val="tx1"/>
                      </a:solidFill>
                      <a:prstDash val="solid"/>
                      <a:round/>
                      <a:headEnd type="none" w="med" len="med"/>
                      <a:tailEnd type="none" w="med" len="med"/>
                    </a:lnB>
                    <a:noFill/>
                  </a:tcPr>
                </a:tc>
                <a:tc gridSpan="6">
                  <a:txBody>
                    <a:bodyPr/>
                    <a:lstStyle/>
                    <a:p>
                      <a:pPr algn="ctr">
                        <a:lnSpc>
                          <a:spcPct val="107000"/>
                        </a:lnSpc>
                        <a:spcAft>
                          <a:spcPts val="800"/>
                        </a:spcAft>
                        <a:buNone/>
                      </a:pPr>
                      <a:r>
                        <a:rPr lang="nl-BE" sz="1400" kern="100" dirty="0">
                          <a:effectLst/>
                        </a:rPr>
                        <a:t>2014 </a:t>
                      </a:r>
                      <a:endParaRPr lang="nl-BE" sz="1100" kern="100" dirty="0">
                        <a:effectLst/>
                        <a:latin typeface="Aptos" panose="020B0004020202020204" pitchFamily="34" charset="0"/>
                        <a:cs typeface="Times New Roman" panose="02020603050405020304" pitchFamily="18" charset="0"/>
                      </a:endParaRPr>
                    </a:p>
                  </a:txBody>
                  <a:tcPr marL="17780" marR="17780" marT="0" marB="0" anchor="ctr">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tc>
                <a:tc hMerge="1">
                  <a:txBody>
                    <a:bodyPr/>
                    <a:lstStyle/>
                    <a:p>
                      <a:pPr algn="ctr">
                        <a:lnSpc>
                          <a:spcPct val="107000"/>
                        </a:lnSpc>
                        <a:spcAft>
                          <a:spcPts val="800"/>
                        </a:spcAft>
                        <a:buNone/>
                      </a:pPr>
                      <a:endParaRPr lang="nl-BE" sz="1100" kern="100" dirty="0">
                        <a:effectLst/>
                        <a:latin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5">
                  <a:txBody>
                    <a:bodyPr/>
                    <a:lstStyle/>
                    <a:p>
                      <a:pPr algn="ctr">
                        <a:lnSpc>
                          <a:spcPct val="107000"/>
                        </a:lnSpc>
                        <a:spcAft>
                          <a:spcPts val="800"/>
                        </a:spcAft>
                        <a:buNone/>
                      </a:pPr>
                      <a:r>
                        <a:rPr lang="nl-BE" sz="1400" kern="100" dirty="0">
                          <a:effectLst/>
                        </a:rPr>
                        <a:t>2019</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nchor="ctr"/>
                </a:tc>
                <a:tc hMerge="1">
                  <a:txBody>
                    <a:bodyPr/>
                    <a:lstStyle/>
                    <a:p>
                      <a:pPr algn="ctr">
                        <a:lnSpc>
                          <a:spcPct val="107000"/>
                        </a:lnSpc>
                        <a:spcAft>
                          <a:spcPts val="800"/>
                        </a:spcAft>
                        <a:buNone/>
                      </a:pPr>
                      <a:endParaRPr lang="nl-BE" sz="1400" kern="100" dirty="0">
                        <a:effectLst/>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5">
                  <a:txBody>
                    <a:bodyPr/>
                    <a:lstStyle/>
                    <a:p>
                      <a:pPr algn="ctr">
                        <a:lnSpc>
                          <a:spcPct val="107000"/>
                        </a:lnSpc>
                        <a:spcAft>
                          <a:spcPts val="800"/>
                        </a:spcAft>
                        <a:buNone/>
                      </a:pPr>
                      <a:r>
                        <a:rPr lang="nl-BE" sz="1400" kern="100" dirty="0">
                          <a:effectLst/>
                        </a:rPr>
                        <a:t>2023</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dirty="0"/>
                    </a:p>
                  </a:txBody>
                  <a:tcPr marL="17780" marR="17780" marT="0" marB="0" anchor="ctr"/>
                </a:tc>
                <a:tc hMerge="1">
                  <a:txBody>
                    <a:bodyPr/>
                    <a:lstStyle/>
                    <a:p>
                      <a:pPr algn="ctr">
                        <a:lnSpc>
                          <a:spcPct val="107000"/>
                        </a:lnSpc>
                        <a:spcAft>
                          <a:spcPts val="800"/>
                        </a:spcAft>
                        <a:buNone/>
                      </a:pPr>
                      <a:endParaRPr lang="nl-BE" sz="1400" kern="100" dirty="0">
                        <a:effectLst/>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6">
                  <a:txBody>
                    <a:bodyPr/>
                    <a:lstStyle/>
                    <a:p>
                      <a:pPr algn="ctr">
                        <a:lnSpc>
                          <a:spcPct val="107000"/>
                        </a:lnSpc>
                        <a:spcAft>
                          <a:spcPts val="800"/>
                        </a:spcAft>
                        <a:buNone/>
                      </a:pPr>
                      <a:r>
                        <a:rPr lang="nl-BE" sz="1400" kern="100" dirty="0">
                          <a:effectLst/>
                        </a:rPr>
                        <a:t>2024 *</a:t>
                      </a:r>
                    </a:p>
                  </a:txBody>
                  <a:tcPr marL="17780" marR="17780" marT="0" marB="0" anchor="ctr">
                    <a:lnL w="28575"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3991143734"/>
                  </a:ext>
                </a:extLst>
              </a:tr>
              <a:tr h="267335">
                <a:tc vMerge="1">
                  <a:txBody>
                    <a:bodyPr/>
                    <a:lstStyle/>
                    <a:p>
                      <a:endParaRPr lang="nl-BE"/>
                    </a:p>
                  </a:txBody>
                  <a:tcPr/>
                </a:tc>
                <a:tc rowSpan="2">
                  <a:txBody>
                    <a:bodyPr/>
                    <a:lstStyle/>
                    <a:p>
                      <a:pPr algn="ctr">
                        <a:lnSpc>
                          <a:spcPct val="107000"/>
                        </a:lnSpc>
                        <a:spcAft>
                          <a:spcPts val="800"/>
                        </a:spcAft>
                        <a:buNone/>
                      </a:pPr>
                      <a:r>
                        <a:rPr lang="nl-BE" sz="900" kern="100" dirty="0">
                          <a:effectLst/>
                        </a:rPr>
                        <a:t>aantal inw.</a:t>
                      </a:r>
                      <a:endParaRPr lang="nl-BE" sz="1100" kern="100" dirty="0">
                        <a:effectLst/>
                      </a:endParaRPr>
                    </a:p>
                    <a:p>
                      <a:pPr algn="ctr">
                        <a:lnSpc>
                          <a:spcPct val="107000"/>
                        </a:lnSpc>
                        <a:spcAft>
                          <a:spcPts val="800"/>
                        </a:spcAft>
                        <a:buNone/>
                      </a:pPr>
                      <a:r>
                        <a:rPr lang="nl-BE" sz="900" kern="100" dirty="0">
                          <a:effectLst/>
                        </a:rPr>
                        <a:t>2013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0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000" kern="100" dirty="0">
                          <a:effectLst/>
                        </a:rPr>
                        <a:t>Personeelskost </a:t>
                      </a:r>
                      <a:endParaRPr lang="nl-BE" sz="1000" kern="100" dirty="0">
                        <a:effectLst/>
                        <a:latin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0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Exploitatie uitgave</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000" kern="100" dirty="0">
                          <a:effectLst/>
                        </a:rPr>
                        <a:t>Personeelskost</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buNone/>
                      </a:pPr>
                      <a:r>
                        <a:rPr lang="nl-BE" sz="900" kern="100">
                          <a:effectLst/>
                        </a:rPr>
                        <a:t>aantal inw.</a:t>
                      </a:r>
                      <a:endParaRPr lang="nl-BE" sz="1100" kern="100">
                        <a:effectLst/>
                      </a:endParaRPr>
                    </a:p>
                    <a:p>
                      <a:pPr algn="ctr">
                        <a:lnSpc>
                          <a:spcPct val="107000"/>
                        </a:lnSpc>
                        <a:spcAft>
                          <a:spcPts val="800"/>
                        </a:spcAft>
                        <a:buNone/>
                      </a:pPr>
                      <a:r>
                        <a:rPr lang="nl-BE" sz="900" kern="100">
                          <a:effectLst/>
                        </a:rPr>
                        <a:t>2024</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3127479"/>
                  </a:ext>
                </a:extLst>
              </a:tr>
              <a:tr h="0">
                <a:tc vMerge="1">
                  <a:txBody>
                    <a:bodyPr/>
                    <a:lstStyle/>
                    <a:p>
                      <a:endParaRPr dirty="0"/>
                    </a:p>
                  </a:txBody>
                  <a:tcPr marL="17780" marR="17780" marT="0" marB="0"/>
                </a:tc>
                <a:tc vMerge="1">
                  <a:txBody>
                    <a:bodyPr/>
                    <a:lstStyle/>
                    <a:p>
                      <a:endParaRPr lang="nl-BE"/>
                    </a:p>
                  </a:txBody>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05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per inw </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 kost person.</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endParaRPr lang="nl-BE"/>
                    </a:p>
                  </a:txBody>
                  <a:tcPr/>
                </a:tc>
                <a:extLst>
                  <a:ext uri="{0D108BD9-81ED-4DB2-BD59-A6C34878D82A}">
                    <a16:rowId xmlns:a16="http://schemas.microsoft.com/office/drawing/2014/main" val="982220475"/>
                  </a:ext>
                </a:extLst>
              </a:tr>
              <a:tr h="252095">
                <a:tc>
                  <a:txBody>
                    <a:bodyPr/>
                    <a:lstStyle/>
                    <a:p>
                      <a:pPr algn="l">
                        <a:lnSpc>
                          <a:spcPct val="107000"/>
                        </a:lnSpc>
                        <a:spcAft>
                          <a:spcPts val="800"/>
                        </a:spcAft>
                        <a:buNone/>
                      </a:pPr>
                      <a:r>
                        <a:rPr lang="nl-BE" sz="1200" b="1" kern="100" dirty="0">
                          <a:solidFill>
                            <a:srgbClr val="FFFF00"/>
                          </a:solidFill>
                          <a:effectLst/>
                        </a:rPr>
                        <a:t>Essen</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18.066</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9,5</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1.276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59.402</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8,0</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556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43%</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cs typeface="Times New Roman" panose="02020603050405020304" pitchFamily="18" charset="0"/>
                        </a:rPr>
                        <a:t>69.629</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7,6</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1.340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621</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46%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81.198</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7,8</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1.563</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788</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50%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90.449</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19.630</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80488442"/>
                  </a:ext>
                </a:extLst>
              </a:tr>
              <a:tr h="252095">
                <a:tc>
                  <a:txBody>
                    <a:bodyPr/>
                    <a:lstStyle/>
                    <a:p>
                      <a:pPr algn="l">
                        <a:lnSpc>
                          <a:spcPct val="107000"/>
                        </a:lnSpc>
                        <a:spcAft>
                          <a:spcPts val="800"/>
                        </a:spcAft>
                        <a:buNone/>
                      </a:pPr>
                      <a:r>
                        <a:rPr lang="nl-BE" sz="1200" kern="100">
                          <a:solidFill>
                            <a:schemeClr val="tx1"/>
                          </a:solidFill>
                          <a:effectLst/>
                        </a:rPr>
                        <a:t>Stabroek</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18.140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1.038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66.943</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1.188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71.516</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1.262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624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93.323</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670</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50%</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106.211</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18.826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8028719"/>
                  </a:ext>
                </a:extLst>
              </a:tr>
              <a:tr h="252095">
                <a:tc>
                  <a:txBody>
                    <a:bodyPr/>
                    <a:lstStyle/>
                    <a:p>
                      <a:pPr algn="l">
                        <a:lnSpc>
                          <a:spcPct val="107000"/>
                        </a:lnSpc>
                        <a:spcAft>
                          <a:spcPts val="800"/>
                        </a:spcAft>
                        <a:buNone/>
                      </a:pPr>
                      <a:r>
                        <a:rPr lang="nl-BE" sz="1200" kern="100">
                          <a:solidFill>
                            <a:schemeClr val="tx1"/>
                          </a:solidFill>
                          <a:effectLst/>
                        </a:rPr>
                        <a:t>Kalmthout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18.184</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1.633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957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103.459</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1.864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974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104.675</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2.023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1092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119.812</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1413</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121.357</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19.672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3658448"/>
                  </a:ext>
                </a:extLst>
              </a:tr>
              <a:tr h="252095">
                <a:tc>
                  <a:txBody>
                    <a:bodyPr/>
                    <a:lstStyle/>
                    <a:p>
                      <a:pPr algn="l">
                        <a:lnSpc>
                          <a:spcPct val="107000"/>
                        </a:lnSpc>
                        <a:spcAft>
                          <a:spcPts val="800"/>
                        </a:spcAft>
                        <a:buNone/>
                      </a:pPr>
                      <a:r>
                        <a:rPr lang="nl-BE" sz="1200" kern="100" dirty="0">
                          <a:solidFill>
                            <a:schemeClr val="tx1"/>
                          </a:solidFill>
                          <a:effectLst/>
                        </a:rPr>
                        <a:t>Wuustwezel</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19.731</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11,2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722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53%</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69.015</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1.351</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640</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77.539</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1.447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99.124</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1.519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783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99.756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21.794</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361335"/>
                  </a:ext>
                </a:extLst>
              </a:tr>
              <a:tr h="252095">
                <a:tc>
                  <a:txBody>
                    <a:bodyPr/>
                    <a:lstStyle/>
                    <a:p>
                      <a:pPr algn="l">
                        <a:lnSpc>
                          <a:spcPct val="107000"/>
                        </a:lnSpc>
                        <a:spcAft>
                          <a:spcPts val="800"/>
                        </a:spcAft>
                        <a:buNone/>
                      </a:pPr>
                      <a:r>
                        <a:rPr lang="nl-BE" sz="1200" kern="100">
                          <a:solidFill>
                            <a:schemeClr val="tx1"/>
                          </a:solidFill>
                          <a:effectLst/>
                        </a:rPr>
                        <a:t>Hoogstraten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20.549</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12,5</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1.701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936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75.377</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1.838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80.620</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2.233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1250</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101.442</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2.341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1312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104.376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22.278</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896542"/>
                  </a:ext>
                </a:extLst>
              </a:tr>
              <a:tr h="252095">
                <a:tc>
                  <a:txBody>
                    <a:bodyPr/>
                    <a:lstStyle/>
                    <a:p>
                      <a:pPr algn="l">
                        <a:lnSpc>
                          <a:spcPct val="107000"/>
                        </a:lnSpc>
                        <a:spcAft>
                          <a:spcPts val="800"/>
                        </a:spcAft>
                        <a:buNone/>
                      </a:pPr>
                      <a:r>
                        <a:rPr lang="nl-BE" sz="1200" kern="100">
                          <a:solidFill>
                            <a:schemeClr val="tx1"/>
                          </a:solidFill>
                          <a:effectLst/>
                        </a:rPr>
                        <a:t>Kapellen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26.506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963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442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60.210</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1.073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479</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64.978</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1.254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613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78.419</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1.394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656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82.087</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27.782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3286344"/>
                  </a:ext>
                </a:extLst>
              </a:tr>
              <a:tr h="252095">
                <a:tc>
                  <a:txBody>
                    <a:bodyPr/>
                    <a:lstStyle/>
                    <a:p>
                      <a:pPr algn="l">
                        <a:lnSpc>
                          <a:spcPct val="107000"/>
                        </a:lnSpc>
                        <a:spcAft>
                          <a:spcPts val="800"/>
                        </a:spcAft>
                        <a:buNone/>
                      </a:pPr>
                      <a:r>
                        <a:rPr lang="nl-BE" sz="1200" kern="100">
                          <a:solidFill>
                            <a:schemeClr val="tx1"/>
                          </a:solidFill>
                          <a:effectLst/>
                        </a:rPr>
                        <a:t>Brecht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28.016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1.132</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557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49%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66.744</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1.181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566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48%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70.772</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1.267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685</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54%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85.314</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747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97.675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30.610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742036"/>
                  </a:ext>
                </a:extLst>
              </a:tr>
              <a:tr h="252095">
                <a:tc>
                  <a:txBody>
                    <a:bodyPr/>
                    <a:lstStyle/>
                    <a:p>
                      <a:pPr algn="l">
                        <a:lnSpc>
                          <a:spcPct val="107000"/>
                        </a:lnSpc>
                        <a:spcAft>
                          <a:spcPts val="800"/>
                        </a:spcAft>
                        <a:buNone/>
                      </a:pPr>
                      <a:r>
                        <a:rPr lang="nl-BE" sz="1200" kern="100">
                          <a:solidFill>
                            <a:schemeClr val="tx1"/>
                          </a:solidFill>
                          <a:effectLst/>
                        </a:rPr>
                        <a:t>Brasschaat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37.286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1.788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1029</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58%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86.527</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1.725</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983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57%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cs typeface="Times New Roman" panose="02020603050405020304" pitchFamily="18" charset="0"/>
                        </a:rPr>
                        <a:t>105.700</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1.844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1087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59%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130.593</a:t>
                      </a:r>
                    </a:p>
                  </a:txBody>
                  <a:tcPr marL="7620" marR="7620" marT="762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2.035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1249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61%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146.879</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38.470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674634"/>
                  </a:ext>
                </a:extLst>
              </a:tr>
            </a:tbl>
          </a:graphicData>
        </a:graphic>
      </p:graphicFrame>
      <p:pic>
        <p:nvPicPr>
          <p:cNvPr id="13" name="Afbeelding 12">
            <a:extLst>
              <a:ext uri="{FF2B5EF4-FFF2-40B4-BE49-F238E27FC236}">
                <a16:creationId xmlns:a16="http://schemas.microsoft.com/office/drawing/2014/main" id="{F1A16B89-E9ED-09FD-5952-15C8A9EA5423}"/>
              </a:ext>
            </a:extLst>
          </p:cNvPr>
          <p:cNvPicPr>
            <a:picLocks noChangeAspect="1"/>
          </p:cNvPicPr>
          <p:nvPr/>
        </p:nvPicPr>
        <p:blipFill>
          <a:blip r:embed="rId3"/>
          <a:stretch>
            <a:fillRect/>
          </a:stretch>
        </p:blipFill>
        <p:spPr>
          <a:xfrm>
            <a:off x="3220302" y="0"/>
            <a:ext cx="5751396" cy="3013087"/>
          </a:xfrm>
          <a:prstGeom prst="rect">
            <a:avLst/>
          </a:prstGeom>
        </p:spPr>
      </p:pic>
    </p:spTree>
    <p:extLst>
      <p:ext uri="{BB962C8B-B14F-4D97-AF65-F5344CB8AC3E}">
        <p14:creationId xmlns:p14="http://schemas.microsoft.com/office/powerpoint/2010/main" val="1757430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DE2D5-0A93-9B93-B203-771E160FC7A7}"/>
            </a:ext>
          </a:extLst>
        </p:cNvPr>
        <p:cNvGrpSpPr/>
        <p:nvPr/>
      </p:nvGrpSpPr>
      <p:grpSpPr>
        <a:xfrm>
          <a:off x="0" y="0"/>
          <a:ext cx="0" cy="0"/>
          <a:chOff x="0" y="0"/>
          <a:chExt cx="0" cy="0"/>
        </a:xfrm>
      </p:grpSpPr>
      <p:grpSp>
        <p:nvGrpSpPr>
          <p:cNvPr id="7" name="Groep 6">
            <a:extLst>
              <a:ext uri="{FF2B5EF4-FFF2-40B4-BE49-F238E27FC236}">
                <a16:creationId xmlns:a16="http://schemas.microsoft.com/office/drawing/2014/main" id="{44EC1A7A-7751-D24E-C7D4-1EBC10EDC29E}"/>
              </a:ext>
            </a:extLst>
          </p:cNvPr>
          <p:cNvGrpSpPr/>
          <p:nvPr/>
        </p:nvGrpSpPr>
        <p:grpSpPr>
          <a:xfrm>
            <a:off x="-16806" y="5944110"/>
            <a:ext cx="12225611" cy="913887"/>
            <a:chOff x="-14562" y="5726374"/>
            <a:chExt cx="12297839" cy="1131624"/>
          </a:xfrm>
          <a:gradFill flip="none" rotWithShape="1">
            <a:gsLst>
              <a:gs pos="98000">
                <a:schemeClr val="accent6"/>
              </a:gs>
              <a:gs pos="0">
                <a:schemeClr val="accent6"/>
              </a:gs>
              <a:gs pos="50000">
                <a:schemeClr val="accent6">
                  <a:lumMod val="20000"/>
                  <a:lumOff val="80000"/>
                </a:schemeClr>
              </a:gs>
              <a:gs pos="85000">
                <a:schemeClr val="accent6">
                  <a:lumMod val="40000"/>
                  <a:lumOff val="60000"/>
                </a:schemeClr>
              </a:gs>
              <a:gs pos="17000">
                <a:schemeClr val="accent6">
                  <a:lumMod val="60000"/>
                  <a:lumOff val="40000"/>
                </a:schemeClr>
              </a:gs>
            </a:gsLst>
            <a:lin ang="0" scaled="0"/>
            <a:tileRect/>
          </a:gradFill>
        </p:grpSpPr>
        <p:sp>
          <p:nvSpPr>
            <p:cNvPr id="8" name="Stroomdiagram: Opgeslagen gegevens 12">
              <a:extLst>
                <a:ext uri="{FF2B5EF4-FFF2-40B4-BE49-F238E27FC236}">
                  <a16:creationId xmlns:a16="http://schemas.microsoft.com/office/drawing/2014/main" id="{F9F63270-3873-712F-AEB9-BCACEFA22F30}"/>
                </a:ext>
              </a:extLst>
            </p:cNvPr>
            <p:cNvSpPr/>
            <p:nvPr/>
          </p:nvSpPr>
          <p:spPr>
            <a:xfrm rot="16200000">
              <a:off x="5608298" y="181590"/>
              <a:ext cx="1052119" cy="12297839"/>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6887 w 10000"/>
                <a:gd name="connsiteY2" fmla="*/ 4968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2911 w 10027"/>
                <a:gd name="connsiteY0" fmla="*/ 32 h 10000"/>
                <a:gd name="connsiteX1" fmla="*/ 10027 w 10027"/>
                <a:gd name="connsiteY1" fmla="*/ 0 h 10000"/>
                <a:gd name="connsiteX2" fmla="*/ 6914 w 10027"/>
                <a:gd name="connsiteY2" fmla="*/ 4968 h 10000"/>
                <a:gd name="connsiteX3" fmla="*/ 10027 w 10027"/>
                <a:gd name="connsiteY3" fmla="*/ 10000 h 10000"/>
                <a:gd name="connsiteX4" fmla="*/ 1694 w 10027"/>
                <a:gd name="connsiteY4" fmla="*/ 10000 h 10000"/>
                <a:gd name="connsiteX5" fmla="*/ 27 w 10027"/>
                <a:gd name="connsiteY5" fmla="*/ 5000 h 10000"/>
                <a:gd name="connsiteX6" fmla="*/ 2911 w 10027"/>
                <a:gd name="connsiteY6" fmla="*/ 32 h 10000"/>
                <a:gd name="connsiteX0" fmla="*/ 1794 w 10001"/>
                <a:gd name="connsiteY0" fmla="*/ 5 h 10000"/>
                <a:gd name="connsiteX1" fmla="*/ 10001 w 10001"/>
                <a:gd name="connsiteY1" fmla="*/ 0 h 10000"/>
                <a:gd name="connsiteX2" fmla="*/ 6888 w 10001"/>
                <a:gd name="connsiteY2" fmla="*/ 4968 h 10000"/>
                <a:gd name="connsiteX3" fmla="*/ 10001 w 10001"/>
                <a:gd name="connsiteY3" fmla="*/ 10000 h 10000"/>
                <a:gd name="connsiteX4" fmla="*/ 1668 w 10001"/>
                <a:gd name="connsiteY4" fmla="*/ 10000 h 10000"/>
                <a:gd name="connsiteX5" fmla="*/ 1 w 10001"/>
                <a:gd name="connsiteY5" fmla="*/ 5000 h 10000"/>
                <a:gd name="connsiteX6" fmla="*/ 1794 w 10001"/>
                <a:gd name="connsiteY6" fmla="*/ 5 h 10000"/>
                <a:gd name="connsiteX0" fmla="*/ 1846 w 10053"/>
                <a:gd name="connsiteY0" fmla="*/ 5 h 10000"/>
                <a:gd name="connsiteX1" fmla="*/ 10053 w 10053"/>
                <a:gd name="connsiteY1" fmla="*/ 0 h 10000"/>
                <a:gd name="connsiteX2" fmla="*/ 6940 w 10053"/>
                <a:gd name="connsiteY2" fmla="*/ 4968 h 10000"/>
                <a:gd name="connsiteX3" fmla="*/ 10053 w 10053"/>
                <a:gd name="connsiteY3" fmla="*/ 10000 h 10000"/>
                <a:gd name="connsiteX4" fmla="*/ 3776 w 10053"/>
                <a:gd name="connsiteY4" fmla="*/ 9931 h 10000"/>
                <a:gd name="connsiteX5" fmla="*/ 53 w 10053"/>
                <a:gd name="connsiteY5" fmla="*/ 5000 h 10000"/>
                <a:gd name="connsiteX6" fmla="*/ 1846 w 10053"/>
                <a:gd name="connsiteY6" fmla="*/ 5 h 10000"/>
                <a:gd name="connsiteX0" fmla="*/ 1793 w 10000"/>
                <a:gd name="connsiteY0" fmla="*/ 5 h 10000"/>
                <a:gd name="connsiteX1" fmla="*/ 10000 w 10000"/>
                <a:gd name="connsiteY1" fmla="*/ 0 h 10000"/>
                <a:gd name="connsiteX2" fmla="*/ 6887 w 10000"/>
                <a:gd name="connsiteY2" fmla="*/ 4968 h 10000"/>
                <a:gd name="connsiteX3" fmla="*/ 10000 w 10000"/>
                <a:gd name="connsiteY3" fmla="*/ 10000 h 10000"/>
                <a:gd name="connsiteX4" fmla="*/ 1793 w 10000"/>
                <a:gd name="connsiteY4" fmla="*/ 9995 h 10000"/>
                <a:gd name="connsiteX5" fmla="*/ 0 w 10000"/>
                <a:gd name="connsiteY5" fmla="*/ 5000 h 10000"/>
                <a:gd name="connsiteX6" fmla="*/ 1793 w 10000"/>
                <a:gd name="connsiteY6" fmla="*/ 5 h 10000"/>
                <a:gd name="connsiteX0" fmla="*/ 368 w 8575"/>
                <a:gd name="connsiteY0" fmla="*/ 5 h 10000"/>
                <a:gd name="connsiteX1" fmla="*/ 8575 w 8575"/>
                <a:gd name="connsiteY1" fmla="*/ 0 h 10000"/>
                <a:gd name="connsiteX2" fmla="*/ 5462 w 8575"/>
                <a:gd name="connsiteY2" fmla="*/ 4968 h 10000"/>
                <a:gd name="connsiteX3" fmla="*/ 8575 w 8575"/>
                <a:gd name="connsiteY3" fmla="*/ 10000 h 10000"/>
                <a:gd name="connsiteX4" fmla="*/ 368 w 8575"/>
                <a:gd name="connsiteY4" fmla="*/ 9995 h 10000"/>
                <a:gd name="connsiteX5" fmla="*/ 547 w 8575"/>
                <a:gd name="connsiteY5" fmla="*/ 5048 h 10000"/>
                <a:gd name="connsiteX6" fmla="*/ 368 w 8575"/>
                <a:gd name="connsiteY6" fmla="*/ 5 h 10000"/>
                <a:gd name="connsiteX0" fmla="*/ 529 w 10100"/>
                <a:gd name="connsiteY0" fmla="*/ 5 h 10000"/>
                <a:gd name="connsiteX1" fmla="*/ 10100 w 10100"/>
                <a:gd name="connsiteY1" fmla="*/ 0 h 10000"/>
                <a:gd name="connsiteX2" fmla="*/ 6470 w 10100"/>
                <a:gd name="connsiteY2" fmla="*/ 4968 h 10000"/>
                <a:gd name="connsiteX3" fmla="*/ 10100 w 10100"/>
                <a:gd name="connsiteY3" fmla="*/ 10000 h 10000"/>
                <a:gd name="connsiteX4" fmla="*/ 529 w 10100"/>
                <a:gd name="connsiteY4" fmla="*/ 9995 h 10000"/>
                <a:gd name="connsiteX5" fmla="*/ 346 w 10100"/>
                <a:gd name="connsiteY5" fmla="*/ 5048 h 10000"/>
                <a:gd name="connsiteX6" fmla="*/ 529 w 10100"/>
                <a:gd name="connsiteY6" fmla="*/ 5 h 10000"/>
                <a:gd name="connsiteX0" fmla="*/ 1964 w 10165"/>
                <a:gd name="connsiteY0" fmla="*/ 37 h 10000"/>
                <a:gd name="connsiteX1" fmla="*/ 10165 w 10165"/>
                <a:gd name="connsiteY1" fmla="*/ 0 h 10000"/>
                <a:gd name="connsiteX2" fmla="*/ 6535 w 10165"/>
                <a:gd name="connsiteY2" fmla="*/ 4968 h 10000"/>
                <a:gd name="connsiteX3" fmla="*/ 10165 w 10165"/>
                <a:gd name="connsiteY3" fmla="*/ 10000 h 10000"/>
                <a:gd name="connsiteX4" fmla="*/ 594 w 10165"/>
                <a:gd name="connsiteY4" fmla="*/ 9995 h 10000"/>
                <a:gd name="connsiteX5" fmla="*/ 411 w 10165"/>
                <a:gd name="connsiteY5" fmla="*/ 5048 h 10000"/>
                <a:gd name="connsiteX6" fmla="*/ 1964 w 10165"/>
                <a:gd name="connsiteY6" fmla="*/ 37 h 10000"/>
                <a:gd name="connsiteX0" fmla="*/ 504 w 10173"/>
                <a:gd name="connsiteY0" fmla="*/ 0 h 10016"/>
                <a:gd name="connsiteX1" fmla="*/ 10173 w 10173"/>
                <a:gd name="connsiteY1" fmla="*/ 16 h 10016"/>
                <a:gd name="connsiteX2" fmla="*/ 6543 w 10173"/>
                <a:gd name="connsiteY2" fmla="*/ 4984 h 10016"/>
                <a:gd name="connsiteX3" fmla="*/ 10173 w 10173"/>
                <a:gd name="connsiteY3" fmla="*/ 10016 h 10016"/>
                <a:gd name="connsiteX4" fmla="*/ 602 w 10173"/>
                <a:gd name="connsiteY4" fmla="*/ 10011 h 10016"/>
                <a:gd name="connsiteX5" fmla="*/ 419 w 10173"/>
                <a:gd name="connsiteY5" fmla="*/ 5064 h 10016"/>
                <a:gd name="connsiteX6" fmla="*/ 504 w 10173"/>
                <a:gd name="connsiteY6" fmla="*/ 0 h 10016"/>
                <a:gd name="connsiteX0" fmla="*/ 428 w 10097"/>
                <a:gd name="connsiteY0" fmla="*/ 11 h 10027"/>
                <a:gd name="connsiteX1" fmla="*/ 10097 w 10097"/>
                <a:gd name="connsiteY1" fmla="*/ 27 h 10027"/>
                <a:gd name="connsiteX2" fmla="*/ 6467 w 10097"/>
                <a:gd name="connsiteY2" fmla="*/ 4995 h 10027"/>
                <a:gd name="connsiteX3" fmla="*/ 10097 w 10097"/>
                <a:gd name="connsiteY3" fmla="*/ 10027 h 10027"/>
                <a:gd name="connsiteX4" fmla="*/ 526 w 10097"/>
                <a:gd name="connsiteY4" fmla="*/ 10022 h 10027"/>
                <a:gd name="connsiteX5" fmla="*/ 343 w 10097"/>
                <a:gd name="connsiteY5" fmla="*/ 5075 h 10027"/>
                <a:gd name="connsiteX6" fmla="*/ 428 w 10097"/>
                <a:gd name="connsiteY6" fmla="*/ 11 h 10027"/>
                <a:gd name="connsiteX0" fmla="*/ 358 w 10027"/>
                <a:gd name="connsiteY0" fmla="*/ 11 h 10027"/>
                <a:gd name="connsiteX1" fmla="*/ 10027 w 10027"/>
                <a:gd name="connsiteY1" fmla="*/ 27 h 10027"/>
                <a:gd name="connsiteX2" fmla="*/ 6397 w 10027"/>
                <a:gd name="connsiteY2" fmla="*/ 4995 h 10027"/>
                <a:gd name="connsiteX3" fmla="*/ 10027 w 10027"/>
                <a:gd name="connsiteY3" fmla="*/ 10027 h 10027"/>
                <a:gd name="connsiteX4" fmla="*/ 554 w 10027"/>
                <a:gd name="connsiteY4" fmla="*/ 10022 h 10027"/>
                <a:gd name="connsiteX5" fmla="*/ 273 w 10027"/>
                <a:gd name="connsiteY5" fmla="*/ 5075 h 10027"/>
                <a:gd name="connsiteX6" fmla="*/ 358 w 10027"/>
                <a:gd name="connsiteY6" fmla="*/ 11 h 10027"/>
                <a:gd name="connsiteX0" fmla="*/ 91 w 9760"/>
                <a:gd name="connsiteY0" fmla="*/ 11 h 10037"/>
                <a:gd name="connsiteX1" fmla="*/ 9760 w 9760"/>
                <a:gd name="connsiteY1" fmla="*/ 27 h 10037"/>
                <a:gd name="connsiteX2" fmla="*/ 6130 w 9760"/>
                <a:gd name="connsiteY2" fmla="*/ 4995 h 10037"/>
                <a:gd name="connsiteX3" fmla="*/ 9760 w 9760"/>
                <a:gd name="connsiteY3" fmla="*/ 10027 h 10037"/>
                <a:gd name="connsiteX4" fmla="*/ 287 w 9760"/>
                <a:gd name="connsiteY4" fmla="*/ 10022 h 10037"/>
                <a:gd name="connsiteX5" fmla="*/ 6 w 9760"/>
                <a:gd name="connsiteY5" fmla="*/ 5075 h 10037"/>
                <a:gd name="connsiteX6" fmla="*/ 91 w 9760"/>
                <a:gd name="connsiteY6" fmla="*/ 11 h 10037"/>
                <a:gd name="connsiteX0" fmla="*/ 100 w 10007"/>
                <a:gd name="connsiteY0" fmla="*/ 11 h 10005"/>
                <a:gd name="connsiteX1" fmla="*/ 10007 w 10007"/>
                <a:gd name="connsiteY1" fmla="*/ 27 h 10005"/>
                <a:gd name="connsiteX2" fmla="*/ 6288 w 10007"/>
                <a:gd name="connsiteY2" fmla="*/ 4977 h 10005"/>
                <a:gd name="connsiteX3" fmla="*/ 10007 w 10007"/>
                <a:gd name="connsiteY3" fmla="*/ 9990 h 10005"/>
                <a:gd name="connsiteX4" fmla="*/ 0 w 10007"/>
                <a:gd name="connsiteY4" fmla="*/ 9990 h 10005"/>
                <a:gd name="connsiteX5" fmla="*/ 13 w 10007"/>
                <a:gd name="connsiteY5" fmla="*/ 5056 h 10005"/>
                <a:gd name="connsiteX6" fmla="*/ 100 w 10007"/>
                <a:gd name="connsiteY6" fmla="*/ 11 h 10005"/>
                <a:gd name="connsiteX0" fmla="*/ 100 w 10007"/>
                <a:gd name="connsiteY0" fmla="*/ 12 h 9990"/>
                <a:gd name="connsiteX1" fmla="*/ 10007 w 10007"/>
                <a:gd name="connsiteY1" fmla="*/ 12 h 9990"/>
                <a:gd name="connsiteX2" fmla="*/ 6288 w 10007"/>
                <a:gd name="connsiteY2" fmla="*/ 4962 h 9990"/>
                <a:gd name="connsiteX3" fmla="*/ 10007 w 10007"/>
                <a:gd name="connsiteY3" fmla="*/ 9975 h 9990"/>
                <a:gd name="connsiteX4" fmla="*/ 0 w 10007"/>
                <a:gd name="connsiteY4" fmla="*/ 9975 h 9990"/>
                <a:gd name="connsiteX5" fmla="*/ 13 w 10007"/>
                <a:gd name="connsiteY5" fmla="*/ 5041 h 9990"/>
                <a:gd name="connsiteX6" fmla="*/ 100 w 10007"/>
                <a:gd name="connsiteY6" fmla="*/ 12 h 999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 name="connsiteX0" fmla="*/ 100 w 10000"/>
                <a:gd name="connsiteY0" fmla="*/ 12 h 10000"/>
                <a:gd name="connsiteX1" fmla="*/ 10000 w 10000"/>
                <a:gd name="connsiteY1" fmla="*/ 12 h 10000"/>
                <a:gd name="connsiteX2" fmla="*/ 6284 w 10000"/>
                <a:gd name="connsiteY2" fmla="*/ 4967 h 10000"/>
                <a:gd name="connsiteX3" fmla="*/ 10000 w 10000"/>
                <a:gd name="connsiteY3" fmla="*/ 9985 h 10000"/>
                <a:gd name="connsiteX4" fmla="*/ 0 w 10000"/>
                <a:gd name="connsiteY4" fmla="*/ 9985 h 10000"/>
                <a:gd name="connsiteX5" fmla="*/ 13 w 10000"/>
                <a:gd name="connsiteY5" fmla="*/ 5046 h 10000"/>
                <a:gd name="connsiteX6" fmla="*/ 100 w 10000"/>
                <a:gd name="connsiteY6" fmla="*/ 1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 y="12"/>
                  </a:moveTo>
                  <a:lnTo>
                    <a:pt x="10000" y="12"/>
                  </a:lnTo>
                  <a:cubicBezTo>
                    <a:pt x="8400" y="357"/>
                    <a:pt x="6284" y="2213"/>
                    <a:pt x="6284" y="4967"/>
                  </a:cubicBezTo>
                  <a:cubicBezTo>
                    <a:pt x="6284" y="7720"/>
                    <a:pt x="7849" y="9285"/>
                    <a:pt x="10000" y="9985"/>
                  </a:cubicBezTo>
                  <a:lnTo>
                    <a:pt x="0" y="9985"/>
                  </a:lnTo>
                  <a:cubicBezTo>
                    <a:pt x="3" y="10266"/>
                    <a:pt x="-4" y="6708"/>
                    <a:pt x="13" y="5046"/>
                  </a:cubicBezTo>
                  <a:cubicBezTo>
                    <a:pt x="30" y="3384"/>
                    <a:pt x="103" y="-232"/>
                    <a:pt x="100" y="12"/>
                  </a:cubicBezTo>
                  <a:close/>
                </a:path>
              </a:pathLst>
            </a:custGeom>
            <a:gradFill flip="none" rotWithShape="1">
              <a:gsLst>
                <a:gs pos="100000">
                  <a:schemeClr val="accent2"/>
                </a:gs>
                <a:gs pos="0">
                  <a:schemeClr val="accent2"/>
                </a:gs>
                <a:gs pos="90000">
                  <a:schemeClr val="accent2">
                    <a:lumMod val="20000"/>
                    <a:lumOff val="80000"/>
                  </a:schemeClr>
                </a:gs>
                <a:gs pos="10000">
                  <a:schemeClr val="accent2">
                    <a:lumMod val="20000"/>
                    <a:lumOff val="8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2">
              <a:extLst>
                <a:ext uri="{FF2B5EF4-FFF2-40B4-BE49-F238E27FC236}">
                  <a16:creationId xmlns:a16="http://schemas.microsoft.com/office/drawing/2014/main" id="{1FDFDE54-4A4A-7E94-3777-C3284FA62263}"/>
                </a:ext>
              </a:extLst>
            </p:cNvPr>
            <p:cNvSpPr/>
            <p:nvPr/>
          </p:nvSpPr>
          <p:spPr>
            <a:xfrm>
              <a:off x="-1" y="5726374"/>
              <a:ext cx="12264116" cy="1131624"/>
            </a:xfrm>
            <a:custGeom>
              <a:avLst/>
              <a:gdLst>
                <a:gd name="connsiteX0" fmla="*/ 0 w 12192000"/>
                <a:gd name="connsiteY0" fmla="*/ 0 h 892533"/>
                <a:gd name="connsiteX1" fmla="*/ 12192000 w 12192000"/>
                <a:gd name="connsiteY1" fmla="*/ 0 h 892533"/>
                <a:gd name="connsiteX2" fmla="*/ 12192000 w 12192000"/>
                <a:gd name="connsiteY2" fmla="*/ 892533 h 892533"/>
                <a:gd name="connsiteX3" fmla="*/ 0 w 12192000"/>
                <a:gd name="connsiteY3" fmla="*/ 892533 h 892533"/>
                <a:gd name="connsiteX4" fmla="*/ 0 w 12192000"/>
                <a:gd name="connsiteY4" fmla="*/ 0 h 892533"/>
                <a:gd name="connsiteX0" fmla="*/ 0 w 12192000"/>
                <a:gd name="connsiteY0" fmla="*/ 70505 h 963038"/>
                <a:gd name="connsiteX1" fmla="*/ 6141396 w 12192000"/>
                <a:gd name="connsiteY1" fmla="*/ 0 h 963038"/>
                <a:gd name="connsiteX2" fmla="*/ 12192000 w 12192000"/>
                <a:gd name="connsiteY2" fmla="*/ 70505 h 963038"/>
                <a:gd name="connsiteX3" fmla="*/ 12192000 w 12192000"/>
                <a:gd name="connsiteY3" fmla="*/ 963038 h 963038"/>
                <a:gd name="connsiteX4" fmla="*/ 0 w 12192000"/>
                <a:gd name="connsiteY4" fmla="*/ 963038 h 963038"/>
                <a:gd name="connsiteX5" fmla="*/ 0 w 12192000"/>
                <a:gd name="connsiteY5" fmla="*/ 70505 h 963038"/>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342880 h 1235413"/>
                <a:gd name="connsiteX1" fmla="*/ 6115456 w 12192000"/>
                <a:gd name="connsiteY1" fmla="*/ 0 h 1235413"/>
                <a:gd name="connsiteX2" fmla="*/ 12192000 w 12192000"/>
                <a:gd name="connsiteY2" fmla="*/ 342880 h 1235413"/>
                <a:gd name="connsiteX3" fmla="*/ 12192000 w 12192000"/>
                <a:gd name="connsiteY3" fmla="*/ 1235413 h 1235413"/>
                <a:gd name="connsiteX4" fmla="*/ 0 w 12192000"/>
                <a:gd name="connsiteY4" fmla="*/ 1235413 h 1235413"/>
                <a:gd name="connsiteX5" fmla="*/ 0 w 12192000"/>
                <a:gd name="connsiteY5" fmla="*/ 342880 h 1235413"/>
                <a:gd name="connsiteX0" fmla="*/ 0 w 12192000"/>
                <a:gd name="connsiteY0" fmla="*/ 569859 h 1462392"/>
                <a:gd name="connsiteX1" fmla="*/ 6121941 w 12192000"/>
                <a:gd name="connsiteY1" fmla="*/ 0 h 1462392"/>
                <a:gd name="connsiteX2" fmla="*/ 12192000 w 12192000"/>
                <a:gd name="connsiteY2" fmla="*/ 569859 h 1462392"/>
                <a:gd name="connsiteX3" fmla="*/ 12192000 w 12192000"/>
                <a:gd name="connsiteY3" fmla="*/ 1462392 h 1462392"/>
                <a:gd name="connsiteX4" fmla="*/ 0 w 12192000"/>
                <a:gd name="connsiteY4" fmla="*/ 1462392 h 1462392"/>
                <a:gd name="connsiteX5" fmla="*/ 0 w 12192000"/>
                <a:gd name="connsiteY5" fmla="*/ 569859 h 1462392"/>
                <a:gd name="connsiteX0" fmla="*/ 0 w 12192000"/>
                <a:gd name="connsiteY0" fmla="*/ 578288 h 1470821"/>
                <a:gd name="connsiteX1" fmla="*/ 6083031 w 12192000"/>
                <a:gd name="connsiteY1" fmla="*/ 0 h 1470821"/>
                <a:gd name="connsiteX2" fmla="*/ 12192000 w 12192000"/>
                <a:gd name="connsiteY2" fmla="*/ 578288 h 1470821"/>
                <a:gd name="connsiteX3" fmla="*/ 12192000 w 12192000"/>
                <a:gd name="connsiteY3" fmla="*/ 1470821 h 1470821"/>
                <a:gd name="connsiteX4" fmla="*/ 0 w 12192000"/>
                <a:gd name="connsiteY4" fmla="*/ 1470821 h 1470821"/>
                <a:gd name="connsiteX5" fmla="*/ 0 w 12192000"/>
                <a:gd name="connsiteY5" fmla="*/ 578288 h 1470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1470821">
                  <a:moveTo>
                    <a:pt x="0" y="578288"/>
                  </a:moveTo>
                  <a:cubicBezTo>
                    <a:pt x="2038485" y="463995"/>
                    <a:pt x="4012120" y="17017"/>
                    <a:pt x="6083031" y="0"/>
                  </a:cubicBezTo>
                  <a:cubicBezTo>
                    <a:pt x="8140971" y="17016"/>
                    <a:pt x="10166485" y="463995"/>
                    <a:pt x="12192000" y="578288"/>
                  </a:cubicBezTo>
                  <a:lnTo>
                    <a:pt x="12192000" y="1470821"/>
                  </a:lnTo>
                  <a:lnTo>
                    <a:pt x="0" y="1470821"/>
                  </a:lnTo>
                  <a:lnTo>
                    <a:pt x="0" y="578288"/>
                  </a:lnTo>
                  <a:close/>
                </a:path>
              </a:pathLst>
            </a:custGeom>
            <a:gradFill>
              <a:gsLst>
                <a:gs pos="69000">
                  <a:schemeClr val="accent6">
                    <a:lumMod val="20000"/>
                    <a:lumOff val="80000"/>
                  </a:schemeClr>
                </a:gs>
                <a:gs pos="98000">
                  <a:schemeClr val="accent6"/>
                </a:gs>
                <a:gs pos="0">
                  <a:schemeClr val="accent6"/>
                </a:gs>
                <a:gs pos="20000">
                  <a:schemeClr val="accent6">
                    <a:lumMod val="20000"/>
                    <a:lumOff val="80000"/>
                  </a:schemeClr>
                </a:gs>
                <a:gs pos="90000">
                  <a:schemeClr val="accent6">
                    <a:lumMod val="40000"/>
                    <a:lumOff val="60000"/>
                  </a:schemeClr>
                </a:gs>
                <a:gs pos="10000">
                  <a:schemeClr val="accent6">
                    <a:lumMod val="60000"/>
                    <a:lumOff val="4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17" name="Rechthoek 16">
            <a:extLst>
              <a:ext uri="{FF2B5EF4-FFF2-40B4-BE49-F238E27FC236}">
                <a16:creationId xmlns:a16="http://schemas.microsoft.com/office/drawing/2014/main" id="{2735A876-1BAB-2CD8-C5E1-1FBDE672F27F}"/>
              </a:ext>
            </a:extLst>
          </p:cNvPr>
          <p:cNvSpPr/>
          <p:nvPr/>
        </p:nvSpPr>
        <p:spPr>
          <a:xfrm>
            <a:off x="3954276" y="6023620"/>
            <a:ext cx="4283480" cy="707886"/>
          </a:xfrm>
          <a:prstGeom prst="rect">
            <a:avLst/>
          </a:prstGeom>
          <a:noFill/>
        </p:spPr>
        <p:txBody>
          <a:bodyPr wrap="none" lIns="91440" tIns="45720" rIns="91440" bIns="45720">
            <a:spAutoFit/>
          </a:bodyPr>
          <a:lstStyle/>
          <a:p>
            <a:pPr algn="ctr"/>
            <a:r>
              <a:rPr lang="nl-NL" sz="4000" dirty="0">
                <a:ln w="0"/>
                <a:effectLst>
                  <a:outerShdw blurRad="38100" dist="19050" dir="2700000" algn="tl" rotWithShape="0">
                    <a:schemeClr val="dk1">
                      <a:alpha val="40000"/>
                    </a:schemeClr>
                  </a:outerShdw>
                </a:effectLst>
              </a:rPr>
              <a:t>Exploitatie per VTE</a:t>
            </a:r>
          </a:p>
        </p:txBody>
      </p:sp>
      <p:graphicFrame>
        <p:nvGraphicFramePr>
          <p:cNvPr id="2" name="Tabel 1">
            <a:extLst>
              <a:ext uri="{FF2B5EF4-FFF2-40B4-BE49-F238E27FC236}">
                <a16:creationId xmlns:a16="http://schemas.microsoft.com/office/drawing/2014/main" id="{BA29EB12-6804-F388-973B-B55A8FF28F42}"/>
              </a:ext>
            </a:extLst>
          </p:cNvPr>
          <p:cNvGraphicFramePr>
            <a:graphicFrameLocks noGrp="1"/>
          </p:cNvGraphicFramePr>
          <p:nvPr/>
        </p:nvGraphicFramePr>
        <p:xfrm>
          <a:off x="1394707" y="2999528"/>
          <a:ext cx="8253846" cy="3039936"/>
        </p:xfrm>
        <a:graphic>
          <a:graphicData uri="http://schemas.openxmlformats.org/drawingml/2006/table">
            <a:tbl>
              <a:tblPr firstRow="1" firstCol="1" bandRow="1">
                <a:tableStyleId>{5C22544A-7EE6-4342-B048-85BDC9FD1C3A}</a:tableStyleId>
              </a:tblPr>
              <a:tblGrid>
                <a:gridCol w="1022910">
                  <a:extLst>
                    <a:ext uri="{9D8B030D-6E8A-4147-A177-3AD203B41FA5}">
                      <a16:colId xmlns:a16="http://schemas.microsoft.com/office/drawing/2014/main" val="386942996"/>
                    </a:ext>
                  </a:extLst>
                </a:gridCol>
                <a:gridCol w="447468">
                  <a:extLst>
                    <a:ext uri="{9D8B030D-6E8A-4147-A177-3AD203B41FA5}">
                      <a16:colId xmlns:a16="http://schemas.microsoft.com/office/drawing/2014/main" val="2991163013"/>
                    </a:ext>
                  </a:extLst>
                </a:gridCol>
                <a:gridCol w="432000">
                  <a:extLst>
                    <a:ext uri="{9D8B030D-6E8A-4147-A177-3AD203B41FA5}">
                      <a16:colId xmlns:a16="http://schemas.microsoft.com/office/drawing/2014/main" val="1893656434"/>
                    </a:ext>
                  </a:extLst>
                </a:gridCol>
                <a:gridCol w="504000">
                  <a:extLst>
                    <a:ext uri="{9D8B030D-6E8A-4147-A177-3AD203B41FA5}">
                      <a16:colId xmlns:a16="http://schemas.microsoft.com/office/drawing/2014/main" val="2636019907"/>
                    </a:ext>
                  </a:extLst>
                </a:gridCol>
                <a:gridCol w="648000">
                  <a:extLst>
                    <a:ext uri="{9D8B030D-6E8A-4147-A177-3AD203B41FA5}">
                      <a16:colId xmlns:a16="http://schemas.microsoft.com/office/drawing/2014/main" val="2110422369"/>
                    </a:ext>
                  </a:extLst>
                </a:gridCol>
                <a:gridCol w="432000">
                  <a:extLst>
                    <a:ext uri="{9D8B030D-6E8A-4147-A177-3AD203B41FA5}">
                      <a16:colId xmlns:a16="http://schemas.microsoft.com/office/drawing/2014/main" val="1623088260"/>
                    </a:ext>
                  </a:extLst>
                </a:gridCol>
                <a:gridCol w="504000">
                  <a:extLst>
                    <a:ext uri="{9D8B030D-6E8A-4147-A177-3AD203B41FA5}">
                      <a16:colId xmlns:a16="http://schemas.microsoft.com/office/drawing/2014/main" val="1697184746"/>
                    </a:ext>
                  </a:extLst>
                </a:gridCol>
                <a:gridCol w="648000">
                  <a:extLst>
                    <a:ext uri="{9D8B030D-6E8A-4147-A177-3AD203B41FA5}">
                      <a16:colId xmlns:a16="http://schemas.microsoft.com/office/drawing/2014/main" val="234333028"/>
                    </a:ext>
                  </a:extLst>
                </a:gridCol>
                <a:gridCol w="432000">
                  <a:extLst>
                    <a:ext uri="{9D8B030D-6E8A-4147-A177-3AD203B41FA5}">
                      <a16:colId xmlns:a16="http://schemas.microsoft.com/office/drawing/2014/main" val="3585925458"/>
                    </a:ext>
                  </a:extLst>
                </a:gridCol>
                <a:gridCol w="504000">
                  <a:extLst>
                    <a:ext uri="{9D8B030D-6E8A-4147-A177-3AD203B41FA5}">
                      <a16:colId xmlns:a16="http://schemas.microsoft.com/office/drawing/2014/main" val="381218854"/>
                    </a:ext>
                  </a:extLst>
                </a:gridCol>
                <a:gridCol w="648000">
                  <a:extLst>
                    <a:ext uri="{9D8B030D-6E8A-4147-A177-3AD203B41FA5}">
                      <a16:colId xmlns:a16="http://schemas.microsoft.com/office/drawing/2014/main" val="1111399422"/>
                    </a:ext>
                  </a:extLst>
                </a:gridCol>
                <a:gridCol w="432000">
                  <a:extLst>
                    <a:ext uri="{9D8B030D-6E8A-4147-A177-3AD203B41FA5}">
                      <a16:colId xmlns:a16="http://schemas.microsoft.com/office/drawing/2014/main" val="173411307"/>
                    </a:ext>
                  </a:extLst>
                </a:gridCol>
                <a:gridCol w="504000">
                  <a:extLst>
                    <a:ext uri="{9D8B030D-6E8A-4147-A177-3AD203B41FA5}">
                      <a16:colId xmlns:a16="http://schemas.microsoft.com/office/drawing/2014/main" val="1959869887"/>
                    </a:ext>
                  </a:extLst>
                </a:gridCol>
                <a:gridCol w="648000">
                  <a:extLst>
                    <a:ext uri="{9D8B030D-6E8A-4147-A177-3AD203B41FA5}">
                      <a16:colId xmlns:a16="http://schemas.microsoft.com/office/drawing/2014/main" val="78459081"/>
                    </a:ext>
                  </a:extLst>
                </a:gridCol>
                <a:gridCol w="447468">
                  <a:extLst>
                    <a:ext uri="{9D8B030D-6E8A-4147-A177-3AD203B41FA5}">
                      <a16:colId xmlns:a16="http://schemas.microsoft.com/office/drawing/2014/main" val="2972704695"/>
                    </a:ext>
                  </a:extLst>
                </a:gridCol>
              </a:tblGrid>
              <a:tr h="252095">
                <a:tc rowSpan="3">
                  <a:txBody>
                    <a:bodyPr/>
                    <a:lstStyle/>
                    <a:p>
                      <a:pPr algn="ctr">
                        <a:lnSpc>
                          <a:spcPct val="107000"/>
                        </a:lnSpc>
                        <a:spcAft>
                          <a:spcPts val="800"/>
                        </a:spcAft>
                        <a:buNone/>
                      </a:pPr>
                      <a:r>
                        <a:rPr lang="nl-BE" sz="1100" kern="100" dirty="0">
                          <a:effectLst/>
                        </a:rPr>
                        <a:t> </a:t>
                      </a:r>
                    </a:p>
                    <a:p>
                      <a:pPr algn="l">
                        <a:lnSpc>
                          <a:spcPct val="107000"/>
                        </a:lnSpc>
                        <a:spcAft>
                          <a:spcPts val="800"/>
                        </a:spcAft>
                        <a:buNone/>
                      </a:pPr>
                      <a:r>
                        <a:rPr lang="nl-BE" sz="1100" kern="100" dirty="0">
                          <a:effectLst/>
                        </a:rPr>
                        <a:t> </a:t>
                      </a:r>
                      <a:endParaRPr lang="nl-BE" sz="1100" kern="100" dirty="0">
                        <a:effectLst/>
                        <a:latin typeface="Aptos" panose="020B0004020202020204" pitchFamily="34" charset="0"/>
                        <a:cs typeface="Times New Roman" panose="02020603050405020304" pitchFamily="18" charset="0"/>
                      </a:endParaRPr>
                    </a:p>
                  </a:txBody>
                  <a:tcPr marL="17780" marR="17780" marT="0" marB="0">
                    <a:lnB w="6350" cap="flat" cmpd="sng" algn="ctr">
                      <a:solidFill>
                        <a:schemeClr val="tx1"/>
                      </a:solidFill>
                      <a:prstDash val="solid"/>
                      <a:round/>
                      <a:headEnd type="none" w="med" len="med"/>
                      <a:tailEnd type="none" w="med" len="med"/>
                    </a:lnB>
                    <a:noFill/>
                  </a:tcPr>
                </a:tc>
                <a:tc gridSpan="4">
                  <a:txBody>
                    <a:bodyPr/>
                    <a:lstStyle/>
                    <a:p>
                      <a:pPr algn="ctr">
                        <a:lnSpc>
                          <a:spcPct val="107000"/>
                        </a:lnSpc>
                        <a:spcAft>
                          <a:spcPts val="800"/>
                        </a:spcAft>
                        <a:buNone/>
                      </a:pPr>
                      <a:r>
                        <a:rPr lang="nl-BE" sz="1400" kern="100" dirty="0">
                          <a:effectLst/>
                        </a:rPr>
                        <a:t>2014 </a:t>
                      </a:r>
                      <a:endParaRPr lang="nl-BE" sz="1100" kern="100" dirty="0">
                        <a:effectLst/>
                        <a:latin typeface="Aptos" panose="020B0004020202020204" pitchFamily="34" charset="0"/>
                        <a:cs typeface="Times New Roman" panose="02020603050405020304" pitchFamily="18" charset="0"/>
                      </a:endParaRPr>
                    </a:p>
                  </a:txBody>
                  <a:tcPr marL="17780" marR="17780" marT="0" marB="0" anchor="ctr">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a:p>
                  </a:txBody>
                  <a:tcPr marL="17780" marR="17780" marT="0" marB="0" anchor="ctr"/>
                </a:tc>
                <a:tc hMerge="1">
                  <a:txBody>
                    <a:bodyPr/>
                    <a:lstStyle/>
                    <a:p>
                      <a:pPr algn="ctr">
                        <a:lnSpc>
                          <a:spcPct val="107000"/>
                        </a:lnSpc>
                        <a:spcAft>
                          <a:spcPts val="800"/>
                        </a:spcAft>
                        <a:buNone/>
                      </a:pPr>
                      <a:endParaRPr lang="nl-BE" sz="1100" kern="100" dirty="0">
                        <a:effectLst/>
                        <a:latin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3">
                  <a:txBody>
                    <a:bodyPr/>
                    <a:lstStyle/>
                    <a:p>
                      <a:pPr algn="ctr">
                        <a:lnSpc>
                          <a:spcPct val="107000"/>
                        </a:lnSpc>
                        <a:spcAft>
                          <a:spcPts val="800"/>
                        </a:spcAft>
                        <a:buNone/>
                      </a:pPr>
                      <a:r>
                        <a:rPr lang="nl-BE" sz="1400" kern="100" dirty="0">
                          <a:effectLst/>
                        </a:rPr>
                        <a:t>2019</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pPr algn="ctr">
                        <a:lnSpc>
                          <a:spcPct val="107000"/>
                        </a:lnSpc>
                        <a:spcAft>
                          <a:spcPts val="800"/>
                        </a:spcAft>
                        <a:buNone/>
                      </a:pPr>
                      <a:endParaRPr lang="nl-BE" sz="1400" kern="100" dirty="0">
                        <a:effectLst/>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3">
                  <a:txBody>
                    <a:bodyPr/>
                    <a:lstStyle/>
                    <a:p>
                      <a:pPr algn="ctr">
                        <a:lnSpc>
                          <a:spcPct val="107000"/>
                        </a:lnSpc>
                        <a:spcAft>
                          <a:spcPts val="800"/>
                        </a:spcAft>
                        <a:buNone/>
                      </a:pPr>
                      <a:r>
                        <a:rPr lang="nl-BE" sz="1400" kern="100" dirty="0">
                          <a:effectLst/>
                        </a:rPr>
                        <a:t>2023</a:t>
                      </a: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pPr algn="ctr">
                        <a:lnSpc>
                          <a:spcPct val="107000"/>
                        </a:lnSpc>
                        <a:spcAft>
                          <a:spcPts val="800"/>
                        </a:spcAft>
                        <a:buNone/>
                      </a:pPr>
                      <a:endParaRPr lang="nl-BE" sz="1400" kern="100" dirty="0">
                        <a:effectLst/>
                      </a:endParaRPr>
                    </a:p>
                  </a:txBody>
                  <a:tcPr marL="17780" marR="177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gridSpan="4">
                  <a:txBody>
                    <a:bodyPr/>
                    <a:lstStyle/>
                    <a:p>
                      <a:pPr algn="ctr">
                        <a:lnSpc>
                          <a:spcPct val="107000"/>
                        </a:lnSpc>
                        <a:spcAft>
                          <a:spcPts val="800"/>
                        </a:spcAft>
                        <a:buNone/>
                      </a:pPr>
                      <a:r>
                        <a:rPr lang="nl-BE" sz="1400" kern="100" dirty="0">
                          <a:effectLst/>
                        </a:rPr>
                        <a:t>2024 *</a:t>
                      </a:r>
                    </a:p>
                  </a:txBody>
                  <a:tcPr marL="17780" marR="17780" marT="0" marB="0" anchor="ctr">
                    <a:lnL w="28575"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tc hMerge="1">
                  <a:txBody>
                    <a:bodyPr/>
                    <a:lstStyle/>
                    <a:p>
                      <a:endParaRPr/>
                    </a:p>
                  </a:txBody>
                  <a:tcPr marL="17780" marR="17780" marT="0" marB="0" anchor="ct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3991143734"/>
                  </a:ext>
                </a:extLst>
              </a:tr>
              <a:tr h="267335">
                <a:tc vMerge="1">
                  <a:txBody>
                    <a:bodyPr/>
                    <a:lstStyle/>
                    <a:p>
                      <a:endParaRPr lang="nl-BE"/>
                    </a:p>
                  </a:txBody>
                  <a:tcPr/>
                </a:tc>
                <a:tc rowSpan="2">
                  <a:txBody>
                    <a:bodyPr/>
                    <a:lstStyle/>
                    <a:p>
                      <a:pPr algn="ctr">
                        <a:lnSpc>
                          <a:spcPct val="107000"/>
                        </a:lnSpc>
                        <a:spcAft>
                          <a:spcPts val="800"/>
                        </a:spcAft>
                        <a:buNone/>
                      </a:pPr>
                      <a:r>
                        <a:rPr lang="nl-BE" sz="900" kern="100" dirty="0">
                          <a:effectLst/>
                        </a:rPr>
                        <a:t>aantal inw.</a:t>
                      </a:r>
                      <a:endParaRPr lang="nl-BE" sz="1100" kern="100" dirty="0">
                        <a:effectLst/>
                      </a:endParaRPr>
                    </a:p>
                    <a:p>
                      <a:pPr algn="ctr">
                        <a:lnSpc>
                          <a:spcPct val="107000"/>
                        </a:lnSpc>
                        <a:spcAft>
                          <a:spcPts val="800"/>
                        </a:spcAft>
                        <a:buNone/>
                      </a:pPr>
                      <a:r>
                        <a:rPr lang="nl-BE" sz="900" kern="100" dirty="0">
                          <a:effectLst/>
                        </a:rPr>
                        <a:t>2013</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algn="ctr">
                        <a:lnSpc>
                          <a:spcPct val="107000"/>
                        </a:lnSpc>
                        <a:spcAft>
                          <a:spcPts val="0"/>
                        </a:spcAft>
                        <a:buNone/>
                      </a:pPr>
                      <a:r>
                        <a:rPr lang="nl-BE" sz="1050" kern="100" dirty="0">
                          <a:effectLst/>
                        </a:rPr>
                        <a:t>Exploitatie </a:t>
                      </a:r>
                    </a:p>
                    <a:p>
                      <a:pPr algn="ctr">
                        <a:lnSpc>
                          <a:spcPct val="107000"/>
                        </a:lnSpc>
                        <a:spcAft>
                          <a:spcPts val="0"/>
                        </a:spcAft>
                        <a:buNone/>
                      </a:pPr>
                      <a:r>
                        <a:rPr lang="nl-BE" sz="1050" kern="100" dirty="0">
                          <a:effectLst/>
                        </a:rPr>
                        <a:t>uitgave</a:t>
                      </a:r>
                      <a:endParaRPr lang="nl-B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algn="ctr">
                        <a:lnSpc>
                          <a:spcPct val="107000"/>
                        </a:lnSpc>
                        <a:spcAft>
                          <a:spcPts val="0"/>
                        </a:spcAft>
                        <a:buNone/>
                      </a:pPr>
                      <a:r>
                        <a:rPr lang="nl-BE" sz="1050" kern="100" dirty="0">
                          <a:effectLst/>
                        </a:rPr>
                        <a:t>Exploitatie </a:t>
                      </a:r>
                    </a:p>
                    <a:p>
                      <a:pPr algn="ctr">
                        <a:lnSpc>
                          <a:spcPct val="107000"/>
                        </a:lnSpc>
                        <a:spcAft>
                          <a:spcPts val="0"/>
                        </a:spcAft>
                        <a:buNone/>
                      </a:pPr>
                      <a:r>
                        <a:rPr lang="nl-BE" sz="1050" kern="100" dirty="0">
                          <a:effectLst/>
                        </a:rPr>
                        <a:t>uitgave</a:t>
                      </a:r>
                      <a:endParaRPr lang="nl-B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algn="ctr">
                        <a:lnSpc>
                          <a:spcPct val="107000"/>
                        </a:lnSpc>
                        <a:spcAft>
                          <a:spcPts val="0"/>
                        </a:spcAft>
                        <a:buNone/>
                      </a:pPr>
                      <a:r>
                        <a:rPr lang="nl-BE" sz="1050" kern="100" dirty="0">
                          <a:effectLst/>
                        </a:rPr>
                        <a:t>Exploitatie </a:t>
                      </a:r>
                    </a:p>
                    <a:p>
                      <a:pPr algn="ctr">
                        <a:lnSpc>
                          <a:spcPct val="107000"/>
                        </a:lnSpc>
                        <a:spcAft>
                          <a:spcPts val="0"/>
                        </a:spcAft>
                        <a:buNone/>
                      </a:pPr>
                      <a:r>
                        <a:rPr lang="nl-BE" sz="1050" kern="100" dirty="0">
                          <a:effectLst/>
                        </a:rPr>
                        <a:t>uitgave</a:t>
                      </a:r>
                      <a:endParaRPr lang="nl-B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VTE</a:t>
                      </a: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gridSpan="2">
                  <a:txBody>
                    <a:bodyPr/>
                    <a:lstStyle/>
                    <a:p>
                      <a:pPr algn="ctr">
                        <a:lnSpc>
                          <a:spcPct val="107000"/>
                        </a:lnSpc>
                        <a:spcAft>
                          <a:spcPts val="0"/>
                        </a:spcAft>
                        <a:buNone/>
                      </a:pPr>
                      <a:r>
                        <a:rPr lang="nl-BE" sz="1050" kern="100" dirty="0">
                          <a:effectLst/>
                        </a:rPr>
                        <a:t>Exploitatie </a:t>
                      </a:r>
                    </a:p>
                    <a:p>
                      <a:pPr algn="ctr">
                        <a:lnSpc>
                          <a:spcPct val="107000"/>
                        </a:lnSpc>
                        <a:spcAft>
                          <a:spcPts val="0"/>
                        </a:spcAft>
                        <a:buNone/>
                      </a:pPr>
                      <a:r>
                        <a:rPr lang="nl-BE" sz="1050" kern="100" dirty="0">
                          <a:effectLst/>
                        </a:rPr>
                        <a:t>uitgave</a:t>
                      </a:r>
                      <a:endParaRPr lang="nl-B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pPr algn="ctr">
                        <a:lnSpc>
                          <a:spcPct val="107000"/>
                        </a:lnSpc>
                        <a:spcAft>
                          <a:spcPts val="800"/>
                        </a:spcAft>
                        <a:buNone/>
                      </a:pP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buNone/>
                      </a:pPr>
                      <a:r>
                        <a:rPr lang="nl-BE" sz="900" kern="100">
                          <a:effectLst/>
                        </a:rPr>
                        <a:t>aantal inw.</a:t>
                      </a:r>
                      <a:endParaRPr lang="nl-BE" sz="1100" kern="100">
                        <a:effectLst/>
                      </a:endParaRPr>
                    </a:p>
                    <a:p>
                      <a:pPr algn="ctr">
                        <a:lnSpc>
                          <a:spcPct val="107000"/>
                        </a:lnSpc>
                        <a:spcAft>
                          <a:spcPts val="800"/>
                        </a:spcAft>
                        <a:buNone/>
                      </a:pPr>
                      <a:r>
                        <a:rPr lang="nl-BE" sz="900" kern="100">
                          <a:effectLst/>
                        </a:rPr>
                        <a:t>2024</a:t>
                      </a:r>
                      <a:endParaRPr lang="nl-BE" sz="1100" kern="10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3127479"/>
                  </a:ext>
                </a:extLst>
              </a:tr>
              <a:tr h="0">
                <a:tc vMerge="1">
                  <a:txBody>
                    <a:bodyPr/>
                    <a:lstStyle/>
                    <a:p>
                      <a:endParaRPr dirty="0"/>
                    </a:p>
                  </a:txBody>
                  <a:tcPr marL="17780" marR="17780" marT="0" marB="0"/>
                </a:tc>
                <a:tc vMerge="1">
                  <a:txBody>
                    <a:bodyPr/>
                    <a:lstStyle/>
                    <a:p>
                      <a:endParaRPr lang="nl-BE"/>
                    </a:p>
                  </a:txBody>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0"/>
                        </a:spcAft>
                        <a:buNone/>
                      </a:pPr>
                      <a:r>
                        <a:rPr lang="nl-BE" sz="900" kern="100" dirty="0">
                          <a:effectLst/>
                        </a:rPr>
                        <a:t>€ per </a:t>
                      </a:r>
                    </a:p>
                    <a:p>
                      <a:pPr algn="ctr">
                        <a:lnSpc>
                          <a:spcPct val="107000"/>
                        </a:lnSpc>
                        <a:spcAft>
                          <a:spcPts val="0"/>
                        </a:spcAft>
                        <a:buNone/>
                      </a:pPr>
                      <a:r>
                        <a:rPr lang="nl-BE" sz="900" kern="100" dirty="0">
                          <a:effectLst/>
                        </a:rPr>
                        <a:t>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nl-BE" sz="1050" kern="100" dirty="0">
                          <a:effectLst/>
                          <a:latin typeface="Aptos" panose="020B0004020202020204" pitchFamily="34" charset="0"/>
                          <a:ea typeface="Aptos" panose="020B0004020202020204" pitchFamily="34" charset="0"/>
                          <a:cs typeface="Times New Roman" panose="02020603050405020304" pitchFamily="18" charset="0"/>
                        </a:rPr>
                        <a:t>€ kost  </a:t>
                      </a:r>
                    </a:p>
                    <a:p>
                      <a:pPr marL="0" marR="0" lvl="0" indent="0" algn="ctr" defTabSz="914400" rtl="0" eaLnBrk="1" fontAlgn="auto" latinLnBrk="0" hangingPunct="1">
                        <a:lnSpc>
                          <a:spcPct val="107000"/>
                        </a:lnSpc>
                        <a:spcBef>
                          <a:spcPts val="0"/>
                        </a:spcBef>
                        <a:spcAft>
                          <a:spcPts val="0"/>
                        </a:spcAft>
                        <a:buClrTx/>
                        <a:buSzTx/>
                        <a:buFontTx/>
                        <a:buNone/>
                        <a:tabLst/>
                        <a:defRPr/>
                      </a:pPr>
                      <a:r>
                        <a:rPr lang="nl-BE" sz="1050" kern="100" dirty="0">
                          <a:effectLst/>
                          <a:latin typeface="Aptos" panose="020B0004020202020204" pitchFamily="34" charset="0"/>
                          <a:ea typeface="Aptos" panose="020B0004020202020204" pitchFamily="34" charset="0"/>
                          <a:cs typeface="Times New Roman" panose="02020603050405020304" pitchFamily="18" charset="0"/>
                        </a:rPr>
                        <a:t>per VTE</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0"/>
                        </a:spcAft>
                        <a:buNone/>
                      </a:pPr>
                      <a:r>
                        <a:rPr lang="nl-BE" sz="900" kern="100" dirty="0">
                          <a:effectLst/>
                        </a:rPr>
                        <a:t>€ per </a:t>
                      </a:r>
                    </a:p>
                    <a:p>
                      <a:pPr algn="ctr">
                        <a:lnSpc>
                          <a:spcPct val="107000"/>
                        </a:lnSpc>
                        <a:spcAft>
                          <a:spcPts val="0"/>
                        </a:spcAft>
                        <a:buNone/>
                      </a:pPr>
                      <a:r>
                        <a:rPr lang="nl-BE" sz="900" kern="100" dirty="0">
                          <a:effectLst/>
                        </a:rPr>
                        <a:t>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0"/>
                        </a:spcAft>
                        <a:buNone/>
                      </a:pPr>
                      <a:r>
                        <a:rPr lang="nl-BE" sz="900" kern="100" dirty="0">
                          <a:effectLst/>
                        </a:rPr>
                        <a:t>€ per </a:t>
                      </a:r>
                    </a:p>
                    <a:p>
                      <a:pPr algn="ctr">
                        <a:lnSpc>
                          <a:spcPct val="107000"/>
                        </a:lnSpc>
                        <a:spcAft>
                          <a:spcPts val="0"/>
                        </a:spcAft>
                        <a:buNone/>
                      </a:pPr>
                      <a:r>
                        <a:rPr lang="nl-BE" sz="900" kern="100" dirty="0">
                          <a:effectLst/>
                        </a:rPr>
                        <a:t>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nl-BE" sz="900" kern="100" dirty="0">
                          <a:effectLst/>
                        </a:rPr>
                        <a:t>per 1.000 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lnSpc>
                          <a:spcPct val="107000"/>
                        </a:lnSpc>
                        <a:spcAft>
                          <a:spcPts val="0"/>
                        </a:spcAft>
                        <a:buNone/>
                      </a:pPr>
                      <a:r>
                        <a:rPr lang="nl-BE" sz="900" kern="100" dirty="0">
                          <a:effectLst/>
                        </a:rPr>
                        <a:t>€ per </a:t>
                      </a:r>
                    </a:p>
                    <a:p>
                      <a:pPr algn="ctr">
                        <a:lnSpc>
                          <a:spcPct val="107000"/>
                        </a:lnSpc>
                        <a:spcAft>
                          <a:spcPts val="0"/>
                        </a:spcAft>
                        <a:buNone/>
                      </a:pPr>
                      <a:r>
                        <a:rPr lang="nl-BE" sz="900" kern="100" dirty="0">
                          <a:effectLst/>
                        </a:rPr>
                        <a:t>inw</a:t>
                      </a:r>
                      <a:endParaRPr lang="nl-BE"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nl-BE" sz="1100" kern="100" dirty="0">
                          <a:effectLst/>
                          <a:latin typeface="Aptos" panose="020B0004020202020204" pitchFamily="34" charset="0"/>
                          <a:ea typeface="Aptos" panose="020B0004020202020204" pitchFamily="34" charset="0"/>
                          <a:cs typeface="Times New Roman" panose="02020603050405020304" pitchFamily="18" charset="0"/>
                        </a:rPr>
                        <a:t>€ kost  per VTE</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endParaRPr lang="nl-BE"/>
                    </a:p>
                  </a:txBody>
                  <a:tcPr/>
                </a:tc>
                <a:extLst>
                  <a:ext uri="{0D108BD9-81ED-4DB2-BD59-A6C34878D82A}">
                    <a16:rowId xmlns:a16="http://schemas.microsoft.com/office/drawing/2014/main" val="982220475"/>
                  </a:ext>
                </a:extLst>
              </a:tr>
              <a:tr h="252095">
                <a:tc>
                  <a:txBody>
                    <a:bodyPr/>
                    <a:lstStyle/>
                    <a:p>
                      <a:pPr algn="l">
                        <a:lnSpc>
                          <a:spcPct val="107000"/>
                        </a:lnSpc>
                        <a:spcAft>
                          <a:spcPts val="800"/>
                        </a:spcAft>
                        <a:buNone/>
                      </a:pPr>
                      <a:r>
                        <a:rPr lang="nl-BE" sz="1200" b="1" kern="100" dirty="0">
                          <a:solidFill>
                            <a:srgbClr val="FFFF00"/>
                          </a:solidFill>
                          <a:effectLst/>
                        </a:rPr>
                        <a:t>Essen</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18.066</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9,5</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1.276</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130.122</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8,0</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1.282</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164.259</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7,6</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1.340</a:t>
                      </a:r>
                      <a:endParaRPr lang="nl-BE" sz="11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fontAlgn="b">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178.167</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000" b="1" kern="100" dirty="0">
                          <a:solidFill>
                            <a:srgbClr val="FFFF00"/>
                          </a:solidFill>
                          <a:effectLst/>
                        </a:rPr>
                        <a:t>7,8</a:t>
                      </a:r>
                      <a:endParaRPr lang="nl-BE" sz="1000" b="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1100" b="1" kern="100" dirty="0">
                          <a:solidFill>
                            <a:srgbClr val="FFFF00"/>
                          </a:solidFill>
                          <a:effectLst/>
                        </a:rPr>
                        <a:t>1.563</a:t>
                      </a: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marL="0" algn="ctr" defTabSz="914400" rtl="0" eaLnBrk="1" fontAlgn="b" latinLnBrk="0" hangingPunct="1">
                        <a:buNone/>
                      </a:pPr>
                      <a:r>
                        <a:rPr lang="nl-BE" sz="1050" b="1" kern="100" dirty="0">
                          <a:solidFill>
                            <a:srgbClr val="FFFF00"/>
                          </a:solidFill>
                          <a:effectLst/>
                          <a:latin typeface="Aptos" panose="020B0004020202020204" pitchFamily="34" charset="0"/>
                          <a:ea typeface="+mn-ea"/>
                          <a:cs typeface="Times New Roman" panose="02020603050405020304" pitchFamily="18" charset="0"/>
                        </a:rPr>
                        <a:t>200.585</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tc>
                  <a:txBody>
                    <a:bodyPr/>
                    <a:lstStyle/>
                    <a:p>
                      <a:pPr algn="ctr">
                        <a:lnSpc>
                          <a:spcPct val="107000"/>
                        </a:lnSpc>
                        <a:spcAft>
                          <a:spcPts val="800"/>
                        </a:spcAft>
                        <a:buNone/>
                      </a:pPr>
                      <a:r>
                        <a:rPr lang="nl-BE" sz="800" b="1" i="1" kern="100" dirty="0">
                          <a:solidFill>
                            <a:srgbClr val="FFFF00"/>
                          </a:solidFill>
                          <a:effectLst/>
                        </a:rPr>
                        <a:t>19.630</a:t>
                      </a:r>
                      <a:endParaRPr lang="nl-BE" sz="1000" b="1" i="1" kern="100" dirty="0">
                        <a:solidFill>
                          <a:srgbClr val="FFFF00"/>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80488442"/>
                  </a:ext>
                </a:extLst>
              </a:tr>
              <a:tr h="252095">
                <a:tc>
                  <a:txBody>
                    <a:bodyPr/>
                    <a:lstStyle/>
                    <a:p>
                      <a:pPr algn="l">
                        <a:lnSpc>
                          <a:spcPct val="107000"/>
                        </a:lnSpc>
                        <a:spcAft>
                          <a:spcPts val="800"/>
                        </a:spcAft>
                        <a:buNone/>
                      </a:pPr>
                      <a:r>
                        <a:rPr lang="nl-BE" sz="1200" kern="100">
                          <a:solidFill>
                            <a:schemeClr val="tx1"/>
                          </a:solidFill>
                          <a:effectLst/>
                        </a:rPr>
                        <a:t>Stabroek</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18.140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1.038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142.811</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1.188</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150.125</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1.262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188.657</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6,7</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1.337</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198.202</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18.826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8028719"/>
                  </a:ext>
                </a:extLst>
              </a:tr>
              <a:tr h="252095">
                <a:tc>
                  <a:txBody>
                    <a:bodyPr/>
                    <a:lstStyle/>
                    <a:p>
                      <a:pPr algn="l">
                        <a:lnSpc>
                          <a:spcPct val="107000"/>
                        </a:lnSpc>
                        <a:spcAft>
                          <a:spcPts val="800"/>
                        </a:spcAft>
                        <a:buNone/>
                      </a:pPr>
                      <a:r>
                        <a:rPr lang="nl-BE" sz="1200" kern="100">
                          <a:solidFill>
                            <a:schemeClr val="tx1"/>
                          </a:solidFill>
                          <a:effectLst/>
                        </a:rPr>
                        <a:t>Kalmthout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18.184</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1.633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176.576</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1.864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204.244</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9,1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2.023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a:solidFill>
                            <a:schemeClr val="tx1"/>
                          </a:solidFill>
                          <a:effectLst/>
                          <a:latin typeface="Aptos" panose="020B0004020202020204" pitchFamily="34" charset="0"/>
                          <a:ea typeface="+mn-ea"/>
                          <a:cs typeface="Times New Roman" panose="02020603050405020304" pitchFamily="18" charset="0"/>
                        </a:rPr>
                        <a:t>224.409</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9,4</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2.386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255.114</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19.672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3658448"/>
                  </a:ext>
                </a:extLst>
              </a:tr>
              <a:tr h="252095">
                <a:tc>
                  <a:txBody>
                    <a:bodyPr/>
                    <a:lstStyle/>
                    <a:p>
                      <a:pPr algn="l">
                        <a:lnSpc>
                          <a:spcPct val="107000"/>
                        </a:lnSpc>
                        <a:spcAft>
                          <a:spcPts val="800"/>
                        </a:spcAft>
                        <a:buNone/>
                      </a:pPr>
                      <a:r>
                        <a:rPr lang="nl-BE" sz="1200" kern="100" dirty="0">
                          <a:solidFill>
                            <a:schemeClr val="tx1"/>
                          </a:solidFill>
                          <a:effectLst/>
                        </a:rPr>
                        <a:t>Wuustwezel</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19.731</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11,2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1.366</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130.476</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1.351</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163.713</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1.447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193.312</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1.519</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193.626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21.794</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6361335"/>
                  </a:ext>
                </a:extLst>
              </a:tr>
              <a:tr h="252095">
                <a:tc>
                  <a:txBody>
                    <a:bodyPr/>
                    <a:lstStyle/>
                    <a:p>
                      <a:pPr algn="l">
                        <a:lnSpc>
                          <a:spcPct val="107000"/>
                        </a:lnSpc>
                        <a:spcAft>
                          <a:spcPts val="800"/>
                        </a:spcAft>
                        <a:buNone/>
                      </a:pPr>
                      <a:r>
                        <a:rPr lang="nl-BE" sz="1200" kern="100">
                          <a:solidFill>
                            <a:schemeClr val="tx1"/>
                          </a:solidFill>
                          <a:effectLst/>
                        </a:rPr>
                        <a:t>Hoogstraten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a:solidFill>
                            <a:schemeClr val="tx1"/>
                          </a:solidFill>
                          <a:effectLst/>
                        </a:rPr>
                        <a:t>20.549</a:t>
                      </a:r>
                      <a:endParaRPr lang="nl-BE" sz="1000" i="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a:solidFill>
                            <a:schemeClr val="tx1"/>
                          </a:solidFill>
                          <a:effectLst/>
                        </a:rPr>
                        <a:t>12,5</a:t>
                      </a:r>
                      <a:endParaRPr lang="nl-BE" sz="10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1.701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137.018</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12,9</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1.838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142.192</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2.233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181.314</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2.341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186.270</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22.278</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896542"/>
                  </a:ext>
                </a:extLst>
              </a:tr>
              <a:tr h="252095">
                <a:tc>
                  <a:txBody>
                    <a:bodyPr/>
                    <a:lstStyle/>
                    <a:p>
                      <a:pPr algn="l">
                        <a:lnSpc>
                          <a:spcPct val="107000"/>
                        </a:lnSpc>
                        <a:spcAft>
                          <a:spcPts val="800"/>
                        </a:spcAft>
                        <a:buNone/>
                      </a:pPr>
                      <a:r>
                        <a:rPr lang="nl-BE" sz="1200" kern="100">
                          <a:solidFill>
                            <a:schemeClr val="tx1"/>
                          </a:solidFill>
                          <a:effectLst/>
                        </a:rPr>
                        <a:t>Kapellen</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26.506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963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131.132</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7,4</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1.073</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148.668</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7,8</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1.254</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167.765</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1.394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168.366</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27.782</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3286344"/>
                  </a:ext>
                </a:extLst>
              </a:tr>
              <a:tr h="252095">
                <a:tc>
                  <a:txBody>
                    <a:bodyPr/>
                    <a:lstStyle/>
                    <a:p>
                      <a:pPr algn="l">
                        <a:lnSpc>
                          <a:spcPct val="107000"/>
                        </a:lnSpc>
                        <a:spcAft>
                          <a:spcPts val="800"/>
                        </a:spcAft>
                        <a:buNone/>
                      </a:pPr>
                      <a:r>
                        <a:rPr lang="nl-BE" sz="1200" kern="100">
                          <a:solidFill>
                            <a:schemeClr val="tx1"/>
                          </a:solidFill>
                          <a:effectLst/>
                        </a:rPr>
                        <a:t>Brecht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28.016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8,5</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dirty="0">
                          <a:solidFill>
                            <a:schemeClr val="tx1"/>
                          </a:solidFill>
                          <a:effectLst/>
                        </a:rPr>
                        <a:t>1.132</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135.751</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1.181</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147.731</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1.267</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157.815</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8,0</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1.336</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166.909</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30.610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4742036"/>
                  </a:ext>
                </a:extLst>
              </a:tr>
              <a:tr h="252095">
                <a:tc>
                  <a:txBody>
                    <a:bodyPr/>
                    <a:lstStyle/>
                    <a:p>
                      <a:pPr algn="l">
                        <a:lnSpc>
                          <a:spcPct val="107000"/>
                        </a:lnSpc>
                        <a:spcAft>
                          <a:spcPts val="800"/>
                        </a:spcAft>
                        <a:buNone/>
                      </a:pPr>
                      <a:r>
                        <a:rPr lang="nl-BE" sz="1200" kern="100">
                          <a:solidFill>
                            <a:schemeClr val="tx1"/>
                          </a:solidFill>
                          <a:effectLst/>
                        </a:rPr>
                        <a:t>Brasschaat</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37.286</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000" kern="100" dirty="0">
                          <a:solidFill>
                            <a:schemeClr val="tx1"/>
                          </a:solidFill>
                          <a:effectLst/>
                        </a:rPr>
                        <a:t>12,1</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1100" kern="100">
                          <a:solidFill>
                            <a:schemeClr val="tx1"/>
                          </a:solidFill>
                          <a:effectLst/>
                        </a:rPr>
                        <a:t>1.788</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150.326</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9,3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a:solidFill>
                            <a:schemeClr val="tx1"/>
                          </a:solidFill>
                          <a:effectLst/>
                        </a:rPr>
                        <a:t>1.725</a:t>
                      </a:r>
                      <a:endParaRPr lang="nl-BE" sz="11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186.483</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8,3</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1.844</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b">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222.479</a:t>
                      </a:r>
                    </a:p>
                  </a:txBody>
                  <a:tcPr marL="7620" marR="7620" marT="762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000" kern="100" dirty="0">
                          <a:solidFill>
                            <a:schemeClr val="tx1"/>
                          </a:solidFill>
                          <a:effectLst/>
                        </a:rPr>
                        <a:t>8,2</a:t>
                      </a:r>
                      <a:endParaRPr lang="nl-BE" sz="1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nl-BE" sz="1100" kern="100" dirty="0">
                          <a:solidFill>
                            <a:schemeClr val="tx1"/>
                          </a:solidFill>
                          <a:effectLst/>
                        </a:rPr>
                        <a:t>2.035</a:t>
                      </a:r>
                      <a:endParaRPr lang="nl-BE"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b" latinLnBrk="0" hangingPunct="1">
                        <a:buNone/>
                      </a:pPr>
                      <a:r>
                        <a:rPr lang="nl-BE" sz="1050" b="1" kern="100" dirty="0">
                          <a:solidFill>
                            <a:schemeClr val="tx1"/>
                          </a:solidFill>
                          <a:effectLst/>
                          <a:latin typeface="Aptos" panose="020B0004020202020204" pitchFamily="34" charset="0"/>
                          <a:ea typeface="+mn-ea"/>
                          <a:cs typeface="Times New Roman" panose="02020603050405020304" pitchFamily="18" charset="0"/>
                        </a:rPr>
                        <a:t>246.969</a:t>
                      </a:r>
                    </a:p>
                  </a:txBody>
                  <a:tcPr marL="7620" marR="7620" marT="762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buNone/>
                      </a:pPr>
                      <a:r>
                        <a:rPr lang="nl-BE" sz="800" i="1" kern="100" dirty="0">
                          <a:solidFill>
                            <a:schemeClr val="tx1"/>
                          </a:solidFill>
                          <a:effectLst/>
                        </a:rPr>
                        <a:t>38.470</a:t>
                      </a:r>
                      <a:endParaRPr lang="nl-BE" sz="1000" i="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7780" marR="1778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674634"/>
                  </a:ext>
                </a:extLst>
              </a:tr>
            </a:tbl>
          </a:graphicData>
        </a:graphic>
      </p:graphicFrame>
      <p:pic>
        <p:nvPicPr>
          <p:cNvPr id="6" name="Afbeelding 5">
            <a:extLst>
              <a:ext uri="{FF2B5EF4-FFF2-40B4-BE49-F238E27FC236}">
                <a16:creationId xmlns:a16="http://schemas.microsoft.com/office/drawing/2014/main" id="{82CC8FBD-C94B-4CD2-BC71-41B60DA6BA91}"/>
              </a:ext>
            </a:extLst>
          </p:cNvPr>
          <p:cNvPicPr>
            <a:picLocks noChangeAspect="1"/>
          </p:cNvPicPr>
          <p:nvPr/>
        </p:nvPicPr>
        <p:blipFill>
          <a:blip r:embed="rId3"/>
          <a:stretch>
            <a:fillRect/>
          </a:stretch>
        </p:blipFill>
        <p:spPr>
          <a:xfrm>
            <a:off x="3183714" y="12406"/>
            <a:ext cx="5758076" cy="2970665"/>
          </a:xfrm>
          <a:prstGeom prst="rect">
            <a:avLst/>
          </a:prstGeom>
        </p:spPr>
      </p:pic>
    </p:spTree>
    <p:extLst>
      <p:ext uri="{BB962C8B-B14F-4D97-AF65-F5344CB8AC3E}">
        <p14:creationId xmlns:p14="http://schemas.microsoft.com/office/powerpoint/2010/main" val="17667347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DE601BA5-4C9E-B554-7B0F-D6928E6710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8CDE70-5E62-104C-26B1-14E49F1F2237}"/>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Aanpassing organogram </a:t>
            </a:r>
          </a:p>
        </p:txBody>
      </p:sp>
      <p:cxnSp>
        <p:nvCxnSpPr>
          <p:cNvPr id="11" name="Rechte verbindingslijn 10">
            <a:extLst>
              <a:ext uri="{FF2B5EF4-FFF2-40B4-BE49-F238E27FC236}">
                <a16:creationId xmlns:a16="http://schemas.microsoft.com/office/drawing/2014/main" id="{CDBD137A-486F-7AC0-A69A-F22EF13AACB6}"/>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CDB7A7EB-C9B0-EDCD-685F-3C3202C1863F}"/>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F42E6392-E8BD-59E6-EC15-66519AFC20FE}"/>
              </a:ext>
            </a:extLst>
          </p:cNvPr>
          <p:cNvSpPr txBox="1">
            <a:spLocks/>
          </p:cNvSpPr>
          <p:nvPr/>
        </p:nvSpPr>
        <p:spPr>
          <a:xfrm>
            <a:off x="7209647" y="4150468"/>
            <a:ext cx="4314388" cy="15885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48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3764113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3C72-3A67-8D6B-1F67-76BB37F32D60}"/>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D487D372-221B-E95B-FF2F-AFA672AC5309}"/>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CCFB15AC-4F30-775A-B33C-456317A18E70}"/>
              </a:ext>
            </a:extLst>
          </p:cNvPr>
          <p:cNvSpPr>
            <a:spLocks noGrp="1"/>
          </p:cNvSpPr>
          <p:nvPr>
            <p:ph type="subTitle" idx="1"/>
          </p:nvPr>
        </p:nvSpPr>
        <p:spPr>
          <a:xfrm>
            <a:off x="661737" y="1342644"/>
            <a:ext cx="10980764" cy="4882362"/>
          </a:xfrm>
        </p:spPr>
        <p:txBody>
          <a:bodyPr wrap="square">
            <a:spAutoFit/>
          </a:bodyPr>
          <a:lstStyle/>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Bestuursakkoord met expliciete verwijzingen naar personeel, aanpassing organogram, optimalisatie werking, aanwervingen…</a:t>
            </a:r>
          </a:p>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Meerjarenplan met keuzes voor de komende legislatuur</a:t>
            </a:r>
          </a:p>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Toenemende taken en verantwoordelijkheden naar gemeenten (Huis van het Kind, Milieu, klimaat..)</a:t>
            </a:r>
          </a:p>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Essen heeft een lagere graad van personeelsinzet per inwoner ten opzichte van Vlaams gemiddelde.</a:t>
            </a:r>
          </a:p>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Organisatie kende een groei ; personeelsomkadering van (vnl. ondersteunende) diensten groeide niet mee.   </a:t>
            </a:r>
          </a:p>
          <a:p>
            <a:pPr algn="l">
              <a:spcAft>
                <a:spcPts val="1200"/>
              </a:spcAft>
            </a:pPr>
            <a:endParaRPr lang="nl-BE" sz="2800" dirty="0">
              <a:solidFill>
                <a:schemeClr val="bg2">
                  <a:lumMod val="50000"/>
                </a:schemeClr>
              </a:solidFill>
              <a:latin typeface="Scala Sans Offc" panose="020B0504030101020102" pitchFamily="34" charset="0"/>
            </a:endParaRPr>
          </a:p>
        </p:txBody>
      </p:sp>
      <p:sp>
        <p:nvSpPr>
          <p:cNvPr id="4" name="Titel 1">
            <a:extLst>
              <a:ext uri="{FF2B5EF4-FFF2-40B4-BE49-F238E27FC236}">
                <a16:creationId xmlns:a16="http://schemas.microsoft.com/office/drawing/2014/main" id="{686515D6-9E31-7C39-C884-CB953FE16A81}"/>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Context:</a:t>
            </a:r>
          </a:p>
        </p:txBody>
      </p:sp>
      <p:cxnSp>
        <p:nvCxnSpPr>
          <p:cNvPr id="5" name="Rechte verbindingslijn 4">
            <a:extLst>
              <a:ext uri="{FF2B5EF4-FFF2-40B4-BE49-F238E27FC236}">
                <a16:creationId xmlns:a16="http://schemas.microsoft.com/office/drawing/2014/main" id="{AA50DE03-37D9-8D8A-576A-DC2E718CC681}"/>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46E94380-47AD-F268-4B80-BFE7E24F4041}"/>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870498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46877-5FF0-5ED1-0170-6AD44A94B6AB}"/>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7C458317-0423-68F6-B79E-1C129854B8AF}"/>
              </a:ext>
            </a:extLst>
          </p:cNvPr>
          <p:cNvPicPr>
            <a:picLocks noChangeAspect="1"/>
          </p:cNvPicPr>
          <p:nvPr/>
        </p:nvPicPr>
        <p:blipFill rotWithShape="1">
          <a:blip r:embed="rId2"/>
          <a:srcRect l="29795" t="2356" r="947" b="81258"/>
          <a:stretch/>
        </p:blipFill>
        <p:spPr>
          <a:xfrm>
            <a:off x="6693571" y="5426244"/>
            <a:ext cx="5582653" cy="1431756"/>
          </a:xfrm>
          <a:prstGeom prst="rect">
            <a:avLst/>
          </a:prstGeom>
        </p:spPr>
      </p:pic>
      <p:sp>
        <p:nvSpPr>
          <p:cNvPr id="3" name="Ondertitel 2">
            <a:extLst>
              <a:ext uri="{FF2B5EF4-FFF2-40B4-BE49-F238E27FC236}">
                <a16:creationId xmlns:a16="http://schemas.microsoft.com/office/drawing/2014/main" id="{309D7A17-0F2E-C90B-16A5-B87FBFC184FB}"/>
              </a:ext>
            </a:extLst>
          </p:cNvPr>
          <p:cNvSpPr>
            <a:spLocks noGrp="1"/>
          </p:cNvSpPr>
          <p:nvPr>
            <p:ph type="subTitle" idx="1"/>
          </p:nvPr>
        </p:nvSpPr>
        <p:spPr>
          <a:xfrm>
            <a:off x="661737" y="1342644"/>
            <a:ext cx="10980764" cy="3538405"/>
          </a:xfrm>
        </p:spPr>
        <p:txBody>
          <a:bodyPr wrap="square">
            <a:spAutoFit/>
          </a:bodyPr>
          <a:lstStyle/>
          <a:p>
            <a:pPr marL="457200" indent="-457200" algn="l">
              <a:spcAft>
                <a:spcPts val="6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Gevolgen </a:t>
            </a:r>
            <a:r>
              <a:rPr lang="nl-BE" dirty="0" err="1">
                <a:solidFill>
                  <a:schemeClr val="bg2">
                    <a:lumMod val="50000"/>
                  </a:schemeClr>
                </a:solidFill>
                <a:latin typeface="Scala Sans Offc" panose="020B0504030101020102" pitchFamily="34" charset="0"/>
              </a:rPr>
              <a:t>mbt</a:t>
            </a:r>
            <a:r>
              <a:rPr lang="nl-BE" dirty="0">
                <a:solidFill>
                  <a:schemeClr val="bg2">
                    <a:lumMod val="50000"/>
                  </a:schemeClr>
                </a:solidFill>
                <a:latin typeface="Scala Sans Offc" panose="020B0504030101020102" pitchFamily="34" charset="0"/>
              </a:rPr>
              <a:t> organogram bij opmaak MJP:</a:t>
            </a:r>
          </a:p>
          <a:p>
            <a:pPr marL="914400" lvl="1" indent="-457200" algn="l">
              <a:buFont typeface="Courier New" panose="02070309020205020404" pitchFamily="49" charset="0"/>
              <a:buChar char="o"/>
            </a:pPr>
            <a:r>
              <a:rPr lang="nl-BE" dirty="0">
                <a:solidFill>
                  <a:schemeClr val="bg2">
                    <a:lumMod val="50000"/>
                  </a:schemeClr>
                </a:solidFill>
                <a:latin typeface="Scala Sans Offc" panose="020B0504030101020102" pitchFamily="34" charset="0"/>
              </a:rPr>
              <a:t>Voldoende capaciteit en expertise aanwezig om alles uit te voeren?</a:t>
            </a:r>
          </a:p>
          <a:p>
            <a:pPr marL="914400" lvl="1" indent="-457200" algn="l">
              <a:spcAft>
                <a:spcPts val="1200"/>
              </a:spcAft>
              <a:buFont typeface="Courier New" panose="02070309020205020404" pitchFamily="49" charset="0"/>
              <a:buChar char="o"/>
            </a:pPr>
            <a:r>
              <a:rPr lang="nl-BE" dirty="0">
                <a:solidFill>
                  <a:schemeClr val="bg2">
                    <a:lumMod val="50000"/>
                  </a:schemeClr>
                </a:solidFill>
                <a:latin typeface="Scala Sans Offc" panose="020B0504030101020102" pitchFamily="34" charset="0"/>
              </a:rPr>
              <a:t>Aanwerven </a:t>
            </a:r>
            <a:r>
              <a:rPr lang="nl-BE" dirty="0" err="1">
                <a:solidFill>
                  <a:schemeClr val="bg2">
                    <a:lumMod val="50000"/>
                  </a:schemeClr>
                </a:solidFill>
                <a:latin typeface="Scala Sans Offc" panose="020B0504030101020102" pitchFamily="34" charset="0"/>
              </a:rPr>
              <a:t>vs</a:t>
            </a:r>
            <a:r>
              <a:rPr lang="nl-BE" dirty="0">
                <a:solidFill>
                  <a:schemeClr val="bg2">
                    <a:lumMod val="50000"/>
                  </a:schemeClr>
                </a:solidFill>
                <a:latin typeface="Scala Sans Offc" panose="020B0504030101020102" pitchFamily="34" charset="0"/>
              </a:rPr>
              <a:t> herstructureren </a:t>
            </a:r>
            <a:r>
              <a:rPr lang="nl-BE" dirty="0" err="1">
                <a:solidFill>
                  <a:schemeClr val="bg2">
                    <a:lumMod val="50000"/>
                  </a:schemeClr>
                </a:solidFill>
                <a:latin typeface="Scala Sans Offc" panose="020B0504030101020102" pitchFamily="34" charset="0"/>
              </a:rPr>
              <a:t>vs</a:t>
            </a:r>
            <a:r>
              <a:rPr lang="nl-BE" dirty="0">
                <a:solidFill>
                  <a:schemeClr val="bg2">
                    <a:lumMod val="50000"/>
                  </a:schemeClr>
                </a:solidFill>
                <a:latin typeface="Scala Sans Offc" panose="020B0504030101020102" pitchFamily="34" charset="0"/>
              </a:rPr>
              <a:t> intern opleiden?  </a:t>
            </a:r>
          </a:p>
          <a:p>
            <a:pPr marL="457200" indent="-457200" algn="l">
              <a:spcAft>
                <a:spcPts val="1200"/>
              </a:spcAft>
              <a:buFont typeface="Arial" panose="020B0604020202020204" pitchFamily="34" charset="0"/>
              <a:buChar char="•"/>
            </a:pPr>
            <a:r>
              <a:rPr lang="nl-BE" dirty="0">
                <a:solidFill>
                  <a:schemeClr val="bg2">
                    <a:lumMod val="50000"/>
                  </a:schemeClr>
                </a:solidFill>
                <a:latin typeface="Scala Sans Offc" panose="020B0504030101020102" pitchFamily="34" charset="0"/>
              </a:rPr>
              <a:t>DUS: Keuzes maken -&gt; aanpassing organogram </a:t>
            </a:r>
          </a:p>
          <a:p>
            <a:pPr marL="457200" indent="-457200" algn="l">
              <a:buFont typeface="Arial" panose="020B0604020202020204" pitchFamily="34" charset="0"/>
              <a:buChar char="•"/>
            </a:pPr>
            <a:r>
              <a:rPr lang="nl-BE" dirty="0">
                <a:solidFill>
                  <a:schemeClr val="bg2">
                    <a:lumMod val="50000"/>
                  </a:schemeClr>
                </a:solidFill>
                <a:latin typeface="Scala Sans Offc" panose="020B0504030101020102" pitchFamily="34" charset="0"/>
              </a:rPr>
              <a:t>Wat volgt: voorgestelde aanpassingen organogram per afdeling</a:t>
            </a:r>
          </a:p>
          <a:p>
            <a:pPr marL="457200" indent="-457200" algn="l">
              <a:buFont typeface="Arial" panose="020B0604020202020204" pitchFamily="34" charset="0"/>
              <a:buChar char="•"/>
            </a:pPr>
            <a:r>
              <a:rPr lang="nl-BE" dirty="0">
                <a:solidFill>
                  <a:schemeClr val="bg2">
                    <a:lumMod val="50000"/>
                  </a:schemeClr>
                </a:solidFill>
                <a:latin typeface="Scala Sans Offc" panose="020B0504030101020102" pitchFamily="34" charset="0"/>
              </a:rPr>
              <a:t>Sommige zaken niet in organogram opgenomen gezien geen nieuwe functie maar andere invulling of insteek (vb. lokale economie, landbouw, burgerzaken, mogelijkheid E-functies). </a:t>
            </a:r>
          </a:p>
        </p:txBody>
      </p:sp>
      <p:sp>
        <p:nvSpPr>
          <p:cNvPr id="4" name="Titel 1">
            <a:extLst>
              <a:ext uri="{FF2B5EF4-FFF2-40B4-BE49-F238E27FC236}">
                <a16:creationId xmlns:a16="http://schemas.microsoft.com/office/drawing/2014/main" id="{F5A572CD-A498-26EF-C6A8-7802C454BC66}"/>
              </a:ext>
            </a:extLst>
          </p:cNvPr>
          <p:cNvSpPr txBox="1">
            <a:spLocks/>
          </p:cNvSpPr>
          <p:nvPr/>
        </p:nvSpPr>
        <p:spPr>
          <a:xfrm>
            <a:off x="661736" y="51553"/>
            <a:ext cx="7972926" cy="10475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200" b="1" i="0" u="none" strike="noStrike" kern="1200" cap="none" spc="0" normalizeH="0" baseline="0" noProof="0" dirty="0">
                <a:ln>
                  <a:noFill/>
                </a:ln>
                <a:solidFill>
                  <a:srgbClr val="DD6B18"/>
                </a:solidFill>
                <a:effectLst/>
                <a:uLnTx/>
                <a:uFillTx/>
                <a:latin typeface="Scala Sans Offc" panose="020B0504030101020102" pitchFamily="34" charset="77"/>
                <a:ea typeface="+mj-ea"/>
                <a:cs typeface="+mj-cs"/>
              </a:rPr>
              <a:t>Context:</a:t>
            </a:r>
          </a:p>
        </p:txBody>
      </p:sp>
      <p:cxnSp>
        <p:nvCxnSpPr>
          <p:cNvPr id="5" name="Rechte verbindingslijn 4">
            <a:extLst>
              <a:ext uri="{FF2B5EF4-FFF2-40B4-BE49-F238E27FC236}">
                <a16:creationId xmlns:a16="http://schemas.microsoft.com/office/drawing/2014/main" id="{7D595DE2-45FB-ADD4-CCD6-BE0B828A418E}"/>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24516BC-9E8B-D078-F551-B47DADA3DCFB}"/>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0242449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F9C58CF3-5A9E-AD9C-6192-F405B41E86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F2CCF5-364B-01D5-0FE6-19E7F24BB9A1}"/>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Samengevat</a:t>
            </a:r>
          </a:p>
        </p:txBody>
      </p:sp>
      <p:cxnSp>
        <p:nvCxnSpPr>
          <p:cNvPr id="11" name="Rechte verbindingslijn 10">
            <a:extLst>
              <a:ext uri="{FF2B5EF4-FFF2-40B4-BE49-F238E27FC236}">
                <a16:creationId xmlns:a16="http://schemas.microsoft.com/office/drawing/2014/main" id="{9EE6406F-B041-0485-7385-81B1FE0968DD}"/>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2DDB334B-FB8C-9B24-8308-CF2F51AAD052}"/>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A390EA8E-5117-33AF-EF47-0B268FED6CB9}"/>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24118315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EE132-865D-BB55-823A-07287C296F2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3E9BD3-4786-9438-7F59-40D7438F0DEA}"/>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Samenleven – Samengevat </a:t>
            </a:r>
          </a:p>
        </p:txBody>
      </p:sp>
      <p:sp>
        <p:nvSpPr>
          <p:cNvPr id="3" name="Ondertitel 2">
            <a:extLst>
              <a:ext uri="{FF2B5EF4-FFF2-40B4-BE49-F238E27FC236}">
                <a16:creationId xmlns:a16="http://schemas.microsoft.com/office/drawing/2014/main" id="{53B21794-D5AD-68B5-C5CA-DFBC9BDB66BB}"/>
              </a:ext>
            </a:extLst>
          </p:cNvPr>
          <p:cNvSpPr>
            <a:spLocks noGrp="1"/>
          </p:cNvSpPr>
          <p:nvPr>
            <p:ph type="subTitle" idx="1"/>
          </p:nvPr>
        </p:nvSpPr>
        <p:spPr>
          <a:xfrm>
            <a:off x="661736" y="1579156"/>
            <a:ext cx="9126208" cy="1964127"/>
          </a:xfrm>
        </p:spPr>
        <p:txBody>
          <a:bodyPr wrap="square">
            <a:spAutoFit/>
          </a:bodyPr>
          <a:lstStyle/>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72EC8AD4-8F44-E073-C472-FD9091709D5A}"/>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159FDEBA-E418-9682-5423-6B466990B5A6}"/>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E2671819-90BB-661D-970C-692CA4284CAC}"/>
              </a:ext>
            </a:extLst>
          </p:cNvPr>
          <p:cNvPicPr>
            <a:picLocks noChangeAspect="1"/>
          </p:cNvPicPr>
          <p:nvPr/>
        </p:nvPicPr>
        <p:blipFill>
          <a:blip r:embed="rId3"/>
          <a:stretch>
            <a:fillRect/>
          </a:stretch>
        </p:blipFill>
        <p:spPr>
          <a:xfrm>
            <a:off x="9624201" y="0"/>
            <a:ext cx="2335161" cy="2335161"/>
          </a:xfrm>
          <a:prstGeom prst="rect">
            <a:avLst/>
          </a:prstGeom>
        </p:spPr>
      </p:pic>
      <p:graphicFrame>
        <p:nvGraphicFramePr>
          <p:cNvPr id="5" name="Tabel 4">
            <a:extLst>
              <a:ext uri="{FF2B5EF4-FFF2-40B4-BE49-F238E27FC236}">
                <a16:creationId xmlns:a16="http://schemas.microsoft.com/office/drawing/2014/main" id="{E4249343-3261-CA6E-1367-1151991AB4AC}"/>
              </a:ext>
            </a:extLst>
          </p:cNvPr>
          <p:cNvGraphicFramePr>
            <a:graphicFrameLocks noGrp="1"/>
          </p:cNvGraphicFramePr>
          <p:nvPr/>
        </p:nvGraphicFramePr>
        <p:xfrm>
          <a:off x="939016" y="2375704"/>
          <a:ext cx="10391787" cy="1167579"/>
        </p:xfrm>
        <a:graphic>
          <a:graphicData uri="http://schemas.openxmlformats.org/drawingml/2006/table">
            <a:tbl>
              <a:tblPr firstRow="1" bandRow="1">
                <a:tableStyleId>{5C22544A-7EE6-4342-B048-85BDC9FD1C3A}</a:tableStyleId>
              </a:tblPr>
              <a:tblGrid>
                <a:gridCol w="3413813">
                  <a:extLst>
                    <a:ext uri="{9D8B030D-6E8A-4147-A177-3AD203B41FA5}">
                      <a16:colId xmlns:a16="http://schemas.microsoft.com/office/drawing/2014/main" val="3030324260"/>
                    </a:ext>
                  </a:extLst>
                </a:gridCol>
                <a:gridCol w="3514045">
                  <a:extLst>
                    <a:ext uri="{9D8B030D-6E8A-4147-A177-3AD203B41FA5}">
                      <a16:colId xmlns:a16="http://schemas.microsoft.com/office/drawing/2014/main" val="2377988740"/>
                    </a:ext>
                  </a:extLst>
                </a:gridCol>
                <a:gridCol w="3463929">
                  <a:extLst>
                    <a:ext uri="{9D8B030D-6E8A-4147-A177-3AD203B41FA5}">
                      <a16:colId xmlns:a16="http://schemas.microsoft.com/office/drawing/2014/main" val="4147551724"/>
                    </a:ext>
                  </a:extLst>
                </a:gridCol>
              </a:tblGrid>
              <a:tr h="389193">
                <a:tc>
                  <a:txBody>
                    <a:bodyPr/>
                    <a:lstStyle/>
                    <a:p>
                      <a:r>
                        <a:rPr lang="nl-NL" dirty="0"/>
                        <a:t>Functie</a:t>
                      </a:r>
                      <a:endParaRPr lang="nl-BE" dirty="0"/>
                    </a:p>
                  </a:txBody>
                  <a:tcPr/>
                </a:tc>
                <a:tc>
                  <a:txBody>
                    <a:bodyPr/>
                    <a:lstStyle/>
                    <a:p>
                      <a:r>
                        <a:rPr lang="nl-NL" dirty="0"/>
                        <a:t>Voorstel</a:t>
                      </a:r>
                      <a:endParaRPr lang="nl-BE" dirty="0"/>
                    </a:p>
                  </a:txBody>
                  <a:tcPr/>
                </a:tc>
                <a:tc>
                  <a:txBody>
                    <a:bodyPr/>
                    <a:lstStyle/>
                    <a:p>
                      <a:r>
                        <a:rPr lang="nl-NL" dirty="0"/>
                        <a:t>Budget – te voorzien</a:t>
                      </a:r>
                      <a:endParaRPr lang="nl-BE" dirty="0"/>
                    </a:p>
                  </a:txBody>
                  <a:tcPr/>
                </a:tc>
                <a:extLst>
                  <a:ext uri="{0D108BD9-81ED-4DB2-BD59-A6C34878D82A}">
                    <a16:rowId xmlns:a16="http://schemas.microsoft.com/office/drawing/2014/main" val="1896463897"/>
                  </a:ext>
                </a:extLst>
              </a:tr>
              <a:tr h="389193">
                <a:tc>
                  <a:txBody>
                    <a:bodyPr/>
                    <a:lstStyle/>
                    <a:p>
                      <a:r>
                        <a:rPr lang="nl-NL" dirty="0"/>
                        <a:t>Deskundige Senioren en Welzijn</a:t>
                      </a:r>
                      <a:endParaRPr lang="nl-BE" dirty="0"/>
                    </a:p>
                  </a:txBody>
                  <a:tcPr/>
                </a:tc>
                <a:tc>
                  <a:txBody>
                    <a:bodyPr/>
                    <a:lstStyle/>
                    <a:p>
                      <a:r>
                        <a:rPr lang="nl-NL" dirty="0"/>
                        <a:t>verschuiving andere dienst</a:t>
                      </a:r>
                      <a:endParaRPr lang="nl-BE" dirty="0"/>
                    </a:p>
                  </a:txBody>
                  <a:tcPr/>
                </a:tc>
                <a:tc>
                  <a:txBody>
                    <a:bodyPr/>
                    <a:lstStyle/>
                    <a:p>
                      <a:r>
                        <a:rPr lang="nl-NL" dirty="0"/>
                        <a:t>neutraal</a:t>
                      </a:r>
                      <a:endParaRPr lang="nl-BE" dirty="0"/>
                    </a:p>
                  </a:txBody>
                  <a:tcPr/>
                </a:tc>
                <a:extLst>
                  <a:ext uri="{0D108BD9-81ED-4DB2-BD59-A6C34878D82A}">
                    <a16:rowId xmlns:a16="http://schemas.microsoft.com/office/drawing/2014/main" val="2153053300"/>
                  </a:ext>
                </a:extLst>
              </a:tr>
              <a:tr h="389193">
                <a:tc>
                  <a:txBody>
                    <a:bodyPr/>
                    <a:lstStyle/>
                    <a:p>
                      <a:r>
                        <a:rPr lang="nl-NL" dirty="0"/>
                        <a:t>Huis van het Kind / BOA</a:t>
                      </a:r>
                      <a:endParaRPr lang="nl-BE" dirty="0"/>
                    </a:p>
                  </a:txBody>
                  <a:tcPr/>
                </a:tc>
                <a:tc>
                  <a:txBody>
                    <a:bodyPr/>
                    <a:lstStyle/>
                    <a:p>
                      <a:r>
                        <a:rPr lang="nl-NL" dirty="0"/>
                        <a:t>aanwerving 0,5 VTE C1-3</a:t>
                      </a:r>
                      <a:endParaRPr lang="nl-BE" dirty="0"/>
                    </a:p>
                  </a:txBody>
                  <a:tcPr/>
                </a:tc>
                <a:tc>
                  <a:txBody>
                    <a:bodyPr/>
                    <a:lstStyle/>
                    <a:p>
                      <a:r>
                        <a:rPr lang="nl-NL" dirty="0"/>
                        <a:t>neutraal ; via Vlaamse middelen</a:t>
                      </a:r>
                      <a:endParaRPr lang="nl-BE" dirty="0"/>
                    </a:p>
                  </a:txBody>
                  <a:tcPr/>
                </a:tc>
                <a:extLst>
                  <a:ext uri="{0D108BD9-81ED-4DB2-BD59-A6C34878D82A}">
                    <a16:rowId xmlns:a16="http://schemas.microsoft.com/office/drawing/2014/main" val="3214202478"/>
                  </a:ext>
                </a:extLst>
              </a:tr>
            </a:tbl>
          </a:graphicData>
        </a:graphic>
      </p:graphicFrame>
    </p:spTree>
    <p:extLst>
      <p:ext uri="{BB962C8B-B14F-4D97-AF65-F5344CB8AC3E}">
        <p14:creationId xmlns:p14="http://schemas.microsoft.com/office/powerpoint/2010/main" val="1256617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C3BDB-EC7F-CCC0-D406-E2176977E2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FB4483-0F68-D031-F5A4-79CC8379EEEE}"/>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Samengevat </a:t>
            </a:r>
          </a:p>
        </p:txBody>
      </p:sp>
      <p:sp>
        <p:nvSpPr>
          <p:cNvPr id="3" name="Ondertitel 2">
            <a:extLst>
              <a:ext uri="{FF2B5EF4-FFF2-40B4-BE49-F238E27FC236}">
                <a16:creationId xmlns:a16="http://schemas.microsoft.com/office/drawing/2014/main" id="{2C5AF463-FC27-AA94-6F53-555BD1381A3A}"/>
              </a:ext>
            </a:extLst>
          </p:cNvPr>
          <p:cNvSpPr>
            <a:spLocks noGrp="1"/>
          </p:cNvSpPr>
          <p:nvPr>
            <p:ph type="subTitle" idx="1"/>
          </p:nvPr>
        </p:nvSpPr>
        <p:spPr>
          <a:xfrm>
            <a:off x="661736" y="1579156"/>
            <a:ext cx="9126208" cy="1964127"/>
          </a:xfrm>
        </p:spPr>
        <p:txBody>
          <a:bodyPr wrap="square">
            <a:spAutoFit/>
          </a:bodyPr>
          <a:lstStyle/>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B9DD75AA-2723-93E6-D3C3-DCC3B5D69948}"/>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A212791C-3A34-D188-4576-E54B07EA6CC8}"/>
              </a:ext>
            </a:extLst>
          </p:cNvPr>
          <p:cNvPicPr>
            <a:picLocks noChangeAspect="1"/>
          </p:cNvPicPr>
          <p:nvPr/>
        </p:nvPicPr>
        <p:blipFill rotWithShape="1">
          <a:blip r:embed="rId2"/>
          <a:srcRect l="29795" t="2356" r="947" b="81258"/>
          <a:stretch/>
        </p:blipFill>
        <p:spPr>
          <a:xfrm>
            <a:off x="6659373" y="5405326"/>
            <a:ext cx="5582653" cy="1431756"/>
          </a:xfrm>
          <a:prstGeom prst="rect">
            <a:avLst/>
          </a:prstGeom>
        </p:spPr>
      </p:pic>
      <p:pic>
        <p:nvPicPr>
          <p:cNvPr id="4" name="Afbeelding 3">
            <a:extLst>
              <a:ext uri="{FF2B5EF4-FFF2-40B4-BE49-F238E27FC236}">
                <a16:creationId xmlns:a16="http://schemas.microsoft.com/office/drawing/2014/main" id="{C3B3BD60-D0B0-7440-52FC-4E66186D21E3}"/>
              </a:ext>
            </a:extLst>
          </p:cNvPr>
          <p:cNvPicPr>
            <a:picLocks noChangeAspect="1"/>
          </p:cNvPicPr>
          <p:nvPr/>
        </p:nvPicPr>
        <p:blipFill>
          <a:blip r:embed="rId3"/>
          <a:stretch>
            <a:fillRect/>
          </a:stretch>
        </p:blipFill>
        <p:spPr>
          <a:xfrm>
            <a:off x="9624201" y="0"/>
            <a:ext cx="2335161" cy="2335161"/>
          </a:xfrm>
          <a:prstGeom prst="rect">
            <a:avLst/>
          </a:prstGeom>
        </p:spPr>
      </p:pic>
      <p:graphicFrame>
        <p:nvGraphicFramePr>
          <p:cNvPr id="5" name="Tabel 4">
            <a:extLst>
              <a:ext uri="{FF2B5EF4-FFF2-40B4-BE49-F238E27FC236}">
                <a16:creationId xmlns:a16="http://schemas.microsoft.com/office/drawing/2014/main" id="{5C797AB3-B6F5-0C7A-8197-F2BBD7FA3800}"/>
              </a:ext>
            </a:extLst>
          </p:cNvPr>
          <p:cNvGraphicFramePr>
            <a:graphicFrameLocks noGrp="1"/>
          </p:cNvGraphicFramePr>
          <p:nvPr/>
        </p:nvGraphicFramePr>
        <p:xfrm>
          <a:off x="937690" y="2382624"/>
          <a:ext cx="10391787" cy="2975238"/>
        </p:xfrm>
        <a:graphic>
          <a:graphicData uri="http://schemas.openxmlformats.org/drawingml/2006/table">
            <a:tbl>
              <a:tblPr firstRow="1" bandRow="1">
                <a:tableStyleId>{5C22544A-7EE6-4342-B048-85BDC9FD1C3A}</a:tableStyleId>
              </a:tblPr>
              <a:tblGrid>
                <a:gridCol w="3264659">
                  <a:extLst>
                    <a:ext uri="{9D8B030D-6E8A-4147-A177-3AD203B41FA5}">
                      <a16:colId xmlns:a16="http://schemas.microsoft.com/office/drawing/2014/main" val="3030324260"/>
                    </a:ext>
                  </a:extLst>
                </a:gridCol>
                <a:gridCol w="4520119">
                  <a:extLst>
                    <a:ext uri="{9D8B030D-6E8A-4147-A177-3AD203B41FA5}">
                      <a16:colId xmlns:a16="http://schemas.microsoft.com/office/drawing/2014/main" val="2377988740"/>
                    </a:ext>
                  </a:extLst>
                </a:gridCol>
                <a:gridCol w="2607009">
                  <a:extLst>
                    <a:ext uri="{9D8B030D-6E8A-4147-A177-3AD203B41FA5}">
                      <a16:colId xmlns:a16="http://schemas.microsoft.com/office/drawing/2014/main" val="4147551724"/>
                    </a:ext>
                  </a:extLst>
                </a:gridCol>
              </a:tblGrid>
              <a:tr h="389193">
                <a:tc>
                  <a:txBody>
                    <a:bodyPr/>
                    <a:lstStyle/>
                    <a:p>
                      <a:r>
                        <a:rPr lang="nl-NL" dirty="0"/>
                        <a:t>Functie</a:t>
                      </a:r>
                      <a:endParaRPr lang="nl-BE" dirty="0"/>
                    </a:p>
                  </a:txBody>
                  <a:tcPr/>
                </a:tc>
                <a:tc>
                  <a:txBody>
                    <a:bodyPr/>
                    <a:lstStyle/>
                    <a:p>
                      <a:r>
                        <a:rPr lang="nl-NL" dirty="0"/>
                        <a:t>Voorstel</a:t>
                      </a:r>
                      <a:endParaRPr lang="nl-BE" dirty="0"/>
                    </a:p>
                  </a:txBody>
                  <a:tcPr/>
                </a:tc>
                <a:tc>
                  <a:txBody>
                    <a:bodyPr/>
                    <a:lstStyle/>
                    <a:p>
                      <a:r>
                        <a:rPr lang="nl-NL" dirty="0"/>
                        <a:t>Budget – te voorzien</a:t>
                      </a:r>
                      <a:endParaRPr lang="nl-BE" dirty="0"/>
                    </a:p>
                  </a:txBody>
                  <a:tcPr/>
                </a:tc>
                <a:extLst>
                  <a:ext uri="{0D108BD9-81ED-4DB2-BD59-A6C34878D82A}">
                    <a16:rowId xmlns:a16="http://schemas.microsoft.com/office/drawing/2014/main" val="1896463897"/>
                  </a:ext>
                </a:extLst>
              </a:tr>
              <a:tr h="389193">
                <a:tc>
                  <a:txBody>
                    <a:bodyPr/>
                    <a:lstStyle/>
                    <a:p>
                      <a:r>
                        <a:rPr lang="nl-NL" dirty="0"/>
                        <a:t>GOA Milieu</a:t>
                      </a:r>
                      <a:endParaRPr lang="nl-BE" dirty="0"/>
                    </a:p>
                  </a:txBody>
                  <a:tcPr/>
                </a:tc>
                <a:tc>
                  <a:txBody>
                    <a:bodyPr/>
                    <a:lstStyle/>
                    <a:p>
                      <a:r>
                        <a:rPr lang="nl-NL" dirty="0"/>
                        <a:t>bij pensionering </a:t>
                      </a:r>
                      <a:r>
                        <a:rPr lang="nl-NL" dirty="0" err="1"/>
                        <a:t>adm</a:t>
                      </a:r>
                      <a:r>
                        <a:rPr lang="nl-NL" dirty="0"/>
                        <a:t> </a:t>
                      </a:r>
                      <a:r>
                        <a:rPr lang="nl-NL" dirty="0" err="1"/>
                        <a:t>medew</a:t>
                      </a:r>
                      <a:r>
                        <a:rPr lang="nl-NL" dirty="0"/>
                        <a:t>. C1-C3 omvorming naar deskundige B1-B3 </a:t>
                      </a:r>
                      <a:r>
                        <a:rPr lang="nl-NL" dirty="0" err="1"/>
                        <a:t>GOAMilieu</a:t>
                      </a:r>
                      <a:endParaRPr lang="nl-BE" dirty="0"/>
                    </a:p>
                  </a:txBody>
                  <a:tcPr/>
                </a:tc>
                <a:tc>
                  <a:txBody>
                    <a:bodyPr/>
                    <a:lstStyle/>
                    <a:p>
                      <a:r>
                        <a:rPr lang="nl-NL" dirty="0"/>
                        <a:t>zeer beperkt </a:t>
                      </a:r>
                      <a:endParaRPr lang="nl-BE" dirty="0"/>
                    </a:p>
                  </a:txBody>
                  <a:tcPr/>
                </a:tc>
                <a:extLst>
                  <a:ext uri="{0D108BD9-81ED-4DB2-BD59-A6C34878D82A}">
                    <a16:rowId xmlns:a16="http://schemas.microsoft.com/office/drawing/2014/main" val="2153053300"/>
                  </a:ext>
                </a:extLst>
              </a:tr>
              <a:tr h="389193">
                <a:tc>
                  <a:txBody>
                    <a:bodyPr/>
                    <a:lstStyle/>
                    <a:p>
                      <a:r>
                        <a:rPr lang="nl-NL" dirty="0"/>
                        <a:t>Baliemedewerker</a:t>
                      </a:r>
                      <a:endParaRPr lang="nl-BE" dirty="0"/>
                    </a:p>
                  </a:txBody>
                  <a:tcPr/>
                </a:tc>
                <a:tc>
                  <a:txBody>
                    <a:bodyPr/>
                    <a:lstStyle/>
                    <a:p>
                      <a:r>
                        <a:rPr lang="nl-NL" dirty="0"/>
                        <a:t>+0,5 VTE C1-C3</a:t>
                      </a:r>
                      <a:endParaRPr lang="nl-BE" dirty="0"/>
                    </a:p>
                  </a:txBody>
                  <a:tcPr/>
                </a:tc>
                <a:tc>
                  <a:txBody>
                    <a:bodyPr/>
                    <a:lstStyle/>
                    <a:p>
                      <a:r>
                        <a:rPr lang="nl-NL" dirty="0"/>
                        <a:t>27.900€</a:t>
                      </a:r>
                      <a:endParaRPr lang="nl-BE" dirty="0"/>
                    </a:p>
                  </a:txBody>
                  <a:tcPr/>
                </a:tc>
                <a:extLst>
                  <a:ext uri="{0D108BD9-81ED-4DB2-BD59-A6C34878D82A}">
                    <a16:rowId xmlns:a16="http://schemas.microsoft.com/office/drawing/2014/main" val="4164037272"/>
                  </a:ext>
                </a:extLst>
              </a:tr>
              <a:tr h="389193">
                <a:tc>
                  <a:txBody>
                    <a:bodyPr/>
                    <a:lstStyle/>
                    <a:p>
                      <a:r>
                        <a:rPr lang="nl-NL" dirty="0"/>
                        <a:t>GOA Ruimtelijke Ordening</a:t>
                      </a:r>
                      <a:endParaRPr lang="nl-BE" dirty="0"/>
                    </a:p>
                  </a:txBody>
                  <a:tcPr/>
                </a:tc>
                <a:tc>
                  <a:txBody>
                    <a:bodyPr/>
                    <a:lstStyle/>
                    <a:p>
                      <a:r>
                        <a:rPr lang="nl-NL" dirty="0"/>
                        <a:t>nieuwe functie 1 VTE B1-B3</a:t>
                      </a:r>
                      <a:endParaRPr lang="nl-BE" dirty="0"/>
                    </a:p>
                  </a:txBody>
                  <a:tcPr/>
                </a:tc>
                <a:tc>
                  <a:txBody>
                    <a:bodyPr/>
                    <a:lstStyle/>
                    <a:p>
                      <a:r>
                        <a:rPr lang="nl-NL" dirty="0"/>
                        <a:t>66.150€</a:t>
                      </a:r>
                      <a:endParaRPr lang="nl-BE" dirty="0"/>
                    </a:p>
                  </a:txBody>
                  <a:tcPr/>
                </a:tc>
                <a:extLst>
                  <a:ext uri="{0D108BD9-81ED-4DB2-BD59-A6C34878D82A}">
                    <a16:rowId xmlns:a16="http://schemas.microsoft.com/office/drawing/2014/main" val="2314996686"/>
                  </a:ext>
                </a:extLst>
              </a:tr>
              <a:tr h="389193">
                <a:tc>
                  <a:txBody>
                    <a:bodyPr/>
                    <a:lstStyle/>
                    <a:p>
                      <a:r>
                        <a:rPr lang="nl-NL" dirty="0"/>
                        <a:t>Deskundige Mobiliteit en verkeer</a:t>
                      </a:r>
                      <a:endParaRPr lang="nl-BE" dirty="0"/>
                    </a:p>
                  </a:txBody>
                  <a:tcPr/>
                </a:tc>
                <a:tc>
                  <a:txBody>
                    <a:bodyPr/>
                    <a:lstStyle/>
                    <a:p>
                      <a:r>
                        <a:rPr lang="nl-NL" dirty="0"/>
                        <a:t>nieuwe functie 1 VTE B1-B3</a:t>
                      </a:r>
                      <a:endParaRPr lang="nl-BE" dirty="0"/>
                    </a:p>
                  </a:txBody>
                  <a:tcPr/>
                </a:tc>
                <a:tc>
                  <a:txBody>
                    <a:bodyPr/>
                    <a:lstStyle/>
                    <a:p>
                      <a:r>
                        <a:rPr lang="nl-NL" dirty="0"/>
                        <a:t>66.150€</a:t>
                      </a:r>
                      <a:endParaRPr lang="nl-BE" dirty="0"/>
                    </a:p>
                  </a:txBody>
                  <a:tcPr/>
                </a:tc>
                <a:extLst>
                  <a:ext uri="{0D108BD9-81ED-4DB2-BD59-A6C34878D82A}">
                    <a16:rowId xmlns:a16="http://schemas.microsoft.com/office/drawing/2014/main" val="830306186"/>
                  </a:ext>
                </a:extLst>
              </a:tr>
              <a:tr h="389193">
                <a:tc>
                  <a:txBody>
                    <a:bodyPr/>
                    <a:lstStyle/>
                    <a:p>
                      <a:r>
                        <a:rPr lang="nl-NL" dirty="0"/>
                        <a:t>Medewerker Openbare werken</a:t>
                      </a:r>
                      <a:endParaRPr lang="nl-BE" dirty="0"/>
                    </a:p>
                  </a:txBody>
                  <a:tcPr/>
                </a:tc>
                <a:tc>
                  <a:txBody>
                    <a:bodyPr/>
                    <a:lstStyle/>
                    <a:p>
                      <a:r>
                        <a:rPr lang="nl-NL" dirty="0"/>
                        <a:t>nieuwe functie 0,5 VTE C1-C3</a:t>
                      </a:r>
                      <a:endParaRPr lang="nl-BE" dirty="0"/>
                    </a:p>
                  </a:txBody>
                  <a:tcPr/>
                </a:tc>
                <a:tc>
                  <a:txBody>
                    <a:bodyPr/>
                    <a:lstStyle/>
                    <a:p>
                      <a:r>
                        <a:rPr lang="nl-NL" dirty="0"/>
                        <a:t>neutraal </a:t>
                      </a:r>
                      <a:endParaRPr lang="nl-BE" dirty="0"/>
                    </a:p>
                  </a:txBody>
                  <a:tcPr/>
                </a:tc>
                <a:extLst>
                  <a:ext uri="{0D108BD9-81ED-4DB2-BD59-A6C34878D82A}">
                    <a16:rowId xmlns:a16="http://schemas.microsoft.com/office/drawing/2014/main" val="3087228821"/>
                  </a:ext>
                </a:extLst>
              </a:tr>
              <a:tr h="389193">
                <a:tc>
                  <a:txBody>
                    <a:bodyPr/>
                    <a:lstStyle/>
                    <a:p>
                      <a:r>
                        <a:rPr lang="nl-NL" dirty="0"/>
                        <a:t>Gebouwenbeheerder</a:t>
                      </a:r>
                      <a:endParaRPr lang="nl-BE" dirty="0"/>
                    </a:p>
                  </a:txBody>
                  <a:tcPr/>
                </a:tc>
                <a:tc>
                  <a:txBody>
                    <a:bodyPr/>
                    <a:lstStyle/>
                    <a:p>
                      <a:r>
                        <a:rPr lang="nl-NL" dirty="0"/>
                        <a:t>nieuwe functie 1 VTE C1-C3</a:t>
                      </a:r>
                      <a:endParaRPr lang="nl-BE" dirty="0"/>
                    </a:p>
                  </a:txBody>
                  <a:tcPr/>
                </a:tc>
                <a:tc>
                  <a:txBody>
                    <a:bodyPr/>
                    <a:lstStyle/>
                    <a:p>
                      <a:r>
                        <a:rPr lang="nl-NL" dirty="0"/>
                        <a:t>55.800€</a:t>
                      </a:r>
                      <a:endParaRPr lang="nl-BE" dirty="0"/>
                    </a:p>
                  </a:txBody>
                  <a:tcPr/>
                </a:tc>
                <a:extLst>
                  <a:ext uri="{0D108BD9-81ED-4DB2-BD59-A6C34878D82A}">
                    <a16:rowId xmlns:a16="http://schemas.microsoft.com/office/drawing/2014/main" val="3214202478"/>
                  </a:ext>
                </a:extLst>
              </a:tr>
            </a:tbl>
          </a:graphicData>
        </a:graphic>
      </p:graphicFrame>
    </p:spTree>
    <p:extLst>
      <p:ext uri="{BB962C8B-B14F-4D97-AF65-F5344CB8AC3E}">
        <p14:creationId xmlns:p14="http://schemas.microsoft.com/office/powerpoint/2010/main" val="1773959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3E799-8CCD-4829-9FC9-16C4BA9980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4C68AB-2B49-7169-E482-A7AC5C3B3158}"/>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Samengevat </a:t>
            </a:r>
          </a:p>
        </p:txBody>
      </p:sp>
      <p:sp>
        <p:nvSpPr>
          <p:cNvPr id="3" name="Ondertitel 2">
            <a:extLst>
              <a:ext uri="{FF2B5EF4-FFF2-40B4-BE49-F238E27FC236}">
                <a16:creationId xmlns:a16="http://schemas.microsoft.com/office/drawing/2014/main" id="{3DADA692-31B0-3C4C-F6A2-9E6248367154}"/>
              </a:ext>
            </a:extLst>
          </p:cNvPr>
          <p:cNvSpPr>
            <a:spLocks noGrp="1"/>
          </p:cNvSpPr>
          <p:nvPr>
            <p:ph type="subTitle" idx="1"/>
          </p:nvPr>
        </p:nvSpPr>
        <p:spPr>
          <a:xfrm>
            <a:off x="661736" y="1579156"/>
            <a:ext cx="9126208" cy="1964127"/>
          </a:xfrm>
        </p:spPr>
        <p:txBody>
          <a:bodyPr wrap="square">
            <a:spAutoFit/>
          </a:bodyPr>
          <a:lstStyle/>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AA7AB519-1E61-D1A6-634F-0C5A2F755A63}"/>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46EE38B9-2C04-CFED-29BB-0ED8FA8F01C3}"/>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896944FF-FF06-1796-DFB6-3D1EB27CB0B0}"/>
              </a:ext>
            </a:extLst>
          </p:cNvPr>
          <p:cNvPicPr>
            <a:picLocks noChangeAspect="1"/>
          </p:cNvPicPr>
          <p:nvPr/>
        </p:nvPicPr>
        <p:blipFill>
          <a:blip r:embed="rId3"/>
          <a:stretch>
            <a:fillRect/>
          </a:stretch>
        </p:blipFill>
        <p:spPr>
          <a:xfrm>
            <a:off x="9624201" y="0"/>
            <a:ext cx="2335161" cy="2335161"/>
          </a:xfrm>
          <a:prstGeom prst="rect">
            <a:avLst/>
          </a:prstGeom>
        </p:spPr>
      </p:pic>
      <p:graphicFrame>
        <p:nvGraphicFramePr>
          <p:cNvPr id="5" name="Tabel 4">
            <a:extLst>
              <a:ext uri="{FF2B5EF4-FFF2-40B4-BE49-F238E27FC236}">
                <a16:creationId xmlns:a16="http://schemas.microsoft.com/office/drawing/2014/main" id="{DC236B4C-A03A-EAB4-F195-FBD62CFD2A98}"/>
              </a:ext>
            </a:extLst>
          </p:cNvPr>
          <p:cNvGraphicFramePr>
            <a:graphicFrameLocks noGrp="1"/>
          </p:cNvGraphicFramePr>
          <p:nvPr/>
        </p:nvGraphicFramePr>
        <p:xfrm>
          <a:off x="782051" y="1798271"/>
          <a:ext cx="10391787" cy="4039746"/>
        </p:xfrm>
        <a:graphic>
          <a:graphicData uri="http://schemas.openxmlformats.org/drawingml/2006/table">
            <a:tbl>
              <a:tblPr firstRow="1" bandRow="1">
                <a:tableStyleId>{5C22544A-7EE6-4342-B048-85BDC9FD1C3A}</a:tableStyleId>
              </a:tblPr>
              <a:tblGrid>
                <a:gridCol w="2804213">
                  <a:extLst>
                    <a:ext uri="{9D8B030D-6E8A-4147-A177-3AD203B41FA5}">
                      <a16:colId xmlns:a16="http://schemas.microsoft.com/office/drawing/2014/main" val="3030324260"/>
                    </a:ext>
                  </a:extLst>
                </a:gridCol>
                <a:gridCol w="4254230">
                  <a:extLst>
                    <a:ext uri="{9D8B030D-6E8A-4147-A177-3AD203B41FA5}">
                      <a16:colId xmlns:a16="http://schemas.microsoft.com/office/drawing/2014/main" val="2377988740"/>
                    </a:ext>
                  </a:extLst>
                </a:gridCol>
                <a:gridCol w="3333344">
                  <a:extLst>
                    <a:ext uri="{9D8B030D-6E8A-4147-A177-3AD203B41FA5}">
                      <a16:colId xmlns:a16="http://schemas.microsoft.com/office/drawing/2014/main" val="4147551724"/>
                    </a:ext>
                  </a:extLst>
                </a:gridCol>
              </a:tblGrid>
              <a:tr h="389193">
                <a:tc>
                  <a:txBody>
                    <a:bodyPr/>
                    <a:lstStyle/>
                    <a:p>
                      <a:r>
                        <a:rPr lang="nl-NL" dirty="0"/>
                        <a:t>Functie</a:t>
                      </a:r>
                      <a:endParaRPr lang="nl-BE" dirty="0"/>
                    </a:p>
                  </a:txBody>
                  <a:tcPr/>
                </a:tc>
                <a:tc>
                  <a:txBody>
                    <a:bodyPr/>
                    <a:lstStyle/>
                    <a:p>
                      <a:r>
                        <a:rPr lang="nl-NL" dirty="0"/>
                        <a:t>Voorstel</a:t>
                      </a:r>
                      <a:endParaRPr lang="nl-BE" dirty="0"/>
                    </a:p>
                  </a:txBody>
                  <a:tcPr/>
                </a:tc>
                <a:tc>
                  <a:txBody>
                    <a:bodyPr/>
                    <a:lstStyle/>
                    <a:p>
                      <a:r>
                        <a:rPr lang="nl-NL" dirty="0"/>
                        <a:t>Budget – te voorzien</a:t>
                      </a:r>
                      <a:endParaRPr lang="nl-BE" dirty="0"/>
                    </a:p>
                  </a:txBody>
                  <a:tcPr/>
                </a:tc>
                <a:extLst>
                  <a:ext uri="{0D108BD9-81ED-4DB2-BD59-A6C34878D82A}">
                    <a16:rowId xmlns:a16="http://schemas.microsoft.com/office/drawing/2014/main" val="1896463897"/>
                  </a:ext>
                </a:extLst>
              </a:tr>
              <a:tr h="389193">
                <a:tc>
                  <a:txBody>
                    <a:bodyPr/>
                    <a:lstStyle/>
                    <a:p>
                      <a:r>
                        <a:rPr lang="nl-NL" dirty="0"/>
                        <a:t>Deskundige Communicatie</a:t>
                      </a:r>
                      <a:endParaRPr lang="nl-BE" dirty="0"/>
                    </a:p>
                  </a:txBody>
                  <a:tcPr/>
                </a:tc>
                <a:tc>
                  <a:txBody>
                    <a:bodyPr/>
                    <a:lstStyle/>
                    <a:p>
                      <a:r>
                        <a:rPr lang="nl-NL" dirty="0"/>
                        <a:t>huidige medewerker C1-C3 hervormen naar deskundige B1-B3</a:t>
                      </a:r>
                      <a:endParaRPr lang="nl-BE" dirty="0"/>
                    </a:p>
                  </a:txBody>
                  <a:tcPr/>
                </a:tc>
                <a:tc rowSpan="2">
                  <a:txBody>
                    <a:bodyPr/>
                    <a:lstStyle/>
                    <a:p>
                      <a:endParaRPr lang="nl-NL" dirty="0"/>
                    </a:p>
                    <a:p>
                      <a:r>
                        <a:rPr lang="nl-BE" dirty="0"/>
                        <a:t>neutraal ; </a:t>
                      </a:r>
                      <a:r>
                        <a:rPr lang="nl-BE" sz="1600" dirty="0"/>
                        <a:t>(beperkt extra kost 3.000€ </a:t>
                      </a:r>
                      <a:r>
                        <a:rPr lang="nl-BE" sz="1600" dirty="0" err="1"/>
                        <a:t>vs</a:t>
                      </a:r>
                      <a:r>
                        <a:rPr lang="nl-BE" sz="1600" dirty="0"/>
                        <a:t> winst niet meer uitbesteden) </a:t>
                      </a:r>
                    </a:p>
                  </a:txBody>
                  <a:tcPr/>
                </a:tc>
                <a:extLst>
                  <a:ext uri="{0D108BD9-81ED-4DB2-BD59-A6C34878D82A}">
                    <a16:rowId xmlns:a16="http://schemas.microsoft.com/office/drawing/2014/main" val="2153053300"/>
                  </a:ext>
                </a:extLst>
              </a:tr>
              <a:tr h="389193">
                <a:tc>
                  <a:txBody>
                    <a:bodyPr/>
                    <a:lstStyle/>
                    <a:p>
                      <a:r>
                        <a:rPr lang="nl-NL" dirty="0"/>
                        <a:t>Grafisch deskundige</a:t>
                      </a:r>
                      <a:endParaRPr lang="nl-BE" dirty="0"/>
                    </a:p>
                  </a:txBody>
                  <a:tcPr/>
                </a:tc>
                <a:tc>
                  <a:txBody>
                    <a:bodyPr/>
                    <a:lstStyle/>
                    <a:p>
                      <a:r>
                        <a:rPr lang="nl-NL" dirty="0"/>
                        <a:t>diensthoofd communicatie A1-A3/B4-B5 hervormen naar deskundige B1-B3</a:t>
                      </a:r>
                      <a:endParaRPr lang="nl-BE" dirty="0"/>
                    </a:p>
                  </a:txBody>
                  <a:tcPr/>
                </a:tc>
                <a:tc vMerge="1">
                  <a:txBody>
                    <a:bodyPr/>
                    <a:lstStyle/>
                    <a:p>
                      <a:endParaRPr lang="nl-BE" dirty="0"/>
                    </a:p>
                  </a:txBody>
                  <a:tcPr/>
                </a:tc>
                <a:extLst>
                  <a:ext uri="{0D108BD9-81ED-4DB2-BD59-A6C34878D82A}">
                    <a16:rowId xmlns:a16="http://schemas.microsoft.com/office/drawing/2014/main" val="594634124"/>
                  </a:ext>
                </a:extLst>
              </a:tr>
              <a:tr h="389193">
                <a:tc>
                  <a:txBody>
                    <a:bodyPr/>
                    <a:lstStyle/>
                    <a:p>
                      <a:r>
                        <a:rPr lang="nl-NL" dirty="0"/>
                        <a:t>Deskundige Projecten/Digitalisering</a:t>
                      </a:r>
                      <a:endParaRPr lang="nl-BE" dirty="0"/>
                    </a:p>
                  </a:txBody>
                  <a:tcPr/>
                </a:tc>
                <a:tc>
                  <a:txBody>
                    <a:bodyPr/>
                    <a:lstStyle/>
                    <a:p>
                      <a:r>
                        <a:rPr lang="nl-NL" dirty="0"/>
                        <a:t>hervormen van diensthoofd ICT B4-B5 naar deskundige B1-B3</a:t>
                      </a:r>
                      <a:endParaRPr lang="nl-BE" dirty="0"/>
                    </a:p>
                  </a:txBody>
                  <a:tcPr/>
                </a:tc>
                <a:tc rowSpan="2">
                  <a:txBody>
                    <a:bodyPr/>
                    <a:lstStyle/>
                    <a:p>
                      <a:r>
                        <a:rPr lang="nl-NL" sz="1800" kern="1200" dirty="0">
                          <a:solidFill>
                            <a:schemeClr val="dk1"/>
                          </a:solidFill>
                          <a:latin typeface="+mn-lt"/>
                          <a:ea typeface="+mn-ea"/>
                          <a:cs typeface="+mn-cs"/>
                        </a:rPr>
                        <a:t>neutraal </a:t>
                      </a:r>
                      <a:r>
                        <a:rPr lang="nl-NL" sz="1600" dirty="0"/>
                        <a:t>via gebruik niet ingevulde 1/5des binnen de afdeling Stafdiensten + ev. gerealiseerde winst downgrade deskundige Digitalisering twv 13.348,40€)</a:t>
                      </a:r>
                      <a:endParaRPr lang="nl-BE" sz="1600" dirty="0"/>
                    </a:p>
                  </a:txBody>
                  <a:tcPr/>
                </a:tc>
                <a:extLst>
                  <a:ext uri="{0D108BD9-81ED-4DB2-BD59-A6C34878D82A}">
                    <a16:rowId xmlns:a16="http://schemas.microsoft.com/office/drawing/2014/main" val="4164037272"/>
                  </a:ext>
                </a:extLst>
              </a:tr>
              <a:tr h="389193">
                <a:tc>
                  <a:txBody>
                    <a:bodyPr/>
                    <a:lstStyle/>
                    <a:p>
                      <a:r>
                        <a:rPr lang="nl-NL" dirty="0"/>
                        <a:t>ICT medewerker</a:t>
                      </a:r>
                      <a:endParaRPr lang="nl-BE" dirty="0"/>
                    </a:p>
                  </a:txBody>
                  <a:tcPr/>
                </a:tc>
                <a:tc>
                  <a:txBody>
                    <a:bodyPr/>
                    <a:lstStyle/>
                    <a:p>
                      <a:r>
                        <a:rPr lang="nl-NL" dirty="0"/>
                        <a:t>nieuwe functie C1-C3</a:t>
                      </a:r>
                      <a:endParaRPr lang="nl-BE" dirty="0"/>
                    </a:p>
                  </a:txBody>
                  <a:tcPr/>
                </a:tc>
                <a:tc vMerge="1">
                  <a:txBody>
                    <a:bodyPr/>
                    <a:lstStyle/>
                    <a:p>
                      <a:endParaRPr dirty="0"/>
                    </a:p>
                  </a:txBody>
                  <a:tcPr/>
                </a:tc>
                <a:extLst>
                  <a:ext uri="{0D108BD9-81ED-4DB2-BD59-A6C34878D82A}">
                    <a16:rowId xmlns:a16="http://schemas.microsoft.com/office/drawing/2014/main" val="2314996686"/>
                  </a:ext>
                </a:extLst>
              </a:tr>
              <a:tr h="389193">
                <a:tc>
                  <a:txBody>
                    <a:bodyPr/>
                    <a:lstStyle/>
                    <a:p>
                      <a:r>
                        <a:rPr lang="nl-NL" dirty="0"/>
                        <a:t>Juridisch adviseur</a:t>
                      </a:r>
                      <a:endParaRPr lang="nl-BE" dirty="0"/>
                    </a:p>
                  </a:txBody>
                  <a:tcPr/>
                </a:tc>
                <a:tc>
                  <a:txBody>
                    <a:bodyPr/>
                    <a:lstStyle/>
                    <a:p>
                      <a:r>
                        <a:rPr lang="nl-NL" dirty="0"/>
                        <a:t>hervormen A4-A5 naar A1-A3</a:t>
                      </a:r>
                      <a:endParaRPr lang="nl-BE" dirty="0"/>
                    </a:p>
                  </a:txBody>
                  <a:tcPr/>
                </a:tc>
                <a:tc rowSpan="2">
                  <a:txBody>
                    <a:bodyPr/>
                    <a:lstStyle/>
                    <a:p>
                      <a:r>
                        <a:rPr lang="nl-NL" dirty="0"/>
                        <a:t>neutraal</a:t>
                      </a:r>
                      <a:endParaRPr lang="nl-BE" dirty="0"/>
                    </a:p>
                  </a:txBody>
                  <a:tcPr anchor="ctr"/>
                </a:tc>
                <a:extLst>
                  <a:ext uri="{0D108BD9-81ED-4DB2-BD59-A6C34878D82A}">
                    <a16:rowId xmlns:a16="http://schemas.microsoft.com/office/drawing/2014/main" val="830306186"/>
                  </a:ext>
                </a:extLst>
              </a:tr>
              <a:tr h="389193">
                <a:tc>
                  <a:txBody>
                    <a:bodyPr/>
                    <a:lstStyle/>
                    <a:p>
                      <a:r>
                        <a:rPr lang="nl-NL" dirty="0"/>
                        <a:t>Afdelingshoofd Organisatie</a:t>
                      </a:r>
                      <a:endParaRPr lang="nl-BE" dirty="0"/>
                    </a:p>
                  </a:txBody>
                  <a:tcPr/>
                </a:tc>
                <a:tc>
                  <a:txBody>
                    <a:bodyPr/>
                    <a:lstStyle/>
                    <a:p>
                      <a:r>
                        <a:rPr lang="nl-NL" dirty="0"/>
                        <a:t>hervormen diensthoofd organisatie van   A1-A3 naar A4-A5</a:t>
                      </a:r>
                      <a:endParaRPr lang="nl-BE" dirty="0"/>
                    </a:p>
                  </a:txBody>
                  <a:tcPr/>
                </a:tc>
                <a:tc vMerge="1">
                  <a:txBody>
                    <a:bodyPr/>
                    <a:lstStyle/>
                    <a:p>
                      <a:endParaRPr lang="nl-BE" dirty="0"/>
                    </a:p>
                  </a:txBody>
                  <a:tcPr/>
                </a:tc>
                <a:extLst>
                  <a:ext uri="{0D108BD9-81ED-4DB2-BD59-A6C34878D82A}">
                    <a16:rowId xmlns:a16="http://schemas.microsoft.com/office/drawing/2014/main" val="3087228821"/>
                  </a:ext>
                </a:extLst>
              </a:tr>
            </a:tbl>
          </a:graphicData>
        </a:graphic>
      </p:graphicFrame>
    </p:spTree>
    <p:extLst>
      <p:ext uri="{BB962C8B-B14F-4D97-AF65-F5344CB8AC3E}">
        <p14:creationId xmlns:p14="http://schemas.microsoft.com/office/powerpoint/2010/main" val="553555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76D3B-C7EE-B970-C440-B97FCD0EDD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942236-5265-1658-AEFD-AB716404BD34}"/>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Samengevat aantal nieuwe functies</a:t>
            </a:r>
          </a:p>
        </p:txBody>
      </p:sp>
      <p:sp>
        <p:nvSpPr>
          <p:cNvPr id="3" name="Ondertitel 2">
            <a:extLst>
              <a:ext uri="{FF2B5EF4-FFF2-40B4-BE49-F238E27FC236}">
                <a16:creationId xmlns:a16="http://schemas.microsoft.com/office/drawing/2014/main" id="{3350FC1A-533C-32DC-F4DA-E1D47149269C}"/>
              </a:ext>
            </a:extLst>
          </p:cNvPr>
          <p:cNvSpPr>
            <a:spLocks noGrp="1"/>
          </p:cNvSpPr>
          <p:nvPr>
            <p:ph type="subTitle" idx="1"/>
          </p:nvPr>
        </p:nvSpPr>
        <p:spPr>
          <a:xfrm>
            <a:off x="661736" y="1579156"/>
            <a:ext cx="9126208" cy="1964127"/>
          </a:xfrm>
        </p:spPr>
        <p:txBody>
          <a:bodyPr wrap="square">
            <a:spAutoFit/>
          </a:bodyPr>
          <a:lstStyle/>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A0F5DBBA-E3F0-0510-DA6C-9CE0379C3CE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61286BB7-A872-73D0-D26F-1A3AF940ED46}"/>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2A3F0AAA-DB28-ACB5-E649-60742051C3B8}"/>
              </a:ext>
            </a:extLst>
          </p:cNvPr>
          <p:cNvPicPr>
            <a:picLocks noChangeAspect="1"/>
          </p:cNvPicPr>
          <p:nvPr/>
        </p:nvPicPr>
        <p:blipFill>
          <a:blip r:embed="rId3"/>
          <a:stretch>
            <a:fillRect/>
          </a:stretch>
        </p:blipFill>
        <p:spPr>
          <a:xfrm>
            <a:off x="9624201" y="0"/>
            <a:ext cx="2335161" cy="2335161"/>
          </a:xfrm>
          <a:prstGeom prst="rect">
            <a:avLst/>
          </a:prstGeom>
        </p:spPr>
      </p:pic>
      <p:graphicFrame>
        <p:nvGraphicFramePr>
          <p:cNvPr id="5" name="Tabel 4">
            <a:extLst>
              <a:ext uri="{FF2B5EF4-FFF2-40B4-BE49-F238E27FC236}">
                <a16:creationId xmlns:a16="http://schemas.microsoft.com/office/drawing/2014/main" id="{972DCEA2-237C-171E-112B-9F36236F16A9}"/>
              </a:ext>
            </a:extLst>
          </p:cNvPr>
          <p:cNvGraphicFramePr>
            <a:graphicFrameLocks noGrp="1"/>
          </p:cNvGraphicFramePr>
          <p:nvPr/>
        </p:nvGraphicFramePr>
        <p:xfrm>
          <a:off x="1990928" y="2647981"/>
          <a:ext cx="8320392" cy="2131963"/>
        </p:xfrm>
        <a:graphic>
          <a:graphicData uri="http://schemas.openxmlformats.org/drawingml/2006/table">
            <a:tbl>
              <a:tblPr firstRow="1" bandRow="1">
                <a:tableStyleId>{5C22544A-7EE6-4342-B048-85BDC9FD1C3A}</a:tableStyleId>
              </a:tblPr>
              <a:tblGrid>
                <a:gridCol w="3112851">
                  <a:extLst>
                    <a:ext uri="{9D8B030D-6E8A-4147-A177-3AD203B41FA5}">
                      <a16:colId xmlns:a16="http://schemas.microsoft.com/office/drawing/2014/main" val="3030324260"/>
                    </a:ext>
                  </a:extLst>
                </a:gridCol>
                <a:gridCol w="2476808">
                  <a:extLst>
                    <a:ext uri="{9D8B030D-6E8A-4147-A177-3AD203B41FA5}">
                      <a16:colId xmlns:a16="http://schemas.microsoft.com/office/drawing/2014/main" val="2377988740"/>
                    </a:ext>
                  </a:extLst>
                </a:gridCol>
                <a:gridCol w="2730733">
                  <a:extLst>
                    <a:ext uri="{9D8B030D-6E8A-4147-A177-3AD203B41FA5}">
                      <a16:colId xmlns:a16="http://schemas.microsoft.com/office/drawing/2014/main" val="4147551724"/>
                    </a:ext>
                  </a:extLst>
                </a:gridCol>
              </a:tblGrid>
              <a:tr h="389193">
                <a:tc>
                  <a:txBody>
                    <a:bodyPr/>
                    <a:lstStyle/>
                    <a:p>
                      <a:r>
                        <a:rPr lang="nl-NL" dirty="0"/>
                        <a:t>Functie</a:t>
                      </a:r>
                      <a:endParaRPr lang="nl-BE" dirty="0"/>
                    </a:p>
                  </a:txBody>
                  <a:tcPr/>
                </a:tc>
                <a:tc>
                  <a:txBody>
                    <a:bodyPr/>
                    <a:lstStyle/>
                    <a:p>
                      <a:r>
                        <a:rPr lang="nl-NL" dirty="0"/>
                        <a:t>Nieuwe functies</a:t>
                      </a:r>
                      <a:endParaRPr lang="nl-BE" dirty="0"/>
                    </a:p>
                  </a:txBody>
                  <a:tcPr/>
                </a:tc>
                <a:tc>
                  <a:txBody>
                    <a:bodyPr/>
                    <a:lstStyle/>
                    <a:p>
                      <a:r>
                        <a:rPr lang="nl-NL" dirty="0"/>
                        <a:t>Budget – te voorzien</a:t>
                      </a:r>
                      <a:endParaRPr lang="nl-BE" dirty="0"/>
                    </a:p>
                  </a:txBody>
                  <a:tcPr/>
                </a:tc>
                <a:extLst>
                  <a:ext uri="{0D108BD9-81ED-4DB2-BD59-A6C34878D82A}">
                    <a16:rowId xmlns:a16="http://schemas.microsoft.com/office/drawing/2014/main" val="1896463897"/>
                  </a:ext>
                </a:extLst>
              </a:tr>
              <a:tr h="575191">
                <a:tc>
                  <a:txBody>
                    <a:bodyPr/>
                    <a:lstStyle/>
                    <a:p>
                      <a:r>
                        <a:rPr lang="nl-NL" dirty="0"/>
                        <a:t>Afdeling Samenleven</a:t>
                      </a:r>
                      <a:endParaRPr lang="nl-BE" dirty="0"/>
                    </a:p>
                  </a:txBody>
                  <a:tcPr/>
                </a:tc>
                <a:tc>
                  <a:txBody>
                    <a:bodyPr/>
                    <a:lstStyle/>
                    <a:p>
                      <a:r>
                        <a:rPr lang="nl-NL" dirty="0"/>
                        <a:t>+0,5 VTE</a:t>
                      </a:r>
                      <a:endParaRPr lang="nl-BE" dirty="0"/>
                    </a:p>
                  </a:txBody>
                  <a:tcPr/>
                </a:tc>
                <a:tc>
                  <a:txBody>
                    <a:bodyPr/>
                    <a:lstStyle/>
                    <a:p>
                      <a:r>
                        <a:rPr lang="nl-NL" dirty="0"/>
                        <a:t>0€</a:t>
                      </a:r>
                      <a:endParaRPr lang="nl-BE" dirty="0"/>
                    </a:p>
                  </a:txBody>
                  <a:tcPr/>
                </a:tc>
                <a:extLst>
                  <a:ext uri="{0D108BD9-81ED-4DB2-BD59-A6C34878D82A}">
                    <a16:rowId xmlns:a16="http://schemas.microsoft.com/office/drawing/2014/main" val="2153053300"/>
                  </a:ext>
                </a:extLst>
              </a:tr>
              <a:tr h="389193">
                <a:tc>
                  <a:txBody>
                    <a:bodyPr/>
                    <a:lstStyle/>
                    <a:p>
                      <a:r>
                        <a:rPr lang="nl-NL" dirty="0"/>
                        <a:t>Afdeling Omgeving</a:t>
                      </a:r>
                      <a:endParaRPr lang="nl-BE" dirty="0"/>
                    </a:p>
                  </a:txBody>
                  <a:tcPr/>
                </a:tc>
                <a:tc>
                  <a:txBody>
                    <a:bodyPr/>
                    <a:lstStyle/>
                    <a:p>
                      <a:r>
                        <a:rPr lang="nl-NL" dirty="0"/>
                        <a:t>+4 VTE</a:t>
                      </a:r>
                      <a:endParaRPr lang="nl-BE" dirty="0"/>
                    </a:p>
                  </a:txBody>
                  <a:tcPr/>
                </a:tc>
                <a:tc>
                  <a:txBody>
                    <a:bodyPr/>
                    <a:lstStyle/>
                    <a:p>
                      <a:r>
                        <a:rPr lang="nl-NL" dirty="0"/>
                        <a:t>243.900€</a:t>
                      </a:r>
                      <a:endParaRPr lang="nl-BE" dirty="0"/>
                    </a:p>
                  </a:txBody>
                  <a:tcPr/>
                </a:tc>
                <a:extLst>
                  <a:ext uri="{0D108BD9-81ED-4DB2-BD59-A6C34878D82A}">
                    <a16:rowId xmlns:a16="http://schemas.microsoft.com/office/drawing/2014/main" val="594634124"/>
                  </a:ext>
                </a:extLst>
              </a:tr>
              <a:tr h="389193">
                <a:tc>
                  <a:txBody>
                    <a:bodyPr/>
                    <a:lstStyle/>
                    <a:p>
                      <a:r>
                        <a:rPr lang="nl-NL" dirty="0"/>
                        <a:t>Afdeling Stafdiensten</a:t>
                      </a:r>
                      <a:endParaRPr lang="nl-BE" dirty="0"/>
                    </a:p>
                  </a:txBody>
                  <a:tcPr/>
                </a:tc>
                <a:tc>
                  <a:txBody>
                    <a:bodyPr/>
                    <a:lstStyle/>
                    <a:p>
                      <a:r>
                        <a:rPr lang="nl-NL" dirty="0"/>
                        <a:t>+1 VTE</a:t>
                      </a:r>
                      <a:endParaRPr lang="nl-BE" dirty="0"/>
                    </a:p>
                  </a:txBody>
                  <a:tcPr/>
                </a:tc>
                <a:tc>
                  <a:txBody>
                    <a:bodyPr/>
                    <a:lstStyle/>
                    <a:p>
                      <a:r>
                        <a:rPr lang="nl-NL" dirty="0"/>
                        <a:t>0€</a:t>
                      </a:r>
                      <a:endParaRPr lang="nl-BE" dirty="0"/>
                    </a:p>
                  </a:txBody>
                  <a:tcPr/>
                </a:tc>
                <a:extLst>
                  <a:ext uri="{0D108BD9-81ED-4DB2-BD59-A6C34878D82A}">
                    <a16:rowId xmlns:a16="http://schemas.microsoft.com/office/drawing/2014/main" val="4164037272"/>
                  </a:ext>
                </a:extLst>
              </a:tr>
              <a:tr h="389193">
                <a:tc>
                  <a:txBody>
                    <a:bodyPr/>
                    <a:lstStyle/>
                    <a:p>
                      <a:r>
                        <a:rPr lang="nl-NL" dirty="0"/>
                        <a:t>TOTAAL</a:t>
                      </a:r>
                      <a:endParaRPr lang="nl-BE" dirty="0"/>
                    </a:p>
                  </a:txBody>
                  <a:tcPr>
                    <a:solidFill>
                      <a:schemeClr val="bg1">
                        <a:lumMod val="75000"/>
                      </a:schemeClr>
                    </a:solidFill>
                  </a:tcPr>
                </a:tc>
                <a:tc>
                  <a:txBody>
                    <a:bodyPr/>
                    <a:lstStyle/>
                    <a:p>
                      <a:endParaRPr lang="nl-BE" dirty="0"/>
                    </a:p>
                  </a:txBody>
                  <a:tcPr>
                    <a:solidFill>
                      <a:schemeClr val="bg1">
                        <a:lumMod val="75000"/>
                      </a:schemeClr>
                    </a:solidFill>
                  </a:tcPr>
                </a:tc>
                <a:tc>
                  <a:txBody>
                    <a:bodyPr/>
                    <a:lstStyle/>
                    <a:p>
                      <a:r>
                        <a:rPr lang="nl-NL" dirty="0"/>
                        <a:t>243.900€</a:t>
                      </a:r>
                      <a:endParaRPr lang="nl-BE" dirty="0"/>
                    </a:p>
                  </a:txBody>
                  <a:tcPr>
                    <a:solidFill>
                      <a:schemeClr val="bg1">
                        <a:lumMod val="75000"/>
                      </a:schemeClr>
                    </a:solidFill>
                  </a:tcPr>
                </a:tc>
                <a:extLst>
                  <a:ext uri="{0D108BD9-81ED-4DB2-BD59-A6C34878D82A}">
                    <a16:rowId xmlns:a16="http://schemas.microsoft.com/office/drawing/2014/main" val="830306186"/>
                  </a:ext>
                </a:extLst>
              </a:tr>
            </a:tbl>
          </a:graphicData>
        </a:graphic>
      </p:graphicFrame>
    </p:spTree>
    <p:extLst>
      <p:ext uri="{BB962C8B-B14F-4D97-AF65-F5344CB8AC3E}">
        <p14:creationId xmlns:p14="http://schemas.microsoft.com/office/powerpoint/2010/main" val="21133473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2046BF45-A8C3-D193-60EF-BC587AD7CC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1EA1BD-BD6E-28EB-38A1-DB44F708DCDA}"/>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Afdeling Samenleven</a:t>
            </a:r>
          </a:p>
        </p:txBody>
      </p:sp>
      <p:cxnSp>
        <p:nvCxnSpPr>
          <p:cNvPr id="11" name="Rechte verbindingslijn 10">
            <a:extLst>
              <a:ext uri="{FF2B5EF4-FFF2-40B4-BE49-F238E27FC236}">
                <a16:creationId xmlns:a16="http://schemas.microsoft.com/office/drawing/2014/main" id="{BDBC934A-0ED2-0DA7-4A1E-FD413C4232B6}"/>
              </a:ext>
            </a:extLst>
          </p:cNvPr>
          <p:cNvCxnSpPr>
            <a:cxnSpLocks/>
          </p:cNvCxnSpPr>
          <p:nvPr/>
        </p:nvCxnSpPr>
        <p:spPr>
          <a:xfrm>
            <a:off x="1179093" y="36816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7621272E-9D8B-83B0-1D0F-0BDC428D1A59}"/>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8DFAFEFF-D571-C21C-92EF-7DFF6F620164}"/>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1281416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CB5A5-1B48-1290-A794-100F20CA05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E558E1-F638-D85D-F3D7-4EC0E492A033}"/>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Samenleven – Dienst Vrije Tijd</a:t>
            </a:r>
          </a:p>
        </p:txBody>
      </p:sp>
      <p:sp>
        <p:nvSpPr>
          <p:cNvPr id="3" name="Ondertitel 2">
            <a:extLst>
              <a:ext uri="{FF2B5EF4-FFF2-40B4-BE49-F238E27FC236}">
                <a16:creationId xmlns:a16="http://schemas.microsoft.com/office/drawing/2014/main" id="{44947E81-C9D6-B2E0-D533-595E3EC0DDC6}"/>
              </a:ext>
            </a:extLst>
          </p:cNvPr>
          <p:cNvSpPr>
            <a:spLocks noGrp="1"/>
          </p:cNvSpPr>
          <p:nvPr>
            <p:ph type="subTitle" idx="1"/>
          </p:nvPr>
        </p:nvSpPr>
        <p:spPr>
          <a:xfrm>
            <a:off x="661736" y="1579156"/>
            <a:ext cx="9126208" cy="9500550"/>
          </a:xfrm>
        </p:spPr>
        <p:txBody>
          <a:bodyPr wrap="square">
            <a:spAutoFit/>
          </a:bodyPr>
          <a:lstStyle/>
          <a:p>
            <a:pPr algn="l"/>
            <a:r>
              <a:rPr lang="nl-BE" sz="2200" dirty="0">
                <a:solidFill>
                  <a:schemeClr val="bg2">
                    <a:lumMod val="50000"/>
                  </a:schemeClr>
                </a:solidFill>
              </a:rPr>
              <a:t>Deskundige Senioren &amp; Welzijn: </a:t>
            </a:r>
          </a:p>
          <a:p>
            <a:pPr algn="l"/>
            <a:r>
              <a:rPr lang="nl-BE" sz="2200" dirty="0">
                <a:solidFill>
                  <a:schemeClr val="bg2">
                    <a:lumMod val="50000"/>
                  </a:schemeClr>
                </a:solidFill>
              </a:rPr>
              <a:t>- Nu ondergebracht bij Vrije Tijd naar analogie met deskundige Jeugd</a:t>
            </a:r>
          </a:p>
          <a:p>
            <a:pPr algn="l"/>
            <a:r>
              <a:rPr lang="nl-BE" sz="2200" dirty="0">
                <a:solidFill>
                  <a:schemeClr val="bg2">
                    <a:lumMod val="50000"/>
                  </a:schemeClr>
                </a:solidFill>
              </a:rPr>
              <a:t>- Maar meer affiniteit en raakvlakken met Dienst Zorg &amp; Gezondheid</a:t>
            </a:r>
          </a:p>
          <a:p>
            <a:pPr algn="l"/>
            <a:endParaRPr lang="nl-BE" sz="2200" dirty="0">
              <a:solidFill>
                <a:schemeClr val="bg2">
                  <a:lumMod val="50000"/>
                </a:schemeClr>
              </a:solidFill>
            </a:endParaRPr>
          </a:p>
          <a:p>
            <a:pPr algn="l"/>
            <a:r>
              <a:rPr lang="nl-BE" sz="2200" dirty="0">
                <a:solidFill>
                  <a:schemeClr val="bg2">
                    <a:lumMod val="50000"/>
                  </a:schemeClr>
                </a:solidFill>
              </a:rPr>
              <a:t>Voorstel: </a:t>
            </a:r>
            <a:r>
              <a:rPr lang="nl-BE" sz="2200" b="1" dirty="0">
                <a:solidFill>
                  <a:schemeClr val="bg2">
                    <a:lumMod val="50000"/>
                  </a:schemeClr>
                </a:solidFill>
              </a:rPr>
              <a:t>Deskundige senioren &amp; Welzijn </a:t>
            </a:r>
            <a:r>
              <a:rPr lang="nl-BE" sz="2200" dirty="0">
                <a:solidFill>
                  <a:schemeClr val="bg2">
                    <a:lumMod val="50000"/>
                  </a:schemeClr>
                </a:solidFill>
              </a:rPr>
              <a:t>onderbrengen bij Dienst Zorg &amp; Gezondheid</a:t>
            </a:r>
          </a:p>
          <a:p>
            <a:pPr algn="l"/>
            <a:r>
              <a:rPr lang="nl-BE" sz="2200" dirty="0">
                <a:solidFill>
                  <a:schemeClr val="bg2">
                    <a:lumMod val="50000"/>
                  </a:schemeClr>
                </a:solidFill>
              </a:rPr>
              <a:t>Opportuniteiten hierbij: </a:t>
            </a:r>
          </a:p>
          <a:p>
            <a:pPr algn="l"/>
            <a:r>
              <a:rPr lang="nl-BE" sz="2200" dirty="0">
                <a:solidFill>
                  <a:schemeClr val="bg2">
                    <a:lumMod val="50000"/>
                  </a:schemeClr>
                </a:solidFill>
              </a:rPr>
              <a:t>- Uitbouwen </a:t>
            </a:r>
            <a:r>
              <a:rPr lang="nl-BE" sz="2200" dirty="0" err="1">
                <a:solidFill>
                  <a:schemeClr val="bg2">
                    <a:lumMod val="50000"/>
                  </a:schemeClr>
                </a:solidFill>
              </a:rPr>
              <a:t>outreachende</a:t>
            </a:r>
            <a:r>
              <a:rPr lang="nl-BE" sz="2200" dirty="0">
                <a:solidFill>
                  <a:schemeClr val="bg2">
                    <a:lumMod val="50000"/>
                  </a:schemeClr>
                </a:solidFill>
              </a:rPr>
              <a:t> werking (Dorpshuis, buurtzorg, wijkbrunches…)</a:t>
            </a:r>
          </a:p>
          <a:p>
            <a:pPr algn="l"/>
            <a:r>
              <a:rPr lang="nl-BE" sz="2200" dirty="0">
                <a:solidFill>
                  <a:schemeClr val="bg2">
                    <a:lumMod val="50000"/>
                  </a:schemeClr>
                </a:solidFill>
              </a:rPr>
              <a:t>- Opvang en permanentie versterken op dienst</a:t>
            </a:r>
          </a:p>
          <a:p>
            <a:pPr algn="l"/>
            <a:endParaRPr lang="nl-BE" sz="2200" dirty="0">
              <a:solidFill>
                <a:schemeClr val="bg2">
                  <a:lumMod val="50000"/>
                </a:schemeClr>
              </a:solidFill>
            </a:endParaRPr>
          </a:p>
          <a:p>
            <a:pPr algn="l"/>
            <a:r>
              <a:rPr lang="nl-BE" sz="2200" b="1" dirty="0">
                <a:solidFill>
                  <a:schemeClr val="bg2">
                    <a:lumMod val="50000"/>
                  </a:schemeClr>
                </a:solidFill>
              </a:rPr>
              <a:t>Budget: neutraal </a:t>
            </a:r>
          </a:p>
          <a:p>
            <a:pPr marL="342900" indent="-342900" algn="l">
              <a:buFontTx/>
              <a:buChar char="-"/>
            </a:pPr>
            <a:endParaRPr lang="nl-BE" sz="2200" b="1"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01BE008C-E500-CE66-B4B6-65732B1844F1}"/>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4722C17B-B4A6-B059-E2B9-2A5DEE8DC9C0}"/>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66151916-9535-E020-17B1-A586C2C994F4}"/>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185431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E834-6D62-2595-879B-6E84CFD4AA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02C93B-54C8-B1E0-EB13-123602A88D8A}"/>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Samenleven – Huis van het Kind &amp; BOA</a:t>
            </a:r>
          </a:p>
        </p:txBody>
      </p:sp>
      <p:sp>
        <p:nvSpPr>
          <p:cNvPr id="3" name="Ondertitel 2">
            <a:extLst>
              <a:ext uri="{FF2B5EF4-FFF2-40B4-BE49-F238E27FC236}">
                <a16:creationId xmlns:a16="http://schemas.microsoft.com/office/drawing/2014/main" id="{C8C41F55-DA8F-4075-4F74-5398191CE0B3}"/>
              </a:ext>
            </a:extLst>
          </p:cNvPr>
          <p:cNvSpPr>
            <a:spLocks noGrp="1"/>
          </p:cNvSpPr>
          <p:nvPr>
            <p:ph type="subTitle" idx="1"/>
          </p:nvPr>
        </p:nvSpPr>
        <p:spPr>
          <a:xfrm>
            <a:off x="661736" y="1579156"/>
            <a:ext cx="9126208" cy="6544356"/>
          </a:xfrm>
        </p:spPr>
        <p:txBody>
          <a:bodyPr wrap="square">
            <a:spAutoFit/>
          </a:bodyPr>
          <a:lstStyle/>
          <a:p>
            <a:pPr algn="l"/>
            <a:r>
              <a:rPr lang="nl-BE" sz="2200" dirty="0">
                <a:solidFill>
                  <a:schemeClr val="bg2">
                    <a:lumMod val="50000"/>
                  </a:schemeClr>
                </a:solidFill>
              </a:rPr>
              <a:t>Huis van het Kind: wordt nu opgenomen door Dienst Zorg/gezinshulp ; via KINA</a:t>
            </a:r>
          </a:p>
          <a:p>
            <a:pPr algn="l"/>
            <a:r>
              <a:rPr lang="nl-BE" sz="2200" dirty="0">
                <a:solidFill>
                  <a:schemeClr val="bg2">
                    <a:lumMod val="50000"/>
                  </a:schemeClr>
                </a:solidFill>
              </a:rPr>
              <a:t>Buitenschoolse opvang en activiteiten: </a:t>
            </a:r>
          </a:p>
          <a:p>
            <a:pPr marL="342900" indent="-342900" algn="l">
              <a:buFontTx/>
              <a:buChar char="-"/>
            </a:pPr>
            <a:r>
              <a:rPr lang="nl-BE" sz="1800" dirty="0">
                <a:solidFill>
                  <a:schemeClr val="bg2">
                    <a:lumMod val="50000"/>
                  </a:schemeClr>
                </a:solidFill>
              </a:rPr>
              <a:t>Kinderopvang wordt een uitsluitend lokale bevoegdheid </a:t>
            </a:r>
          </a:p>
          <a:p>
            <a:pPr marL="342900" indent="-342900" algn="l">
              <a:buFontTx/>
              <a:buChar char="-"/>
            </a:pPr>
            <a:r>
              <a:rPr lang="nl-BE" sz="1800" dirty="0">
                <a:solidFill>
                  <a:schemeClr val="bg2">
                    <a:lumMod val="50000"/>
                  </a:schemeClr>
                </a:solidFill>
              </a:rPr>
              <a:t>Daardoor worden ook aanzienlijke Vlaamse middelen ter beschikking gesteld. </a:t>
            </a:r>
          </a:p>
          <a:p>
            <a:pPr marL="342900" indent="-342900" algn="l">
              <a:buFontTx/>
              <a:buChar char="-"/>
            </a:pPr>
            <a:r>
              <a:rPr lang="nl-BE" sz="1800" dirty="0">
                <a:solidFill>
                  <a:schemeClr val="bg2">
                    <a:lumMod val="50000"/>
                  </a:schemeClr>
                </a:solidFill>
              </a:rPr>
              <a:t>Via </a:t>
            </a:r>
            <a:r>
              <a:rPr lang="nl-BE" sz="1800" dirty="0" err="1">
                <a:solidFill>
                  <a:schemeClr val="bg2">
                    <a:lumMod val="50000"/>
                  </a:schemeClr>
                </a:solidFill>
              </a:rPr>
              <a:t>Felies</a:t>
            </a:r>
            <a:r>
              <a:rPr lang="nl-BE" sz="1800" dirty="0">
                <a:solidFill>
                  <a:schemeClr val="bg2">
                    <a:lumMod val="50000"/>
                  </a:schemeClr>
                </a:solidFill>
              </a:rPr>
              <a:t>:  uitbesteding van opvang (richting 190.000€ in de toekomst)</a:t>
            </a:r>
          </a:p>
          <a:p>
            <a:pPr marL="342900" indent="-342900" algn="l">
              <a:buFontTx/>
              <a:buChar char="-"/>
            </a:pPr>
            <a:endParaRPr lang="nl-BE" sz="2200" dirty="0">
              <a:solidFill>
                <a:schemeClr val="bg2">
                  <a:lumMod val="50000"/>
                </a:schemeClr>
              </a:solidFill>
            </a:endParaRPr>
          </a:p>
          <a:p>
            <a:pPr algn="l"/>
            <a:r>
              <a:rPr lang="nl-BE" sz="2200" dirty="0">
                <a:solidFill>
                  <a:schemeClr val="bg2">
                    <a:lumMod val="50000"/>
                  </a:schemeClr>
                </a:solidFill>
              </a:rPr>
              <a:t>Te overwegen: het is wellicht raadzaam om met de beschikbare Vlaamse middelen iemand binnen de organisatie aan te werven (</a:t>
            </a:r>
            <a:r>
              <a:rPr lang="nl-BE" sz="2200" b="1" dirty="0">
                <a:solidFill>
                  <a:schemeClr val="bg2">
                    <a:lumMod val="50000"/>
                  </a:schemeClr>
                </a:solidFill>
              </a:rPr>
              <a:t>0,5 VTE</a:t>
            </a:r>
            <a:r>
              <a:rPr lang="nl-BE" sz="2200" dirty="0">
                <a:solidFill>
                  <a:schemeClr val="bg2">
                    <a:lumMod val="50000"/>
                  </a:schemeClr>
                </a:solidFill>
              </a:rPr>
              <a:t>) voor de </a:t>
            </a:r>
            <a:r>
              <a:rPr lang="nl-BE" sz="2200" b="1" dirty="0">
                <a:solidFill>
                  <a:schemeClr val="bg2">
                    <a:lumMod val="50000"/>
                  </a:schemeClr>
                </a:solidFill>
              </a:rPr>
              <a:t>coördinatie </a:t>
            </a:r>
            <a:r>
              <a:rPr lang="nl-BE" sz="2200" b="1" dirty="0" err="1">
                <a:solidFill>
                  <a:schemeClr val="bg2">
                    <a:lumMod val="50000"/>
                  </a:schemeClr>
                </a:solidFill>
              </a:rPr>
              <a:t>HvhK</a:t>
            </a:r>
            <a:r>
              <a:rPr lang="nl-BE" sz="2200" b="1" dirty="0">
                <a:solidFill>
                  <a:schemeClr val="bg2">
                    <a:lumMod val="50000"/>
                  </a:schemeClr>
                </a:solidFill>
              </a:rPr>
              <a:t>/BOA/Kinderopvang</a:t>
            </a:r>
            <a:r>
              <a:rPr lang="nl-BE" sz="2200" dirty="0">
                <a:solidFill>
                  <a:schemeClr val="bg2">
                    <a:lumMod val="50000"/>
                  </a:schemeClr>
                </a:solidFill>
              </a:rPr>
              <a:t> ; inschaling C1-C3</a:t>
            </a:r>
          </a:p>
          <a:p>
            <a:pPr algn="l"/>
            <a:endParaRPr lang="nl-BE" sz="2200" dirty="0">
              <a:solidFill>
                <a:schemeClr val="bg2">
                  <a:lumMod val="50000"/>
                </a:schemeClr>
              </a:solidFill>
            </a:endParaRPr>
          </a:p>
          <a:p>
            <a:pPr algn="l"/>
            <a:r>
              <a:rPr lang="nl-BE" sz="2200" b="1" dirty="0">
                <a:solidFill>
                  <a:schemeClr val="bg2">
                    <a:lumMod val="50000"/>
                  </a:schemeClr>
                </a:solidFill>
              </a:rPr>
              <a:t>Budget:  neutraal (zijnde 27.900€ via Vlaamse BOA-middelen)</a:t>
            </a: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endParaRPr lang="nl-BE" sz="2200" dirty="0">
              <a:solidFill>
                <a:schemeClr val="bg2">
                  <a:lumMod val="50000"/>
                </a:schemeClr>
              </a:solidFill>
            </a:endParaRPr>
          </a:p>
          <a:p>
            <a:pPr lvl="2" algn="l"/>
            <a:r>
              <a:rPr lang="nl-BE" sz="2200" dirty="0">
                <a:solidFill>
                  <a:schemeClr val="bg2">
                    <a:lumMod val="50000"/>
                  </a:schemeClr>
                </a:solidFill>
              </a:rPr>
              <a:t> </a:t>
            </a: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E0F4F09D-9872-29A5-E170-71F592B98933}"/>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EE9B8A33-D0C1-E506-8745-BBF4DE8151A9}"/>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88B9903A-7B74-4C9A-5CA7-1CBC8017F83D}"/>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9762322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D6301D0-2593-7774-4919-D95F624EB0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EC29A6-C7D6-2F58-964C-F0BD9CE7C0AF}"/>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Afdeling Omgeving</a:t>
            </a:r>
          </a:p>
        </p:txBody>
      </p:sp>
      <p:cxnSp>
        <p:nvCxnSpPr>
          <p:cNvPr id="11" name="Rechte verbindingslijn 10">
            <a:extLst>
              <a:ext uri="{FF2B5EF4-FFF2-40B4-BE49-F238E27FC236}">
                <a16:creationId xmlns:a16="http://schemas.microsoft.com/office/drawing/2014/main" id="{90089AFA-DA8F-23B4-877B-AFEA91CE6BF4}"/>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F0788A33-9F1C-8B43-3BE2-5214680B08A8}"/>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3537E571-1D0A-237F-9634-915924FF9995}"/>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61541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47FB-264B-9ABA-489A-8683D359EBA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A66EA3-D192-CC69-C134-ACA16CC42BF8}"/>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Dienst Milieu – Ruimtelijke Ordening</a:t>
            </a:r>
          </a:p>
        </p:txBody>
      </p:sp>
      <p:sp>
        <p:nvSpPr>
          <p:cNvPr id="3" name="Ondertitel 2">
            <a:extLst>
              <a:ext uri="{FF2B5EF4-FFF2-40B4-BE49-F238E27FC236}">
                <a16:creationId xmlns:a16="http://schemas.microsoft.com/office/drawing/2014/main" id="{EBE31BDE-AB21-181B-CBE1-4EAFFA35FD56}"/>
              </a:ext>
            </a:extLst>
          </p:cNvPr>
          <p:cNvSpPr>
            <a:spLocks noGrp="1"/>
          </p:cNvSpPr>
          <p:nvPr>
            <p:ph type="subTitle" idx="1"/>
          </p:nvPr>
        </p:nvSpPr>
        <p:spPr>
          <a:xfrm>
            <a:off x="661736" y="1579156"/>
            <a:ext cx="9126208" cy="5235279"/>
          </a:xfrm>
        </p:spPr>
        <p:txBody>
          <a:bodyPr wrap="square">
            <a:spAutoFit/>
          </a:bodyPr>
          <a:lstStyle/>
          <a:p>
            <a:pPr algn="l"/>
            <a:r>
              <a:rPr lang="nl-BE" sz="2200" dirty="0">
                <a:solidFill>
                  <a:schemeClr val="bg2">
                    <a:lumMod val="50000"/>
                  </a:schemeClr>
                </a:solidFill>
              </a:rPr>
              <a:t>Medewerker Milieu/RO (C 1-C3 0,5 VTE Milieu + 0,5 VTE Ruimtelijke Ordening) gaat op pensioen vanaf xx/xx/2027.  </a:t>
            </a:r>
          </a:p>
          <a:p>
            <a:pPr algn="l"/>
            <a:endParaRPr lang="nl-BE" sz="2200" dirty="0">
              <a:solidFill>
                <a:schemeClr val="bg2">
                  <a:lumMod val="50000"/>
                </a:schemeClr>
              </a:solidFill>
            </a:endParaRPr>
          </a:p>
          <a:p>
            <a:pPr algn="l"/>
            <a:r>
              <a:rPr lang="nl-BE" sz="2200" dirty="0">
                <a:solidFill>
                  <a:schemeClr val="bg2">
                    <a:lumMod val="50000"/>
                  </a:schemeClr>
                </a:solidFill>
              </a:rPr>
              <a:t>Voorstel: functie inruilen voor een </a:t>
            </a:r>
            <a:r>
              <a:rPr lang="nl-BE" sz="2200" b="1" dirty="0">
                <a:solidFill>
                  <a:schemeClr val="bg2">
                    <a:lumMod val="50000"/>
                  </a:schemeClr>
                </a:solidFill>
              </a:rPr>
              <a:t>1 VTE GOA Milieu B1-B3 </a:t>
            </a:r>
            <a:r>
              <a:rPr lang="nl-BE" sz="2200" dirty="0">
                <a:solidFill>
                  <a:schemeClr val="bg2">
                    <a:lumMod val="50000"/>
                  </a:schemeClr>
                </a:solidFill>
              </a:rPr>
              <a:t>bij pensionering (vanaf xx/xx/2027) ; upgrade C1-C3 naar B1-B3 </a:t>
            </a:r>
          </a:p>
          <a:p>
            <a:pPr algn="l"/>
            <a:r>
              <a:rPr lang="nl-BE" sz="2200" dirty="0">
                <a:solidFill>
                  <a:schemeClr val="bg2">
                    <a:lumMod val="50000"/>
                  </a:schemeClr>
                </a:solidFill>
              </a:rPr>
              <a:t>Voordeel: professionaliseren op beide diensten</a:t>
            </a:r>
          </a:p>
          <a:p>
            <a:pPr algn="l"/>
            <a:endParaRPr lang="nl-BE" sz="2200" dirty="0">
              <a:solidFill>
                <a:schemeClr val="bg2">
                  <a:lumMod val="50000"/>
                </a:schemeClr>
              </a:solidFill>
            </a:endParaRPr>
          </a:p>
          <a:p>
            <a:pPr algn="l"/>
            <a:r>
              <a:rPr lang="nl-BE" sz="2200" b="1" dirty="0">
                <a:solidFill>
                  <a:schemeClr val="bg2">
                    <a:lumMod val="50000"/>
                  </a:schemeClr>
                </a:solidFill>
              </a:rPr>
              <a:t>Budget: zeer beperkte/geen financiële impact (</a:t>
            </a:r>
            <a:r>
              <a:rPr lang="nl-BE" sz="2200" b="1" dirty="0" err="1">
                <a:solidFill>
                  <a:schemeClr val="bg2">
                    <a:lumMod val="50000"/>
                  </a:schemeClr>
                </a:solidFill>
              </a:rPr>
              <a:t>cfr</a:t>
            </a:r>
            <a:r>
              <a:rPr lang="nl-BE" sz="2200" b="1" dirty="0">
                <a:solidFill>
                  <a:schemeClr val="bg2">
                    <a:lumMod val="50000"/>
                  </a:schemeClr>
                </a:solidFill>
              </a:rPr>
              <a:t> anciënniteit einde loopbaan bij C1-C3 </a:t>
            </a:r>
            <a:r>
              <a:rPr lang="nl-BE" sz="2200" b="1" dirty="0" err="1">
                <a:solidFill>
                  <a:schemeClr val="bg2">
                    <a:lumMod val="50000"/>
                  </a:schemeClr>
                </a:solidFill>
              </a:rPr>
              <a:t>vs</a:t>
            </a:r>
            <a:r>
              <a:rPr lang="nl-BE" sz="2200" b="1" dirty="0">
                <a:solidFill>
                  <a:schemeClr val="bg2">
                    <a:lumMod val="50000"/>
                  </a:schemeClr>
                </a:solidFill>
              </a:rPr>
              <a:t> 10 jaar anciënniteit bij vervanging door B1-B3)   </a:t>
            </a: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CA095A2C-1D52-12BF-B1DC-0D9D5AB39147}"/>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3FD52A74-EAE9-7BDC-21C5-13F5591F57B9}"/>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BD384017-0D57-8A3C-B55D-B386956991E0}"/>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0133880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E479-C7E2-64E1-4796-EC88C80B2B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10E0177-C89F-D336-CFB2-9176CB9A4285}"/>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Dienst Ruimtelijke Ordening</a:t>
            </a:r>
          </a:p>
        </p:txBody>
      </p:sp>
      <p:sp>
        <p:nvSpPr>
          <p:cNvPr id="3" name="Ondertitel 2">
            <a:extLst>
              <a:ext uri="{FF2B5EF4-FFF2-40B4-BE49-F238E27FC236}">
                <a16:creationId xmlns:a16="http://schemas.microsoft.com/office/drawing/2014/main" id="{B1394779-F8C8-AC35-B658-68907DAE4E86}"/>
              </a:ext>
            </a:extLst>
          </p:cNvPr>
          <p:cNvSpPr>
            <a:spLocks noGrp="1"/>
          </p:cNvSpPr>
          <p:nvPr>
            <p:ph type="subTitle" idx="1"/>
          </p:nvPr>
        </p:nvSpPr>
        <p:spPr>
          <a:xfrm>
            <a:off x="661736" y="1579156"/>
            <a:ext cx="9126208" cy="4625882"/>
          </a:xfrm>
        </p:spPr>
        <p:txBody>
          <a:bodyPr wrap="square">
            <a:spAutoFit/>
          </a:bodyPr>
          <a:lstStyle/>
          <a:p>
            <a:pPr algn="l"/>
            <a:r>
              <a:rPr lang="nl-BE" sz="2200" dirty="0">
                <a:solidFill>
                  <a:schemeClr val="bg2">
                    <a:lumMod val="50000"/>
                  </a:schemeClr>
                </a:solidFill>
              </a:rPr>
              <a:t>Nood: dienstverlening naar de burger verder optimaliseren</a:t>
            </a:r>
          </a:p>
          <a:p>
            <a:pPr algn="l"/>
            <a:endParaRPr lang="nl-BE" sz="2200" dirty="0">
              <a:solidFill>
                <a:schemeClr val="bg2">
                  <a:lumMod val="50000"/>
                </a:schemeClr>
              </a:solidFill>
            </a:endParaRPr>
          </a:p>
          <a:p>
            <a:pPr algn="l"/>
            <a:r>
              <a:rPr lang="nl-BE" sz="2200" dirty="0">
                <a:solidFill>
                  <a:schemeClr val="bg2">
                    <a:lumMod val="50000"/>
                  </a:schemeClr>
                </a:solidFill>
              </a:rPr>
              <a:t>Voorstel: Uitbreiding contingent medewerkers balie door aanwerving </a:t>
            </a:r>
            <a:r>
              <a:rPr lang="nl-BE" sz="2200" b="1" dirty="0">
                <a:solidFill>
                  <a:schemeClr val="bg2">
                    <a:lumMod val="50000"/>
                  </a:schemeClr>
                </a:solidFill>
              </a:rPr>
              <a:t>0,5 VTE baliemedewerker </a:t>
            </a:r>
            <a:r>
              <a:rPr lang="nl-BE" sz="2200" dirty="0">
                <a:solidFill>
                  <a:schemeClr val="bg2">
                    <a:lumMod val="50000"/>
                  </a:schemeClr>
                </a:solidFill>
              </a:rPr>
              <a:t>(C1-C3)</a:t>
            </a:r>
          </a:p>
          <a:p>
            <a:pPr algn="l"/>
            <a:endParaRPr lang="nl-BE" sz="2200" dirty="0">
              <a:solidFill>
                <a:schemeClr val="bg2">
                  <a:lumMod val="50000"/>
                </a:schemeClr>
              </a:solidFill>
            </a:endParaRPr>
          </a:p>
          <a:p>
            <a:pPr algn="l"/>
            <a:r>
              <a:rPr lang="nl-BE" sz="2200" b="1" dirty="0">
                <a:solidFill>
                  <a:schemeClr val="bg2">
                    <a:lumMod val="50000"/>
                  </a:schemeClr>
                </a:solidFill>
              </a:rPr>
              <a:t>Budget: 27.900€ </a:t>
            </a:r>
          </a:p>
          <a:p>
            <a:pPr algn="l"/>
            <a:r>
              <a:rPr lang="nl-BE" sz="2200" dirty="0">
                <a:solidFill>
                  <a:schemeClr val="bg2">
                    <a:lumMod val="50000"/>
                  </a:schemeClr>
                </a:solidFill>
              </a:rPr>
              <a:t> </a:t>
            </a: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3455956A-ABDA-42AF-6247-F0D96A1F3547}"/>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7E2E2E22-5BCD-4154-46C6-A505CE7A894C}"/>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81ADD23A-B325-0A14-B9E9-401CFEA8B79D}"/>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831947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957E2-2EEF-73DB-4626-4C96AA71DC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862592-F011-E2F7-1ECE-C92F567D1A5A}"/>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Dienst Ruimtelijke Ordening</a:t>
            </a:r>
          </a:p>
        </p:txBody>
      </p:sp>
      <p:sp>
        <p:nvSpPr>
          <p:cNvPr id="3" name="Ondertitel 2">
            <a:extLst>
              <a:ext uri="{FF2B5EF4-FFF2-40B4-BE49-F238E27FC236}">
                <a16:creationId xmlns:a16="http://schemas.microsoft.com/office/drawing/2014/main" id="{E1309C79-E0DB-39B0-A194-FED5769963B0}"/>
              </a:ext>
            </a:extLst>
          </p:cNvPr>
          <p:cNvSpPr>
            <a:spLocks noGrp="1"/>
          </p:cNvSpPr>
          <p:nvPr>
            <p:ph type="subTitle" idx="1"/>
          </p:nvPr>
        </p:nvSpPr>
        <p:spPr>
          <a:xfrm>
            <a:off x="661736" y="1579156"/>
            <a:ext cx="9126208" cy="3888244"/>
          </a:xfrm>
        </p:spPr>
        <p:txBody>
          <a:bodyPr wrap="square">
            <a:spAutoFit/>
          </a:bodyPr>
          <a:lstStyle/>
          <a:p>
            <a:pPr algn="l"/>
            <a:r>
              <a:rPr lang="nl-BE" sz="2200" dirty="0">
                <a:solidFill>
                  <a:schemeClr val="bg2">
                    <a:lumMod val="50000"/>
                  </a:schemeClr>
                </a:solidFill>
              </a:rPr>
              <a:t>Toenemende werkdruk binnen de dienst </a:t>
            </a:r>
          </a:p>
          <a:p>
            <a:pPr algn="l"/>
            <a:endParaRPr lang="nl-BE" sz="2200" dirty="0">
              <a:solidFill>
                <a:schemeClr val="bg2">
                  <a:lumMod val="50000"/>
                </a:schemeClr>
              </a:solidFill>
            </a:endParaRPr>
          </a:p>
          <a:p>
            <a:pPr algn="l"/>
            <a:r>
              <a:rPr lang="nl-BE" sz="2200" dirty="0">
                <a:solidFill>
                  <a:schemeClr val="bg2">
                    <a:lumMod val="50000"/>
                  </a:schemeClr>
                </a:solidFill>
              </a:rPr>
              <a:t>Voorstel: aanwerving </a:t>
            </a:r>
            <a:r>
              <a:rPr lang="nl-BE" sz="2200" b="1" dirty="0">
                <a:solidFill>
                  <a:schemeClr val="bg2">
                    <a:lumMod val="50000"/>
                  </a:schemeClr>
                </a:solidFill>
              </a:rPr>
              <a:t>1 VTE GOA Ruimtelijke Ordening </a:t>
            </a:r>
            <a:r>
              <a:rPr lang="nl-BE" sz="2200" dirty="0">
                <a:solidFill>
                  <a:schemeClr val="bg2">
                    <a:lumMod val="50000"/>
                  </a:schemeClr>
                </a:solidFill>
              </a:rPr>
              <a:t>B1-B3</a:t>
            </a:r>
          </a:p>
          <a:p>
            <a:pPr algn="l"/>
            <a:endParaRPr lang="nl-BE" sz="2200" dirty="0">
              <a:solidFill>
                <a:schemeClr val="bg2">
                  <a:lumMod val="50000"/>
                </a:schemeClr>
              </a:solidFill>
            </a:endParaRPr>
          </a:p>
          <a:p>
            <a:pPr algn="l"/>
            <a:r>
              <a:rPr lang="nl-BE" sz="2200" b="1" dirty="0">
                <a:solidFill>
                  <a:schemeClr val="bg2">
                    <a:lumMod val="50000"/>
                  </a:schemeClr>
                </a:solidFill>
              </a:rPr>
              <a:t>Budget: 66.150€</a:t>
            </a: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712FB985-2E7D-E41C-E17C-67CA245294FE}"/>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85F84BD9-A197-14B3-2861-39293FB1BA85}"/>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D912DEDB-E876-00AB-066D-94C722716CC2}"/>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7103184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E8920-DA4B-4D1B-2E89-64147971B7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38E0CA-4C30-AE0B-57F8-A3E4EF52E423}"/>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Dienst Openbare Werken</a:t>
            </a:r>
          </a:p>
        </p:txBody>
      </p:sp>
      <p:sp>
        <p:nvSpPr>
          <p:cNvPr id="3" name="Ondertitel 2">
            <a:extLst>
              <a:ext uri="{FF2B5EF4-FFF2-40B4-BE49-F238E27FC236}">
                <a16:creationId xmlns:a16="http://schemas.microsoft.com/office/drawing/2014/main" id="{62307895-90D3-0D48-C754-C7DE03B5FFB3}"/>
              </a:ext>
            </a:extLst>
          </p:cNvPr>
          <p:cNvSpPr>
            <a:spLocks noGrp="1"/>
          </p:cNvSpPr>
          <p:nvPr>
            <p:ph type="subTitle" idx="1"/>
          </p:nvPr>
        </p:nvSpPr>
        <p:spPr>
          <a:xfrm>
            <a:off x="661736" y="1579156"/>
            <a:ext cx="9126208" cy="4192943"/>
          </a:xfrm>
        </p:spPr>
        <p:txBody>
          <a:bodyPr wrap="square">
            <a:spAutoFit/>
          </a:bodyPr>
          <a:lstStyle/>
          <a:p>
            <a:pPr algn="l"/>
            <a:r>
              <a:rPr lang="nl-BE" sz="2200" dirty="0">
                <a:solidFill>
                  <a:schemeClr val="bg2">
                    <a:lumMod val="50000"/>
                  </a:schemeClr>
                </a:solidFill>
              </a:rPr>
              <a:t>Bestuursakkoord en MJP: veel aandacht voor mobiliteit en verkeer ;</a:t>
            </a:r>
            <a:r>
              <a:rPr lang="nl-BE" sz="2200" dirty="0" err="1">
                <a:solidFill>
                  <a:schemeClr val="bg2">
                    <a:lumMod val="50000"/>
                  </a:schemeClr>
                </a:solidFill>
              </a:rPr>
              <a:t>oa</a:t>
            </a:r>
            <a:r>
              <a:rPr lang="nl-BE" sz="2200" dirty="0">
                <a:solidFill>
                  <a:schemeClr val="bg2">
                    <a:lumMod val="50000"/>
                  </a:schemeClr>
                </a:solidFill>
              </a:rPr>
              <a:t>.  Uitwerking mobiliteitsplan gemeente, duurzame mobiliteit, …</a:t>
            </a:r>
          </a:p>
          <a:p>
            <a:pPr algn="l"/>
            <a:endParaRPr lang="nl-BE" sz="2200" dirty="0">
              <a:solidFill>
                <a:schemeClr val="bg2">
                  <a:lumMod val="50000"/>
                </a:schemeClr>
              </a:solidFill>
            </a:endParaRPr>
          </a:p>
          <a:p>
            <a:pPr algn="l"/>
            <a:r>
              <a:rPr lang="nl-BE" sz="2200" dirty="0">
                <a:solidFill>
                  <a:schemeClr val="bg2">
                    <a:lumMod val="50000"/>
                  </a:schemeClr>
                </a:solidFill>
              </a:rPr>
              <a:t>Voorstel: aanwerving </a:t>
            </a:r>
            <a:r>
              <a:rPr lang="nl-BE" sz="2200" b="1" dirty="0">
                <a:solidFill>
                  <a:schemeClr val="bg2">
                    <a:lumMod val="50000"/>
                  </a:schemeClr>
                </a:solidFill>
              </a:rPr>
              <a:t>1 VTE deskundige Mobiliteit en Verkeer </a:t>
            </a:r>
            <a:r>
              <a:rPr lang="nl-BE" sz="2200" dirty="0">
                <a:solidFill>
                  <a:schemeClr val="bg2">
                    <a:lumMod val="50000"/>
                  </a:schemeClr>
                </a:solidFill>
              </a:rPr>
              <a:t>B1-B3</a:t>
            </a:r>
          </a:p>
          <a:p>
            <a:pPr algn="l"/>
            <a:endParaRPr lang="nl-BE" sz="2200" dirty="0">
              <a:solidFill>
                <a:schemeClr val="bg2">
                  <a:lumMod val="50000"/>
                </a:schemeClr>
              </a:solidFill>
            </a:endParaRPr>
          </a:p>
          <a:p>
            <a:pPr algn="l"/>
            <a:r>
              <a:rPr lang="nl-BE" sz="2200" b="1" dirty="0">
                <a:solidFill>
                  <a:schemeClr val="bg2">
                    <a:lumMod val="50000"/>
                  </a:schemeClr>
                </a:solidFill>
              </a:rPr>
              <a:t>Budget: 66.150€</a:t>
            </a: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12EEB6A0-F0CC-8C6B-707E-376787E9D55A}"/>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E0975B85-7D48-5790-D06A-636088360E9D}"/>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97F79C2D-D052-91EE-209C-A2D640872273}"/>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4539214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D10A9-3C90-148C-DE1B-386A98B1C5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B7AA23-7DD9-2239-6D64-7B5358B432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Dienst Openbare Werken</a:t>
            </a:r>
          </a:p>
        </p:txBody>
      </p:sp>
      <p:sp>
        <p:nvSpPr>
          <p:cNvPr id="3" name="Ondertitel 2">
            <a:extLst>
              <a:ext uri="{FF2B5EF4-FFF2-40B4-BE49-F238E27FC236}">
                <a16:creationId xmlns:a16="http://schemas.microsoft.com/office/drawing/2014/main" id="{3CE66AEA-5585-9D68-ECB6-8CC0A0C99BB4}"/>
              </a:ext>
            </a:extLst>
          </p:cNvPr>
          <p:cNvSpPr>
            <a:spLocks noGrp="1"/>
          </p:cNvSpPr>
          <p:nvPr>
            <p:ph type="subTitle" idx="1"/>
          </p:nvPr>
        </p:nvSpPr>
        <p:spPr>
          <a:xfrm>
            <a:off x="661736" y="1579156"/>
            <a:ext cx="9126208" cy="3888244"/>
          </a:xfrm>
        </p:spPr>
        <p:txBody>
          <a:bodyPr wrap="square">
            <a:spAutoFit/>
          </a:bodyPr>
          <a:lstStyle/>
          <a:p>
            <a:pPr algn="l"/>
            <a:r>
              <a:rPr lang="nl-BE" sz="2200" dirty="0">
                <a:solidFill>
                  <a:schemeClr val="bg2">
                    <a:lumMod val="50000"/>
                  </a:schemeClr>
                </a:solidFill>
              </a:rPr>
              <a:t>Nood aan bijkomende ondersteuning binnen deze dienst. </a:t>
            </a:r>
          </a:p>
          <a:p>
            <a:pPr algn="l"/>
            <a:endParaRPr lang="nl-BE" sz="2200" dirty="0">
              <a:solidFill>
                <a:schemeClr val="bg2">
                  <a:lumMod val="50000"/>
                </a:schemeClr>
              </a:solidFill>
            </a:endParaRPr>
          </a:p>
          <a:p>
            <a:pPr algn="l"/>
            <a:r>
              <a:rPr lang="nl-BE" sz="2200" dirty="0">
                <a:solidFill>
                  <a:schemeClr val="bg2">
                    <a:lumMod val="50000"/>
                  </a:schemeClr>
                </a:solidFill>
              </a:rPr>
              <a:t>Voorstel: aanwerving </a:t>
            </a:r>
            <a:r>
              <a:rPr lang="nl-BE" sz="2200" b="1" dirty="0">
                <a:solidFill>
                  <a:schemeClr val="bg2">
                    <a:lumMod val="50000"/>
                  </a:schemeClr>
                </a:solidFill>
              </a:rPr>
              <a:t>0,5 VTE medewerker Werken C1-C3 </a:t>
            </a:r>
          </a:p>
          <a:p>
            <a:pPr algn="l"/>
            <a:endParaRPr lang="nl-BE" sz="2200" dirty="0">
              <a:solidFill>
                <a:schemeClr val="bg2">
                  <a:lumMod val="50000"/>
                </a:schemeClr>
              </a:solidFill>
            </a:endParaRPr>
          </a:p>
          <a:p>
            <a:pPr algn="l"/>
            <a:r>
              <a:rPr lang="nl-BE" sz="2200" b="1" dirty="0">
                <a:solidFill>
                  <a:schemeClr val="bg2">
                    <a:lumMod val="50000"/>
                  </a:schemeClr>
                </a:solidFill>
              </a:rPr>
              <a:t>Budget: neutraal (momenteel invulling met 1/5des)</a:t>
            </a: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CCD98237-733A-ADA5-67C7-DEF4AF59AE82}"/>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217EAF11-AFE1-FE22-F599-528417783936}"/>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984F38EE-12C0-6292-CDBB-ED18B2CD6F01}"/>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2533605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9E322-934C-18CA-FD1F-25903291F26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77D32C6-CAC3-FB7C-797A-A1E4D883872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Omgeving – Openbare Werken</a:t>
            </a:r>
          </a:p>
        </p:txBody>
      </p:sp>
      <p:sp>
        <p:nvSpPr>
          <p:cNvPr id="3" name="Ondertitel 2">
            <a:extLst>
              <a:ext uri="{FF2B5EF4-FFF2-40B4-BE49-F238E27FC236}">
                <a16:creationId xmlns:a16="http://schemas.microsoft.com/office/drawing/2014/main" id="{B301F7E0-0BDF-C8BD-9B08-46A7C29B80C9}"/>
              </a:ext>
            </a:extLst>
          </p:cNvPr>
          <p:cNvSpPr>
            <a:spLocks noGrp="1"/>
          </p:cNvSpPr>
          <p:nvPr>
            <p:ph type="subTitle" idx="1"/>
          </p:nvPr>
        </p:nvSpPr>
        <p:spPr>
          <a:xfrm>
            <a:off x="661736" y="1579156"/>
            <a:ext cx="9126208" cy="4064702"/>
          </a:xfrm>
        </p:spPr>
        <p:txBody>
          <a:bodyPr wrap="square">
            <a:spAutoFit/>
          </a:bodyPr>
          <a:lstStyle/>
          <a:p>
            <a:pPr algn="l"/>
            <a:r>
              <a:rPr lang="nl-BE" sz="2200" dirty="0">
                <a:solidFill>
                  <a:schemeClr val="bg2">
                    <a:lumMod val="50000"/>
                  </a:schemeClr>
                </a:solidFill>
              </a:rPr>
              <a:t>Bestuursakkoord/ MJP</a:t>
            </a:r>
            <a:r>
              <a:rPr lang="nl-BE" sz="2200">
                <a:solidFill>
                  <a:schemeClr val="bg2">
                    <a:lumMod val="50000"/>
                  </a:schemeClr>
                </a:solidFill>
              </a:rPr>
              <a:t>: Beheer van </a:t>
            </a:r>
            <a:r>
              <a:rPr lang="nl-BE" sz="2200" dirty="0">
                <a:solidFill>
                  <a:schemeClr val="bg2">
                    <a:lumMod val="50000"/>
                  </a:schemeClr>
                </a:solidFill>
              </a:rPr>
              <a:t>het gemeentelijke patrimonium ; nood aan versterking op het vlak van gebouwenbeheer ; wegwerken achterstand ; patrimoniumplan…</a:t>
            </a:r>
          </a:p>
          <a:p>
            <a:pPr algn="l"/>
            <a:endParaRPr lang="nl-BE" sz="2200" dirty="0">
              <a:solidFill>
                <a:schemeClr val="bg2">
                  <a:lumMod val="50000"/>
                </a:schemeClr>
              </a:solidFill>
            </a:endParaRPr>
          </a:p>
          <a:p>
            <a:pPr algn="l"/>
            <a:r>
              <a:rPr lang="nl-BE" sz="2200" dirty="0">
                <a:solidFill>
                  <a:schemeClr val="bg2">
                    <a:lumMod val="50000"/>
                  </a:schemeClr>
                </a:solidFill>
              </a:rPr>
              <a:t>Voorstel: aanwerving </a:t>
            </a:r>
            <a:r>
              <a:rPr lang="nl-BE" sz="2200" b="1" dirty="0">
                <a:solidFill>
                  <a:schemeClr val="bg2">
                    <a:lumMod val="50000"/>
                  </a:schemeClr>
                </a:solidFill>
              </a:rPr>
              <a:t>1 VTE gebouwenbeheerder C1-C3 </a:t>
            </a:r>
          </a:p>
          <a:p>
            <a:pPr algn="l"/>
            <a:endParaRPr lang="nl-BE" sz="2200" dirty="0">
              <a:solidFill>
                <a:schemeClr val="bg2">
                  <a:lumMod val="50000"/>
                </a:schemeClr>
              </a:solidFill>
            </a:endParaRPr>
          </a:p>
          <a:p>
            <a:pPr algn="l"/>
            <a:r>
              <a:rPr lang="nl-BE" sz="2200" b="1" dirty="0">
                <a:solidFill>
                  <a:schemeClr val="bg2">
                    <a:lumMod val="50000"/>
                  </a:schemeClr>
                </a:solidFill>
              </a:rPr>
              <a:t>Budget: 55.800€ </a:t>
            </a:r>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751AC7D9-CC43-2867-3316-8587220EEEB9}"/>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C7109786-57C0-EBBC-E3E9-629432DA02D0}"/>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3248FBB2-0684-4568-8350-8D82311E986E}"/>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835723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076FB454-E840-F820-42C8-3A548E84FB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C9ECD9-99BA-E475-C18A-CF04301370F2}"/>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Afdeling Stafdiensten</a:t>
            </a:r>
          </a:p>
        </p:txBody>
      </p:sp>
      <p:cxnSp>
        <p:nvCxnSpPr>
          <p:cNvPr id="11" name="Rechte verbindingslijn 10">
            <a:extLst>
              <a:ext uri="{FF2B5EF4-FFF2-40B4-BE49-F238E27FC236}">
                <a16:creationId xmlns:a16="http://schemas.microsoft.com/office/drawing/2014/main" id="{7D09F381-C190-8367-1195-EB717847FF95}"/>
              </a:ext>
            </a:extLst>
          </p:cNvPr>
          <p:cNvCxnSpPr>
            <a:cxnSpLocks/>
          </p:cNvCxnSpPr>
          <p:nvPr/>
        </p:nvCxnSpPr>
        <p:spPr>
          <a:xfrm>
            <a:off x="1179093" y="32970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2854DE67-F92C-C86A-3AC0-5846A62AB368}"/>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FAA0C6A9-52A3-AC60-4169-0BD7449E5EA3}"/>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nl-BE" sz="30000" b="1" i="0" u="none" strike="noStrike" kern="1200" cap="none" spc="0" normalizeH="0" baseline="0" noProof="0" dirty="0">
              <a:ln>
                <a:noFill/>
              </a:ln>
              <a:solidFill>
                <a:prstClr val="white"/>
              </a:solidFill>
              <a:effectLst/>
              <a:uLnTx/>
              <a:uFillTx/>
              <a:latin typeface="Scala Sans Offc" panose="020B0504030101020102" pitchFamily="34" charset="77"/>
              <a:ea typeface="+mj-ea"/>
              <a:cs typeface="+mj-cs"/>
            </a:endParaRPr>
          </a:p>
        </p:txBody>
      </p:sp>
    </p:spTree>
    <p:extLst>
      <p:ext uri="{BB962C8B-B14F-4D97-AF65-F5344CB8AC3E}">
        <p14:creationId xmlns:p14="http://schemas.microsoft.com/office/powerpoint/2010/main" val="39303604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1AFCC-06EC-8D08-48C1-09C24054C4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14E02C-9354-9FC5-6368-03078FCDCBD7}"/>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Communicatiedienst</a:t>
            </a:r>
          </a:p>
        </p:txBody>
      </p:sp>
      <p:sp>
        <p:nvSpPr>
          <p:cNvPr id="3" name="Ondertitel 2">
            <a:extLst>
              <a:ext uri="{FF2B5EF4-FFF2-40B4-BE49-F238E27FC236}">
                <a16:creationId xmlns:a16="http://schemas.microsoft.com/office/drawing/2014/main" id="{B6923188-0A93-9B57-8153-1430901E15BC}"/>
              </a:ext>
            </a:extLst>
          </p:cNvPr>
          <p:cNvSpPr>
            <a:spLocks noGrp="1"/>
          </p:cNvSpPr>
          <p:nvPr>
            <p:ph type="subTitle" idx="1"/>
          </p:nvPr>
        </p:nvSpPr>
        <p:spPr>
          <a:xfrm>
            <a:off x="661736" y="1579156"/>
            <a:ext cx="9126208" cy="6911636"/>
          </a:xfrm>
        </p:spPr>
        <p:txBody>
          <a:bodyPr wrap="square">
            <a:spAutoFit/>
          </a:bodyPr>
          <a:lstStyle/>
          <a:p>
            <a:pPr algn="l"/>
            <a:r>
              <a:rPr lang="nl-BE" sz="2200" dirty="0">
                <a:solidFill>
                  <a:schemeClr val="bg2">
                    <a:lumMod val="50000"/>
                  </a:schemeClr>
                </a:solidFill>
              </a:rPr>
              <a:t>Momenteel in organogram: 1 VTE A1-A3/B4-5 diensthoofd ; 1 VTE B1-B3 deskundige ; 1 VTE C1-C3 administratief medewerker </a:t>
            </a:r>
          </a:p>
          <a:p>
            <a:pPr algn="l"/>
            <a:r>
              <a:rPr lang="nl-BE" sz="2200" dirty="0">
                <a:solidFill>
                  <a:schemeClr val="bg2">
                    <a:lumMod val="50000"/>
                  </a:schemeClr>
                </a:solidFill>
              </a:rPr>
              <a:t>Doel: professionalisering van de dienst  </a:t>
            </a:r>
          </a:p>
          <a:p>
            <a:pPr algn="l"/>
            <a:endParaRPr lang="nl-BE" sz="2200" dirty="0">
              <a:solidFill>
                <a:schemeClr val="bg2">
                  <a:lumMod val="50000"/>
                </a:schemeClr>
              </a:solidFill>
            </a:endParaRPr>
          </a:p>
          <a:p>
            <a:pPr algn="l"/>
            <a:r>
              <a:rPr lang="nl-BE" sz="2200" dirty="0">
                <a:solidFill>
                  <a:schemeClr val="bg2">
                    <a:lumMod val="50000"/>
                  </a:schemeClr>
                </a:solidFill>
              </a:rPr>
              <a:t>Voorstel nieuw organogram: 3 deskundigen op B-niveau </a:t>
            </a:r>
            <a:r>
              <a:rPr lang="nl-BE" sz="1800" dirty="0">
                <a:solidFill>
                  <a:schemeClr val="bg2">
                    <a:lumMod val="50000"/>
                  </a:schemeClr>
                </a:solidFill>
              </a:rPr>
              <a:t>(onder de rechtstreekse aansturing van het AH Organisatie)</a:t>
            </a:r>
          </a:p>
          <a:p>
            <a:pPr algn="l"/>
            <a:r>
              <a:rPr lang="nl-BE" sz="2200" dirty="0">
                <a:solidFill>
                  <a:schemeClr val="bg2">
                    <a:lumMod val="50000"/>
                  </a:schemeClr>
                </a:solidFill>
              </a:rPr>
              <a:t>Concreet: </a:t>
            </a:r>
          </a:p>
          <a:p>
            <a:pPr algn="l"/>
            <a:r>
              <a:rPr lang="nl-BE" sz="2200" dirty="0">
                <a:solidFill>
                  <a:schemeClr val="bg2">
                    <a:lumMod val="50000"/>
                  </a:schemeClr>
                </a:solidFill>
              </a:rPr>
              <a:t>- inruilen DH Communicatie B4-B5/A1-A3 voor een </a:t>
            </a:r>
            <a:r>
              <a:rPr lang="nl-BE" sz="2200" b="1" dirty="0">
                <a:solidFill>
                  <a:schemeClr val="bg2">
                    <a:lumMod val="50000"/>
                  </a:schemeClr>
                </a:solidFill>
              </a:rPr>
              <a:t>grafisch deskundige B1-B3</a:t>
            </a:r>
          </a:p>
          <a:p>
            <a:pPr algn="l"/>
            <a:r>
              <a:rPr lang="nl-BE" sz="2200" dirty="0">
                <a:solidFill>
                  <a:schemeClr val="bg2">
                    <a:lumMod val="50000"/>
                  </a:schemeClr>
                </a:solidFill>
              </a:rPr>
              <a:t>- Upgrade adm. medewerker C1-C3 naar </a:t>
            </a:r>
            <a:r>
              <a:rPr lang="nl-BE" sz="2200" b="1" dirty="0">
                <a:solidFill>
                  <a:schemeClr val="bg2">
                    <a:lumMod val="50000"/>
                  </a:schemeClr>
                </a:solidFill>
              </a:rPr>
              <a:t>deskundige communicatie B1-B3</a:t>
            </a:r>
          </a:p>
          <a:p>
            <a:pPr algn="l"/>
            <a:endParaRPr lang="nl-BE" sz="2200" b="1" dirty="0">
              <a:solidFill>
                <a:schemeClr val="bg2">
                  <a:lumMod val="50000"/>
                </a:schemeClr>
              </a:solidFill>
            </a:endParaRPr>
          </a:p>
          <a:p>
            <a:pPr algn="l"/>
            <a:r>
              <a:rPr lang="nl-BE" sz="2200" b="1" dirty="0">
                <a:solidFill>
                  <a:schemeClr val="bg2">
                    <a:lumMod val="50000"/>
                  </a:schemeClr>
                </a:solidFill>
              </a:rPr>
              <a:t>Budget: neutraal (zeer beperkte </a:t>
            </a:r>
            <a:r>
              <a:rPr lang="nl-BE" sz="2200" b="1" dirty="0" err="1">
                <a:solidFill>
                  <a:schemeClr val="bg2">
                    <a:lumMod val="50000"/>
                  </a:schemeClr>
                </a:solidFill>
              </a:rPr>
              <a:t>meerkost</a:t>
            </a:r>
            <a:r>
              <a:rPr lang="nl-BE" sz="2200" b="1" dirty="0">
                <a:solidFill>
                  <a:schemeClr val="bg2">
                    <a:lumMod val="50000"/>
                  </a:schemeClr>
                </a:solidFill>
              </a:rPr>
              <a:t> van ca. 3.000€ </a:t>
            </a:r>
            <a:r>
              <a:rPr lang="nl-BE" sz="2200" b="1" dirty="0" err="1">
                <a:solidFill>
                  <a:schemeClr val="bg2">
                    <a:lumMod val="50000"/>
                  </a:schemeClr>
                </a:solidFill>
              </a:rPr>
              <a:t>vs</a:t>
            </a:r>
            <a:r>
              <a:rPr lang="nl-BE" sz="2200" b="1" dirty="0">
                <a:solidFill>
                  <a:schemeClr val="bg2">
                    <a:lumMod val="50000"/>
                  </a:schemeClr>
                </a:solidFill>
              </a:rPr>
              <a:t> winst door het niet meer moeten uitbesteden van grafisch werk)</a:t>
            </a:r>
          </a:p>
          <a:p>
            <a:pPr algn="l"/>
            <a:endParaRPr lang="nl-BE" sz="2200" b="1"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B5ECF624-C95F-65F4-90DA-C1732BFB186A}"/>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0B90C251-45F0-E4E7-FB19-2547DFA14DB6}"/>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291A92F2-AEC1-B803-EA3A-1025F3D6655D}"/>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829886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803FA-50BA-D6C9-C4C8-380E18FAEE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FB9AF2-9AD2-BD55-ADF9-E50B52FEEEB7}"/>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ICT-dienst</a:t>
            </a:r>
          </a:p>
        </p:txBody>
      </p:sp>
      <p:sp>
        <p:nvSpPr>
          <p:cNvPr id="3" name="Ondertitel 2">
            <a:extLst>
              <a:ext uri="{FF2B5EF4-FFF2-40B4-BE49-F238E27FC236}">
                <a16:creationId xmlns:a16="http://schemas.microsoft.com/office/drawing/2014/main" id="{0B33B07C-A1A2-3F0B-FA48-82C2A4781841}"/>
              </a:ext>
            </a:extLst>
          </p:cNvPr>
          <p:cNvSpPr>
            <a:spLocks noGrp="1"/>
          </p:cNvSpPr>
          <p:nvPr>
            <p:ph type="subTitle" idx="1"/>
          </p:nvPr>
        </p:nvSpPr>
        <p:spPr>
          <a:xfrm>
            <a:off x="661736" y="1579156"/>
            <a:ext cx="9126208" cy="4830040"/>
          </a:xfrm>
        </p:spPr>
        <p:txBody>
          <a:bodyPr wrap="square">
            <a:spAutoFit/>
          </a:bodyPr>
          <a:lstStyle/>
          <a:p>
            <a:pPr algn="l"/>
            <a:r>
              <a:rPr lang="nl-BE" sz="2200" dirty="0">
                <a:solidFill>
                  <a:schemeClr val="bg2">
                    <a:lumMod val="50000"/>
                  </a:schemeClr>
                </a:solidFill>
              </a:rPr>
              <a:t>Bestuursakkoord: “</a:t>
            </a:r>
            <a:r>
              <a:rPr lang="nl-NL" sz="2200" dirty="0">
                <a:solidFill>
                  <a:schemeClr val="bg2">
                    <a:lumMod val="50000"/>
                  </a:schemeClr>
                </a:solidFill>
              </a:rPr>
              <a:t>Het bestuur streeft ernaar om onze gemeente verder te professionaliseren door middel van sterke interne organisatie, verbeterde dienstverlening en innovatieve digitalisering.”</a:t>
            </a:r>
            <a:endParaRPr lang="nl-BE" sz="2200" dirty="0">
              <a:solidFill>
                <a:schemeClr val="bg2">
                  <a:lumMod val="50000"/>
                </a:schemeClr>
              </a:solidFill>
            </a:endParaRPr>
          </a:p>
          <a:p>
            <a:pPr algn="l"/>
            <a:r>
              <a:rPr lang="nl-BE" sz="2200" dirty="0">
                <a:solidFill>
                  <a:schemeClr val="bg2">
                    <a:lumMod val="50000"/>
                  </a:schemeClr>
                </a:solidFill>
              </a:rPr>
              <a:t>MJP: “Essen maakt een inhaalbeweging voor een modern en veilig ICT- en informatiebeleid.” </a:t>
            </a:r>
          </a:p>
          <a:p>
            <a:pPr algn="l"/>
            <a:endParaRPr lang="nl-BE" sz="2200" dirty="0">
              <a:solidFill>
                <a:schemeClr val="bg2">
                  <a:lumMod val="50000"/>
                </a:schemeClr>
              </a:solidFill>
            </a:endParaRPr>
          </a:p>
          <a:p>
            <a:pPr algn="l"/>
            <a:r>
              <a:rPr lang="nl-BE" sz="2200" dirty="0">
                <a:solidFill>
                  <a:schemeClr val="bg2">
                    <a:lumMod val="50000"/>
                  </a:schemeClr>
                </a:solidFill>
              </a:rPr>
              <a:t>Momenteel in organogram: </a:t>
            </a:r>
          </a:p>
          <a:p>
            <a:pPr marL="342900" indent="-342900" algn="l">
              <a:buFontTx/>
              <a:buChar char="-"/>
            </a:pPr>
            <a:r>
              <a:rPr lang="nl-BE" sz="2200" dirty="0">
                <a:solidFill>
                  <a:schemeClr val="bg2">
                    <a:lumMod val="50000"/>
                  </a:schemeClr>
                </a:solidFill>
              </a:rPr>
              <a:t>Diensthoofd ICT 1 VTE B4-B5 </a:t>
            </a:r>
          </a:p>
          <a:p>
            <a:pPr marL="342900" indent="-342900" algn="l">
              <a:buFontTx/>
              <a:buChar char="-"/>
            </a:pPr>
            <a:r>
              <a:rPr lang="nl-BE" sz="2200" dirty="0">
                <a:solidFill>
                  <a:schemeClr val="bg2">
                    <a:lumMod val="50000"/>
                  </a:schemeClr>
                </a:solidFill>
              </a:rPr>
              <a:t>ICT-medewerker 1 VTE C4-C5 </a:t>
            </a:r>
          </a:p>
          <a:p>
            <a:pPr algn="l"/>
            <a:endParaRPr lang="nl-BE" dirty="0">
              <a:solidFill>
                <a:schemeClr val="bg2">
                  <a:lumMod val="50000"/>
                </a:schemeClr>
              </a:solidFill>
              <a:latin typeface="Scala Sans Offc" panose="020B0504030101020102" pitchFamily="34" charset="77"/>
            </a:endParaRPr>
          </a:p>
          <a:p>
            <a:pPr algn="l"/>
            <a:r>
              <a:rPr lang="nl-BE" sz="2200" dirty="0">
                <a:solidFill>
                  <a:schemeClr val="bg2">
                    <a:lumMod val="50000"/>
                  </a:schemeClr>
                </a:solidFill>
              </a:rPr>
              <a:t>Doel: inzetten op verdere digitalisering en optimaliseren </a:t>
            </a:r>
          </a:p>
          <a:p>
            <a:pPr algn="l"/>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5294D5C4-39FF-FF4D-34B9-8F83EA532F2F}"/>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07C9694B-5C48-28CD-7C9A-994BDECEBC1F}"/>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BFAF8F65-2122-7255-716C-27223CA7E4AE}"/>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10578881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69677-E7CE-79D5-F892-239563843B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C93F33-34E7-719E-7076-A85BFAD4496B}"/>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ICT-dienst</a:t>
            </a:r>
          </a:p>
        </p:txBody>
      </p:sp>
      <p:sp>
        <p:nvSpPr>
          <p:cNvPr id="3" name="Ondertitel 2">
            <a:extLst>
              <a:ext uri="{FF2B5EF4-FFF2-40B4-BE49-F238E27FC236}">
                <a16:creationId xmlns:a16="http://schemas.microsoft.com/office/drawing/2014/main" id="{7B96950E-B698-D1AE-99C1-A12C6D464A29}"/>
              </a:ext>
            </a:extLst>
          </p:cNvPr>
          <p:cNvSpPr>
            <a:spLocks noGrp="1"/>
          </p:cNvSpPr>
          <p:nvPr>
            <p:ph type="subTitle" idx="1"/>
          </p:nvPr>
        </p:nvSpPr>
        <p:spPr>
          <a:xfrm>
            <a:off x="661736" y="1365147"/>
            <a:ext cx="9126208" cy="7306616"/>
          </a:xfrm>
        </p:spPr>
        <p:txBody>
          <a:bodyPr wrap="square">
            <a:spAutoFit/>
          </a:bodyPr>
          <a:lstStyle/>
          <a:p>
            <a:pPr algn="l"/>
            <a:r>
              <a:rPr lang="nl-BE" sz="2200" dirty="0">
                <a:solidFill>
                  <a:schemeClr val="bg2">
                    <a:lumMod val="50000"/>
                  </a:schemeClr>
                </a:solidFill>
              </a:rPr>
              <a:t>Voorstel nieuw organogram: </a:t>
            </a:r>
          </a:p>
          <a:p>
            <a:pPr marL="342900" indent="-342900" algn="l">
              <a:buFontTx/>
              <a:buChar char="-"/>
            </a:pPr>
            <a:r>
              <a:rPr lang="nl-BE" sz="2200" dirty="0">
                <a:solidFill>
                  <a:schemeClr val="bg2">
                    <a:lumMod val="50000"/>
                  </a:schemeClr>
                </a:solidFill>
              </a:rPr>
              <a:t>1 VTE B1-B3 deskundige projecten/digitalisering; </a:t>
            </a:r>
          </a:p>
          <a:p>
            <a:pPr marL="342900" indent="-342900" algn="l">
              <a:buFontTx/>
              <a:buChar char="-"/>
            </a:pPr>
            <a:r>
              <a:rPr lang="nl-BE" sz="2200" dirty="0">
                <a:solidFill>
                  <a:schemeClr val="bg2">
                    <a:lumMod val="50000"/>
                  </a:schemeClr>
                </a:solidFill>
              </a:rPr>
              <a:t>1 VTE C4-C5 (= bestaande functie); </a:t>
            </a:r>
          </a:p>
          <a:p>
            <a:pPr marL="342900" indent="-342900" algn="l">
              <a:buFontTx/>
              <a:buChar char="-"/>
            </a:pPr>
            <a:r>
              <a:rPr lang="nl-BE" sz="2200" dirty="0">
                <a:solidFill>
                  <a:schemeClr val="bg2">
                    <a:lumMod val="50000"/>
                  </a:schemeClr>
                </a:solidFill>
              </a:rPr>
              <a:t>+ 1 VTE C1-C3 extra helpdeskfunctie</a:t>
            </a:r>
          </a:p>
          <a:p>
            <a:pPr algn="l"/>
            <a:r>
              <a:rPr lang="nl-BE" sz="1800" dirty="0">
                <a:solidFill>
                  <a:schemeClr val="bg2">
                    <a:lumMod val="50000"/>
                  </a:schemeClr>
                </a:solidFill>
              </a:rPr>
              <a:t>(allen onder de rechtstreekse aansturing van het AH Organisatie)</a:t>
            </a:r>
          </a:p>
          <a:p>
            <a:pPr algn="l"/>
            <a:r>
              <a:rPr lang="nl-BE" sz="2200" dirty="0">
                <a:solidFill>
                  <a:schemeClr val="bg2">
                    <a:lumMod val="50000"/>
                  </a:schemeClr>
                </a:solidFill>
              </a:rPr>
              <a:t>Concreet: </a:t>
            </a:r>
          </a:p>
          <a:p>
            <a:pPr marL="342900" indent="-342900" algn="l">
              <a:buFontTx/>
              <a:buChar char="-"/>
            </a:pPr>
            <a:r>
              <a:rPr lang="nl-BE" sz="2200" dirty="0">
                <a:solidFill>
                  <a:schemeClr val="bg2">
                    <a:lumMod val="50000"/>
                  </a:schemeClr>
                </a:solidFill>
              </a:rPr>
              <a:t>Wijziging inhoud functie/downgrade DH ICT B4-B5 naar deskundige projecten/digitalisering </a:t>
            </a:r>
            <a:r>
              <a:rPr lang="nl-BE" sz="2200" b="1" dirty="0">
                <a:solidFill>
                  <a:schemeClr val="bg2">
                    <a:lumMod val="50000"/>
                  </a:schemeClr>
                </a:solidFill>
              </a:rPr>
              <a:t>1 VTE B1-B3 </a:t>
            </a:r>
          </a:p>
          <a:p>
            <a:pPr marL="342900" indent="-342900" algn="l">
              <a:buFontTx/>
              <a:buChar char="-"/>
            </a:pPr>
            <a:r>
              <a:rPr lang="nl-BE" sz="2200" dirty="0">
                <a:solidFill>
                  <a:schemeClr val="bg2">
                    <a:lumMod val="50000"/>
                  </a:schemeClr>
                </a:solidFill>
              </a:rPr>
              <a:t>Uitbreiding dienst met (2</a:t>
            </a:r>
            <a:r>
              <a:rPr lang="nl-BE" sz="2200" baseline="30000" dirty="0">
                <a:solidFill>
                  <a:schemeClr val="bg2">
                    <a:lumMod val="50000"/>
                  </a:schemeClr>
                </a:solidFill>
              </a:rPr>
              <a:t>de</a:t>
            </a:r>
            <a:r>
              <a:rPr lang="nl-BE" sz="2200" dirty="0">
                <a:solidFill>
                  <a:schemeClr val="bg2">
                    <a:lumMod val="50000"/>
                  </a:schemeClr>
                </a:solidFill>
              </a:rPr>
              <a:t>) helpdeskmedewerker </a:t>
            </a:r>
            <a:r>
              <a:rPr lang="nl-BE" sz="2200" b="1" dirty="0">
                <a:solidFill>
                  <a:schemeClr val="bg2">
                    <a:lumMod val="50000"/>
                  </a:schemeClr>
                </a:solidFill>
              </a:rPr>
              <a:t>1 VTE C1-C3 </a:t>
            </a:r>
          </a:p>
          <a:p>
            <a:pPr algn="l"/>
            <a:r>
              <a:rPr lang="nl-BE" sz="2200" b="1" dirty="0">
                <a:solidFill>
                  <a:schemeClr val="bg2">
                    <a:lumMod val="50000"/>
                  </a:schemeClr>
                </a:solidFill>
              </a:rPr>
              <a:t>Budget: neutraal </a:t>
            </a:r>
          </a:p>
          <a:p>
            <a:pPr marL="342900" indent="-342900" algn="l">
              <a:buFontTx/>
              <a:buChar char="-"/>
            </a:pPr>
            <a:r>
              <a:rPr lang="nl-BE" sz="1800" b="1" dirty="0">
                <a:solidFill>
                  <a:schemeClr val="bg2">
                    <a:lumMod val="50000"/>
                  </a:schemeClr>
                </a:solidFill>
              </a:rPr>
              <a:t>B-functie = winst door downgrade bij omruiling bestaande functie twv 13.348,40€  </a:t>
            </a:r>
          </a:p>
          <a:p>
            <a:pPr marL="342900" indent="-342900" algn="l">
              <a:buFontTx/>
              <a:buChar char="-"/>
            </a:pPr>
            <a:r>
              <a:rPr lang="nl-BE" sz="1800" b="1" dirty="0">
                <a:solidFill>
                  <a:schemeClr val="bg2">
                    <a:lumMod val="50000"/>
                  </a:schemeClr>
                </a:solidFill>
              </a:rPr>
              <a:t>Extra C1-C3 door winst downgrade en met restjes 1/5des of niet ingevulde functies binnen de afdeling Stafdiensten (FIN en PER)</a:t>
            </a:r>
          </a:p>
          <a:p>
            <a:pPr algn="l"/>
            <a:endParaRPr lang="nl-BE" sz="2200" b="1"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6256E957-390B-3645-E337-CE80ED42D07C}"/>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E3E4931C-4DAC-E4E7-5B9D-256957FD6801}"/>
              </a:ext>
            </a:extLst>
          </p:cNvPr>
          <p:cNvPicPr>
            <a:picLocks noChangeAspect="1"/>
          </p:cNvPicPr>
          <p:nvPr/>
        </p:nvPicPr>
        <p:blipFill rotWithShape="1">
          <a:blip r:embed="rId2"/>
          <a:srcRect l="29795" t="2356" r="947" b="81258"/>
          <a:stretch/>
        </p:blipFill>
        <p:spPr>
          <a:xfrm>
            <a:off x="7508922" y="5426244"/>
            <a:ext cx="5582653" cy="1431756"/>
          </a:xfrm>
          <a:prstGeom prst="rect">
            <a:avLst/>
          </a:prstGeom>
        </p:spPr>
      </p:pic>
      <p:pic>
        <p:nvPicPr>
          <p:cNvPr id="4" name="Afbeelding 3">
            <a:extLst>
              <a:ext uri="{FF2B5EF4-FFF2-40B4-BE49-F238E27FC236}">
                <a16:creationId xmlns:a16="http://schemas.microsoft.com/office/drawing/2014/main" id="{2B0BED81-E5E3-3B0A-772D-5D6F3C6B4A70}"/>
              </a:ext>
            </a:extLst>
          </p:cNvPr>
          <p:cNvPicPr>
            <a:picLocks noChangeAspect="1"/>
          </p:cNvPicPr>
          <p:nvPr/>
        </p:nvPicPr>
        <p:blipFill>
          <a:blip r:embed="rId3"/>
          <a:stretch>
            <a:fillRect/>
          </a:stretch>
        </p:blipFill>
        <p:spPr>
          <a:xfrm>
            <a:off x="9624201" y="0"/>
            <a:ext cx="2335161" cy="2335161"/>
          </a:xfrm>
          <a:prstGeom prst="rect">
            <a:avLst/>
          </a:prstGeom>
        </p:spPr>
      </p:pic>
      <p:graphicFrame>
        <p:nvGraphicFramePr>
          <p:cNvPr id="5" name="Tabel 4">
            <a:extLst>
              <a:ext uri="{FF2B5EF4-FFF2-40B4-BE49-F238E27FC236}">
                <a16:creationId xmlns:a16="http://schemas.microsoft.com/office/drawing/2014/main" id="{5D8FB5A9-4FAF-1391-69FD-A7BA0894ADBC}"/>
              </a:ext>
            </a:extLst>
          </p:cNvPr>
          <p:cNvGraphicFramePr>
            <a:graphicFrameLocks noGrp="1"/>
          </p:cNvGraphicFramePr>
          <p:nvPr/>
        </p:nvGraphicFramePr>
        <p:xfrm>
          <a:off x="0" y="0"/>
          <a:ext cx="609600" cy="190500"/>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1997864605"/>
                    </a:ext>
                  </a:extLst>
                </a:gridCol>
              </a:tblGrid>
              <a:tr h="190500">
                <a:tc>
                  <a:txBody>
                    <a:bodyPr/>
                    <a:lstStyle/>
                    <a:p>
                      <a:pPr algn="r" fontAlgn="b">
                        <a:buNone/>
                      </a:pPr>
                      <a:r>
                        <a:rPr lang="nl-BE" sz="1100" u="none" strike="noStrike" dirty="0">
                          <a:effectLst/>
                        </a:rPr>
                        <a:t>13348,4</a:t>
                      </a:r>
                      <a:endParaRPr lang="nl-BE"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27688643"/>
                  </a:ext>
                </a:extLst>
              </a:tr>
            </a:tbl>
          </a:graphicData>
        </a:graphic>
      </p:graphicFrame>
    </p:spTree>
    <p:extLst>
      <p:ext uri="{BB962C8B-B14F-4D97-AF65-F5344CB8AC3E}">
        <p14:creationId xmlns:p14="http://schemas.microsoft.com/office/powerpoint/2010/main" val="39802701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5E862-E1FD-8C5C-EBFB-42B8EB9F47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9BF461-063B-8296-E9F6-81D5A5FC1C21}"/>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Juridische zaken</a:t>
            </a:r>
          </a:p>
        </p:txBody>
      </p:sp>
      <p:sp>
        <p:nvSpPr>
          <p:cNvPr id="3" name="Ondertitel 2">
            <a:extLst>
              <a:ext uri="{FF2B5EF4-FFF2-40B4-BE49-F238E27FC236}">
                <a16:creationId xmlns:a16="http://schemas.microsoft.com/office/drawing/2014/main" id="{050501F2-EA0D-D233-3B19-4222AEF6E884}"/>
              </a:ext>
            </a:extLst>
          </p:cNvPr>
          <p:cNvSpPr>
            <a:spLocks noGrp="1"/>
          </p:cNvSpPr>
          <p:nvPr>
            <p:ph type="subTitle" idx="1"/>
          </p:nvPr>
        </p:nvSpPr>
        <p:spPr>
          <a:xfrm>
            <a:off x="661736" y="1579156"/>
            <a:ext cx="9126208" cy="5620000"/>
          </a:xfrm>
        </p:spPr>
        <p:txBody>
          <a:bodyPr wrap="square">
            <a:spAutoFit/>
          </a:bodyPr>
          <a:lstStyle/>
          <a:p>
            <a:pPr algn="l"/>
            <a:r>
              <a:rPr lang="nl-BE" sz="2200" dirty="0">
                <a:solidFill>
                  <a:schemeClr val="bg2">
                    <a:lumMod val="50000"/>
                  </a:schemeClr>
                </a:solidFill>
              </a:rPr>
              <a:t>Momenteel in organogram: 1 VTE Jurist A4-A5</a:t>
            </a:r>
          </a:p>
          <a:p>
            <a:pPr algn="l"/>
            <a:r>
              <a:rPr lang="nl-BE" sz="2200" dirty="0">
                <a:solidFill>
                  <a:schemeClr val="bg2">
                    <a:lumMod val="50000"/>
                  </a:schemeClr>
                </a:solidFill>
              </a:rPr>
              <a:t>Voorbije jaren 2 mislukte selectieprocedures</a:t>
            </a:r>
          </a:p>
          <a:p>
            <a:pPr algn="l"/>
            <a:endParaRPr lang="nl-BE" sz="2200" dirty="0">
              <a:solidFill>
                <a:schemeClr val="bg2">
                  <a:lumMod val="50000"/>
                </a:schemeClr>
              </a:solidFill>
            </a:endParaRPr>
          </a:p>
          <a:p>
            <a:pPr algn="l"/>
            <a:r>
              <a:rPr lang="nl-BE" sz="2200" dirty="0">
                <a:solidFill>
                  <a:schemeClr val="bg2">
                    <a:lumMod val="50000"/>
                  </a:schemeClr>
                </a:solidFill>
              </a:rPr>
              <a:t>Voorstel: downgrade naar </a:t>
            </a:r>
            <a:r>
              <a:rPr lang="nl-BE" sz="2200" b="1" dirty="0">
                <a:solidFill>
                  <a:schemeClr val="bg2">
                    <a:lumMod val="50000"/>
                  </a:schemeClr>
                </a:solidFill>
              </a:rPr>
              <a:t>1 VTE Juridisch adviseur A1-A3/B4-B5 </a:t>
            </a:r>
          </a:p>
          <a:p>
            <a:pPr algn="l"/>
            <a:r>
              <a:rPr lang="nl-BE" sz="2200" dirty="0">
                <a:solidFill>
                  <a:schemeClr val="bg2">
                    <a:lumMod val="50000"/>
                  </a:schemeClr>
                </a:solidFill>
              </a:rPr>
              <a:t>Voordeel: diplomavereisten worden sterk uitgebreid </a:t>
            </a:r>
          </a:p>
          <a:p>
            <a:pPr algn="l"/>
            <a:endParaRPr lang="nl-BE" sz="2200" b="1" dirty="0">
              <a:solidFill>
                <a:schemeClr val="bg2">
                  <a:lumMod val="50000"/>
                </a:schemeClr>
              </a:solidFill>
            </a:endParaRPr>
          </a:p>
          <a:p>
            <a:pPr algn="l"/>
            <a:r>
              <a:rPr lang="nl-BE" sz="2200" b="1" dirty="0">
                <a:solidFill>
                  <a:schemeClr val="bg2">
                    <a:lumMod val="50000"/>
                  </a:schemeClr>
                </a:solidFill>
              </a:rPr>
              <a:t>Budget: Winst van 13.976,56€</a:t>
            </a:r>
            <a:endParaRPr lang="nl-BE" sz="2200" dirty="0">
              <a:solidFill>
                <a:schemeClr val="bg2">
                  <a:lumMod val="50000"/>
                </a:schemeClr>
              </a:solidFill>
            </a:endParaRPr>
          </a:p>
          <a:p>
            <a:pPr algn="l"/>
            <a:endParaRPr lang="nl-BE" sz="2200" b="1" dirty="0">
              <a:solidFill>
                <a:schemeClr val="bg2">
                  <a:lumMod val="50000"/>
                </a:schemeClr>
              </a:solidFill>
            </a:endParaRPr>
          </a:p>
          <a:p>
            <a:pPr algn="l"/>
            <a:endParaRPr lang="nl-BE" sz="2200" b="1"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algn="l"/>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E80B0472-9501-A490-1E8E-018ECB2112EB}"/>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6DD78465-ECB6-3B11-0AD4-F57176610AE7}"/>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70E53C36-3C9D-06A2-EC63-2DF2B49F6305}"/>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31008575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B69C8-5988-72F8-023C-A145F86D7D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EAD744-969F-8EA6-066C-4A5E855D5445}"/>
              </a:ext>
            </a:extLst>
          </p:cNvPr>
          <p:cNvSpPr>
            <a:spLocks noGrp="1"/>
          </p:cNvSpPr>
          <p:nvPr>
            <p:ph type="ctrTitle"/>
          </p:nvPr>
        </p:nvSpPr>
        <p:spPr>
          <a:xfrm>
            <a:off x="661736" y="51553"/>
            <a:ext cx="7972926" cy="1047574"/>
          </a:xfrm>
        </p:spPr>
        <p:txBody>
          <a:bodyPr>
            <a:normAutofit/>
          </a:bodyPr>
          <a:lstStyle/>
          <a:p>
            <a:pPr algn="l"/>
            <a:r>
              <a:rPr lang="nl-BE" sz="2400" b="1" dirty="0">
                <a:solidFill>
                  <a:srgbClr val="DD6B18"/>
                </a:solidFill>
                <a:latin typeface="Scala Sans Offc" panose="020B0504030101020102" pitchFamily="34" charset="77"/>
              </a:rPr>
              <a:t>Afdeling Stafdiensten – Organisatie</a:t>
            </a:r>
          </a:p>
        </p:txBody>
      </p:sp>
      <p:sp>
        <p:nvSpPr>
          <p:cNvPr id="3" name="Ondertitel 2">
            <a:extLst>
              <a:ext uri="{FF2B5EF4-FFF2-40B4-BE49-F238E27FC236}">
                <a16:creationId xmlns:a16="http://schemas.microsoft.com/office/drawing/2014/main" id="{B76B54BD-E3D0-969F-8B93-76DED93AC334}"/>
              </a:ext>
            </a:extLst>
          </p:cNvPr>
          <p:cNvSpPr>
            <a:spLocks noGrp="1"/>
          </p:cNvSpPr>
          <p:nvPr>
            <p:ph type="subTitle" idx="1"/>
          </p:nvPr>
        </p:nvSpPr>
        <p:spPr>
          <a:xfrm>
            <a:off x="661736" y="1579156"/>
            <a:ext cx="9126208" cy="3631763"/>
          </a:xfrm>
        </p:spPr>
        <p:txBody>
          <a:bodyPr wrap="square">
            <a:spAutoFit/>
          </a:bodyPr>
          <a:lstStyle/>
          <a:p>
            <a:pPr algn="l"/>
            <a:r>
              <a:rPr lang="nl-BE" sz="2200" dirty="0">
                <a:solidFill>
                  <a:schemeClr val="bg2">
                    <a:lumMod val="50000"/>
                  </a:schemeClr>
                </a:solidFill>
              </a:rPr>
              <a:t>Momenteel in organogram: 1 VTE DH organisatie A1-A3</a:t>
            </a:r>
          </a:p>
          <a:p>
            <a:pPr algn="l"/>
            <a:r>
              <a:rPr lang="nl-BE" sz="2200" dirty="0">
                <a:solidFill>
                  <a:schemeClr val="bg2">
                    <a:lumMod val="50000"/>
                  </a:schemeClr>
                </a:solidFill>
              </a:rPr>
              <a:t>Discrepantie inschaling met andere afdelingshoofden gezien rangorde bij vervanging Algemeen Directeur, uitgebreide verantwoordelijkheden en aansturing grote groep medewerkers</a:t>
            </a:r>
          </a:p>
          <a:p>
            <a:pPr algn="l"/>
            <a:endParaRPr lang="nl-BE" sz="2200" dirty="0">
              <a:solidFill>
                <a:schemeClr val="bg2">
                  <a:lumMod val="50000"/>
                </a:schemeClr>
              </a:solidFill>
            </a:endParaRPr>
          </a:p>
          <a:p>
            <a:pPr algn="l"/>
            <a:r>
              <a:rPr lang="nl-BE" sz="2200" dirty="0">
                <a:solidFill>
                  <a:schemeClr val="bg2">
                    <a:lumMod val="50000"/>
                  </a:schemeClr>
                </a:solidFill>
              </a:rPr>
              <a:t>Voorstel nieuw organogram: upgrade </a:t>
            </a:r>
            <a:r>
              <a:rPr lang="nl-BE" sz="2200" b="1" dirty="0">
                <a:solidFill>
                  <a:schemeClr val="bg2">
                    <a:lumMod val="50000"/>
                  </a:schemeClr>
                </a:solidFill>
              </a:rPr>
              <a:t>1 VTE AH Organisatie A4-A5</a:t>
            </a:r>
          </a:p>
          <a:p>
            <a:pPr algn="l"/>
            <a:endParaRPr lang="nl-BE" sz="2200" b="1" dirty="0">
              <a:solidFill>
                <a:schemeClr val="bg2">
                  <a:lumMod val="50000"/>
                </a:schemeClr>
              </a:solidFill>
            </a:endParaRPr>
          </a:p>
          <a:p>
            <a:pPr algn="l"/>
            <a:r>
              <a:rPr lang="nl-BE" sz="2200" b="1" dirty="0">
                <a:solidFill>
                  <a:schemeClr val="bg2">
                    <a:lumMod val="50000"/>
                  </a:schemeClr>
                </a:solidFill>
              </a:rPr>
              <a:t>Budget: Kost 13.976,56€</a:t>
            </a:r>
            <a:endParaRPr lang="nl-BE" sz="2200" dirty="0">
              <a:solidFill>
                <a:schemeClr val="bg2">
                  <a:lumMod val="50000"/>
                </a:schemeClr>
              </a:solidFill>
            </a:endParaRPr>
          </a:p>
          <a:p>
            <a:pPr marL="342900" indent="-342900" algn="l">
              <a:buFont typeface="Arial" panose="020B0604020202020204" pitchFamily="34" charset="0"/>
              <a:buChar char="•"/>
            </a:pPr>
            <a:endParaRPr lang="nl-BE" dirty="0">
              <a:solidFill>
                <a:schemeClr val="bg2">
                  <a:lumMod val="50000"/>
                </a:schemeClr>
              </a:solidFill>
              <a:latin typeface="Scala Sans Offc" panose="020B0504030101020102" pitchFamily="34" charset="77"/>
            </a:endParaRPr>
          </a:p>
        </p:txBody>
      </p:sp>
      <p:cxnSp>
        <p:nvCxnSpPr>
          <p:cNvPr id="11" name="Rechte verbindingslijn 10">
            <a:extLst>
              <a:ext uri="{FF2B5EF4-FFF2-40B4-BE49-F238E27FC236}">
                <a16:creationId xmlns:a16="http://schemas.microsoft.com/office/drawing/2014/main" id="{B21646CB-0072-2A00-FF4C-862782C2D0BA}"/>
              </a:ext>
            </a:extLst>
          </p:cNvPr>
          <p:cNvCxnSpPr>
            <a:cxnSpLocks/>
          </p:cNvCxnSpPr>
          <p:nvPr/>
        </p:nvCxnSpPr>
        <p:spPr>
          <a:xfrm>
            <a:off x="553451" y="1266335"/>
            <a:ext cx="457200" cy="0"/>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1682DD44-326F-AF24-A3E5-8BC1FA7534D4}"/>
              </a:ext>
            </a:extLst>
          </p:cNvPr>
          <p:cNvPicPr>
            <a:picLocks noChangeAspect="1"/>
          </p:cNvPicPr>
          <p:nvPr/>
        </p:nvPicPr>
        <p:blipFill rotWithShape="1">
          <a:blip r:embed="rId2"/>
          <a:srcRect l="29795" t="2356" r="947" b="81258"/>
          <a:stretch/>
        </p:blipFill>
        <p:spPr>
          <a:xfrm>
            <a:off x="6665858" y="5426244"/>
            <a:ext cx="5582653" cy="1431756"/>
          </a:xfrm>
          <a:prstGeom prst="rect">
            <a:avLst/>
          </a:prstGeom>
        </p:spPr>
      </p:pic>
      <p:pic>
        <p:nvPicPr>
          <p:cNvPr id="4" name="Afbeelding 3">
            <a:extLst>
              <a:ext uri="{FF2B5EF4-FFF2-40B4-BE49-F238E27FC236}">
                <a16:creationId xmlns:a16="http://schemas.microsoft.com/office/drawing/2014/main" id="{28892A83-3DF3-8DDD-8650-86FD36A64AFE}"/>
              </a:ext>
            </a:extLst>
          </p:cNvPr>
          <p:cNvPicPr>
            <a:picLocks noChangeAspect="1"/>
          </p:cNvPicPr>
          <p:nvPr/>
        </p:nvPicPr>
        <p:blipFill>
          <a:blip r:embed="rId3"/>
          <a:stretch>
            <a:fillRect/>
          </a:stretch>
        </p:blipFill>
        <p:spPr>
          <a:xfrm>
            <a:off x="9624201" y="0"/>
            <a:ext cx="2335161" cy="2335161"/>
          </a:xfrm>
          <a:prstGeom prst="rect">
            <a:avLst/>
          </a:prstGeom>
        </p:spPr>
      </p:pic>
    </p:spTree>
    <p:extLst>
      <p:ext uri="{BB962C8B-B14F-4D97-AF65-F5344CB8AC3E}">
        <p14:creationId xmlns:p14="http://schemas.microsoft.com/office/powerpoint/2010/main" val="23310743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BC0624C0-193C-2C91-08CB-F9F528F251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B67242-0189-6F19-A471-B110758F6C48}"/>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Vragen?</a:t>
            </a:r>
          </a:p>
        </p:txBody>
      </p:sp>
      <p:cxnSp>
        <p:nvCxnSpPr>
          <p:cNvPr id="11" name="Rechte verbindingslijn 10">
            <a:extLst>
              <a:ext uri="{FF2B5EF4-FFF2-40B4-BE49-F238E27FC236}">
                <a16:creationId xmlns:a16="http://schemas.microsoft.com/office/drawing/2014/main" id="{E15F1BC2-602E-6A66-FBC0-AD71C5796C16}"/>
              </a:ext>
            </a:extLst>
          </p:cNvPr>
          <p:cNvCxnSpPr>
            <a:cxnSpLocks/>
          </p:cNvCxnSpPr>
          <p:nvPr/>
        </p:nvCxnSpPr>
        <p:spPr>
          <a:xfrm>
            <a:off x="1179093" y="36816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22525485-F7F6-F4AA-7C13-2B9E4E190AA7}"/>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0A7E3BD6-B1AF-BB16-4DEF-EA956319333B}"/>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33566113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DD6B18"/>
        </a:solidFill>
        <a:effectLst/>
      </p:bgPr>
    </p:bg>
    <p:spTree>
      <p:nvGrpSpPr>
        <p:cNvPr id="1" name="">
          <a:extLst>
            <a:ext uri="{FF2B5EF4-FFF2-40B4-BE49-F238E27FC236}">
              <a16:creationId xmlns:a16="http://schemas.microsoft.com/office/drawing/2014/main" id="{CD514146-F21C-B307-9E39-A298B109A3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256E49-A72C-81E5-E457-F5C3A5582198}"/>
              </a:ext>
            </a:extLst>
          </p:cNvPr>
          <p:cNvSpPr>
            <a:spLocks noGrp="1"/>
          </p:cNvSpPr>
          <p:nvPr>
            <p:ph type="ctrTitle"/>
          </p:nvPr>
        </p:nvSpPr>
        <p:spPr>
          <a:xfrm>
            <a:off x="1010651" y="3961816"/>
            <a:ext cx="6521117" cy="1777248"/>
          </a:xfrm>
        </p:spPr>
        <p:txBody>
          <a:bodyPr>
            <a:normAutofit/>
          </a:bodyPr>
          <a:lstStyle/>
          <a:p>
            <a:pPr algn="l"/>
            <a:r>
              <a:rPr lang="nl-BE" b="1" dirty="0">
                <a:solidFill>
                  <a:schemeClr val="bg1"/>
                </a:solidFill>
                <a:latin typeface="Scala Sans Offc" panose="020B0504030101020102" pitchFamily="34" charset="77"/>
              </a:rPr>
              <a:t>Bedankt! </a:t>
            </a:r>
          </a:p>
        </p:txBody>
      </p:sp>
      <p:cxnSp>
        <p:nvCxnSpPr>
          <p:cNvPr id="11" name="Rechte verbindingslijn 10">
            <a:extLst>
              <a:ext uri="{FF2B5EF4-FFF2-40B4-BE49-F238E27FC236}">
                <a16:creationId xmlns:a16="http://schemas.microsoft.com/office/drawing/2014/main" id="{C26DE39C-104B-52B6-C31D-4687E060D0F0}"/>
              </a:ext>
            </a:extLst>
          </p:cNvPr>
          <p:cNvCxnSpPr>
            <a:cxnSpLocks/>
          </p:cNvCxnSpPr>
          <p:nvPr/>
        </p:nvCxnSpPr>
        <p:spPr>
          <a:xfrm>
            <a:off x="1179093" y="3681659"/>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9">
            <a:extLst>
              <a:ext uri="{FF2B5EF4-FFF2-40B4-BE49-F238E27FC236}">
                <a16:creationId xmlns:a16="http://schemas.microsoft.com/office/drawing/2014/main" id="{59ED1636-677D-D77D-0E05-6CF2706A1B95}"/>
              </a:ext>
            </a:extLst>
          </p:cNvPr>
          <p:cNvCxnSpPr>
            <a:cxnSpLocks/>
          </p:cNvCxnSpPr>
          <p:nvPr/>
        </p:nvCxnSpPr>
        <p:spPr>
          <a:xfrm>
            <a:off x="1179093" y="5907498"/>
            <a:ext cx="457200"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99A9E1CE-D021-A8F3-EA28-A7C92F746345}"/>
              </a:ext>
            </a:extLst>
          </p:cNvPr>
          <p:cNvSpPr txBox="1">
            <a:spLocks/>
          </p:cNvSpPr>
          <p:nvPr/>
        </p:nvSpPr>
        <p:spPr>
          <a:xfrm>
            <a:off x="7255042" y="3681659"/>
            <a:ext cx="7146757" cy="3392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nl-BE" sz="30000" b="1" dirty="0">
              <a:solidFill>
                <a:schemeClr val="bg1"/>
              </a:solidFill>
              <a:latin typeface="Scala Sans Offc" panose="020B0504030101020102" pitchFamily="34" charset="77"/>
            </a:endParaRPr>
          </a:p>
        </p:txBody>
      </p:sp>
    </p:spTree>
    <p:extLst>
      <p:ext uri="{BB962C8B-B14F-4D97-AF65-F5344CB8AC3E}">
        <p14:creationId xmlns:p14="http://schemas.microsoft.com/office/powerpoint/2010/main" val="15897245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4811</Words>
  <Application>Microsoft Office PowerPoint</Application>
  <PresentationFormat>Breedbeeld</PresentationFormat>
  <Paragraphs>1364</Paragraphs>
  <Slides>70</Slides>
  <Notes>21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70</vt:i4>
      </vt:variant>
    </vt:vector>
  </HeadingPairs>
  <TitlesOfParts>
    <vt:vector size="78" baseType="lpstr">
      <vt:lpstr>Aptos</vt:lpstr>
      <vt:lpstr>Aptos Narrow</vt:lpstr>
      <vt:lpstr>Arial</vt:lpstr>
      <vt:lpstr>Calibri</vt:lpstr>
      <vt:lpstr>Calibri Light</vt:lpstr>
      <vt:lpstr>Courier New</vt:lpstr>
      <vt:lpstr>Scala Sans Offc</vt:lpstr>
      <vt:lpstr>Kantoorthema</vt:lpstr>
      <vt:lpstr>PowerPoint-presentatie</vt:lpstr>
      <vt:lpstr>Inleiding</vt:lpstr>
      <vt:lpstr>Inleiding</vt:lpstr>
      <vt:lpstr>    Van doelstellingen naar  actieplannen naar acties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Context</vt:lpstr>
      <vt:lpstr>PowerPoint-presentatie</vt:lpstr>
      <vt:lpstr>PowerPoint-presentatie</vt:lpstr>
      <vt:lpstr>PowerPoint-presentatie</vt:lpstr>
      <vt:lpstr>PowerPoint-presentatie</vt:lpstr>
      <vt:lpstr>PowerPoint-presentatie</vt:lpstr>
      <vt:lpstr>PowerPoint-presentatie</vt:lpstr>
      <vt:lpstr>Concreet </vt:lpstr>
      <vt:lpstr>PowerPoint-presentatie</vt:lpstr>
      <vt:lpstr>PowerPoint-presentatie</vt:lpstr>
      <vt:lpstr>PowerPoint-presentatie</vt:lpstr>
      <vt:lpstr>PowerPoint-presentatie</vt:lpstr>
      <vt:lpstr>PowerPoint-presentatie</vt:lpstr>
      <vt:lpstr>PowerPoint-presentatie</vt:lpstr>
      <vt:lpstr>PowerPoint-presentatie</vt:lpstr>
      <vt:lpstr>Belastingen en retributies </vt:lpstr>
      <vt:lpstr>PowerPoint-presentatie</vt:lpstr>
      <vt:lpstr>PowerPoint-presentatie</vt:lpstr>
      <vt:lpstr>Benchmark personeel</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Aanpassing organogram </vt:lpstr>
      <vt:lpstr>PowerPoint-presentatie</vt:lpstr>
      <vt:lpstr>PowerPoint-presentatie</vt:lpstr>
      <vt:lpstr>Samengevat</vt:lpstr>
      <vt:lpstr>Afdeling Samenleven – Samengevat </vt:lpstr>
      <vt:lpstr>Afdeling Omgeving – Samengevat </vt:lpstr>
      <vt:lpstr>Afdeling Stafdiensten – Samengevat </vt:lpstr>
      <vt:lpstr>Afdeling Omgeving – Samengevat aantal nieuwe functies</vt:lpstr>
      <vt:lpstr>Afdeling Samenleven</vt:lpstr>
      <vt:lpstr>Afdeling Samenleven – Dienst Vrije Tijd</vt:lpstr>
      <vt:lpstr>Afdeling Samenleven – Huis van het Kind &amp; BOA</vt:lpstr>
      <vt:lpstr>Afdeling Omgeving</vt:lpstr>
      <vt:lpstr>Afdeling Omgeving – Dienst Milieu – Ruimtelijke Ordening</vt:lpstr>
      <vt:lpstr>Afdeling Omgeving – Dienst Ruimtelijke Ordening</vt:lpstr>
      <vt:lpstr>Afdeling Omgeving – Dienst Ruimtelijke Ordening</vt:lpstr>
      <vt:lpstr>Afdeling Omgeving – Dienst Openbare Werken</vt:lpstr>
      <vt:lpstr>Afdeling Omgeving – Dienst Openbare Werken</vt:lpstr>
      <vt:lpstr>Afdeling Omgeving – Openbare Werken</vt:lpstr>
      <vt:lpstr>Afdeling Stafdiensten</vt:lpstr>
      <vt:lpstr>Afdeling Stafdiensten – Communicatiedienst</vt:lpstr>
      <vt:lpstr>Afdeling Stafdiensten – ICT-dienst</vt:lpstr>
      <vt:lpstr>Afdeling Stafdiensten – ICT-dienst</vt:lpstr>
      <vt:lpstr>Afdeling Stafdiensten – Juridische zaken</vt:lpstr>
      <vt:lpstr>Afdeling Stafdiensten – Organisatie</vt:lpstr>
      <vt:lpstr>Vragen?</vt:lpstr>
      <vt:lpstr>Bedankt!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VOOR TITEL</dc:title>
  <dc:creator>Michel Arteel</dc:creator>
  <cp:lastModifiedBy>Ivan Kockx</cp:lastModifiedBy>
  <cp:revision>309</cp:revision>
  <cp:lastPrinted>2025-04-09T15:36:42Z</cp:lastPrinted>
  <dcterms:created xsi:type="dcterms:W3CDTF">2018-09-04T09:29:20Z</dcterms:created>
  <dcterms:modified xsi:type="dcterms:W3CDTF">2025-12-11T14:58:29Z</dcterms:modified>
</cp:coreProperties>
</file>