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67" r:id="rId2"/>
    <p:sldId id="272" r:id="rId3"/>
    <p:sldId id="290" r:id="rId4"/>
    <p:sldId id="313" r:id="rId5"/>
    <p:sldId id="308" r:id="rId6"/>
    <p:sldId id="309" r:id="rId7"/>
    <p:sldId id="310" r:id="rId8"/>
    <p:sldId id="312" r:id="rId9"/>
    <p:sldId id="311" r:id="rId10"/>
    <p:sldId id="307" r:id="rId11"/>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5F130F-EB15-B483-88D4-0528444D8DD9}" name="Kim Van Oudheusden" initials="KO" userId="S::kim.vanoudheusden@essen.be::eb1a9b58-b38e-469e-83cf-32d13072b98e" providerId="AD"/>
  <p188:author id="{61F8A2B2-4110-7174-CE8D-6216C83B154A}" name="Charis Huygelen" initials="CH" userId="S::charis.huygelen@essen.be::70930ecd-dcb5-44b6-9177-2cd9cbedd8f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B18"/>
    <a:srgbClr val="B7C7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Stijl, licht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265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978C7D-0529-4CB9-930B-AAC899EFE97B}" type="datetimeFigureOut">
              <a:rPr lang="nl-BE" smtClean="0"/>
              <a:t>3/03/2026</a:t>
            </a:fld>
            <a:endParaRPr lang="nl-BE"/>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C3FCCAF-22EB-4E35-A11E-493E22675DF9}" type="slidenum">
              <a:rPr lang="nl-BE" smtClean="0"/>
              <a:t>‹nr.›</a:t>
            </a:fld>
            <a:endParaRPr lang="nl-BE"/>
          </a:p>
        </p:txBody>
      </p:sp>
    </p:spTree>
    <p:extLst>
      <p:ext uri="{BB962C8B-B14F-4D97-AF65-F5344CB8AC3E}">
        <p14:creationId xmlns:p14="http://schemas.microsoft.com/office/powerpoint/2010/main" val="1159161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AC3FCCAF-22EB-4E35-A11E-493E22675DF9}" type="slidenum">
              <a:rPr lang="nl-BE" smtClean="0"/>
              <a:t>1</a:t>
            </a:fld>
            <a:endParaRPr lang="nl-BE"/>
          </a:p>
        </p:txBody>
      </p:sp>
    </p:spTree>
    <p:extLst>
      <p:ext uri="{BB962C8B-B14F-4D97-AF65-F5344CB8AC3E}">
        <p14:creationId xmlns:p14="http://schemas.microsoft.com/office/powerpoint/2010/main" val="1417067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AC3FCCAF-22EB-4E35-A11E-493E22675DF9}" type="slidenum">
              <a:rPr lang="nl-BE" smtClean="0"/>
              <a:t>2</a:t>
            </a:fld>
            <a:endParaRPr lang="nl-BE"/>
          </a:p>
        </p:txBody>
      </p:sp>
    </p:spTree>
    <p:extLst>
      <p:ext uri="{BB962C8B-B14F-4D97-AF65-F5344CB8AC3E}">
        <p14:creationId xmlns:p14="http://schemas.microsoft.com/office/powerpoint/2010/main" val="3777797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BF844-BB2B-D0AF-C3A7-DAA4F0B4394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9B767F8-23CA-BFB5-1CCC-79B0E1298B9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DE2B348-19D6-14B7-7190-05D6D9996F85}"/>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208FC04E-A07B-55DD-EC9A-032182AA55E2}"/>
              </a:ext>
            </a:extLst>
          </p:cNvPr>
          <p:cNvSpPr>
            <a:spLocks noGrp="1"/>
          </p:cNvSpPr>
          <p:nvPr>
            <p:ph type="sldNum" sz="quarter" idx="5"/>
          </p:nvPr>
        </p:nvSpPr>
        <p:spPr/>
        <p:txBody>
          <a:bodyPr/>
          <a:lstStyle/>
          <a:p>
            <a:fld id="{AC3FCCAF-22EB-4E35-A11E-493E22675DF9}" type="slidenum">
              <a:rPr lang="nl-BE" smtClean="0"/>
              <a:t>3</a:t>
            </a:fld>
            <a:endParaRPr lang="nl-BE"/>
          </a:p>
        </p:txBody>
      </p:sp>
    </p:spTree>
    <p:extLst>
      <p:ext uri="{BB962C8B-B14F-4D97-AF65-F5344CB8AC3E}">
        <p14:creationId xmlns:p14="http://schemas.microsoft.com/office/powerpoint/2010/main" val="2805932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09F77-580F-ABFD-5CE6-0431746863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AB02048-09CA-C69D-9053-F33CE974C9A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06D33E9-E49A-0067-D2FB-3776A868AA33}"/>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E10C1543-3D67-2499-0668-B17910314CB1}"/>
              </a:ext>
            </a:extLst>
          </p:cNvPr>
          <p:cNvSpPr>
            <a:spLocks noGrp="1"/>
          </p:cNvSpPr>
          <p:nvPr>
            <p:ph type="sldNum" sz="quarter" idx="5"/>
          </p:nvPr>
        </p:nvSpPr>
        <p:spPr/>
        <p:txBody>
          <a:bodyPr/>
          <a:lstStyle/>
          <a:p>
            <a:fld id="{AC3FCCAF-22EB-4E35-A11E-493E22675DF9}" type="slidenum">
              <a:rPr lang="nl-BE" smtClean="0"/>
              <a:t>4</a:t>
            </a:fld>
            <a:endParaRPr lang="nl-BE"/>
          </a:p>
        </p:txBody>
      </p:sp>
    </p:spTree>
    <p:extLst>
      <p:ext uri="{BB962C8B-B14F-4D97-AF65-F5344CB8AC3E}">
        <p14:creationId xmlns:p14="http://schemas.microsoft.com/office/powerpoint/2010/main" val="1861276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D2E88-679B-6B2F-F17D-FACF334F2E9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27E3E9-3D36-2EC2-9D99-60EA037F59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639FA21-041C-640C-3BD8-9EE96F4822F8}"/>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F6E1428B-5B2E-E7E3-B0CA-4C2914017C42}"/>
              </a:ext>
            </a:extLst>
          </p:cNvPr>
          <p:cNvSpPr>
            <a:spLocks noGrp="1"/>
          </p:cNvSpPr>
          <p:nvPr>
            <p:ph type="sldNum" sz="quarter" idx="5"/>
          </p:nvPr>
        </p:nvSpPr>
        <p:spPr/>
        <p:txBody>
          <a:bodyPr/>
          <a:lstStyle/>
          <a:p>
            <a:fld id="{AC3FCCAF-22EB-4E35-A11E-493E22675DF9}" type="slidenum">
              <a:rPr lang="nl-BE" smtClean="0"/>
              <a:t>5</a:t>
            </a:fld>
            <a:endParaRPr lang="nl-BE"/>
          </a:p>
        </p:txBody>
      </p:sp>
    </p:spTree>
    <p:extLst>
      <p:ext uri="{BB962C8B-B14F-4D97-AF65-F5344CB8AC3E}">
        <p14:creationId xmlns:p14="http://schemas.microsoft.com/office/powerpoint/2010/main" val="3607367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78A03-B3F9-41D1-96EF-7203C792F1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E5FA46A-186B-8F64-8E08-F3D16B21202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8863CF-0738-50C9-8160-3E98749EE38F}"/>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41D6080D-BC75-16A2-A3AA-F3DAAB583776}"/>
              </a:ext>
            </a:extLst>
          </p:cNvPr>
          <p:cNvSpPr>
            <a:spLocks noGrp="1"/>
          </p:cNvSpPr>
          <p:nvPr>
            <p:ph type="sldNum" sz="quarter" idx="5"/>
          </p:nvPr>
        </p:nvSpPr>
        <p:spPr/>
        <p:txBody>
          <a:bodyPr/>
          <a:lstStyle/>
          <a:p>
            <a:fld id="{AC3FCCAF-22EB-4E35-A11E-493E22675DF9}" type="slidenum">
              <a:rPr lang="nl-BE" smtClean="0"/>
              <a:t>6</a:t>
            </a:fld>
            <a:endParaRPr lang="nl-BE"/>
          </a:p>
        </p:txBody>
      </p:sp>
    </p:spTree>
    <p:extLst>
      <p:ext uri="{BB962C8B-B14F-4D97-AF65-F5344CB8AC3E}">
        <p14:creationId xmlns:p14="http://schemas.microsoft.com/office/powerpoint/2010/main" val="3113623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24F4A-CF2A-8560-8F7A-282BD344FB5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C0243FA-267F-CA57-A87E-C73D67DA791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D0A5E8-DA28-EF93-4702-365F9FBBAB5D}"/>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34CE12A6-10EA-1A11-959D-83B1952F5930}"/>
              </a:ext>
            </a:extLst>
          </p:cNvPr>
          <p:cNvSpPr>
            <a:spLocks noGrp="1"/>
          </p:cNvSpPr>
          <p:nvPr>
            <p:ph type="sldNum" sz="quarter" idx="5"/>
          </p:nvPr>
        </p:nvSpPr>
        <p:spPr/>
        <p:txBody>
          <a:bodyPr/>
          <a:lstStyle/>
          <a:p>
            <a:fld id="{AC3FCCAF-22EB-4E35-A11E-493E22675DF9}" type="slidenum">
              <a:rPr lang="nl-BE" smtClean="0"/>
              <a:t>7</a:t>
            </a:fld>
            <a:endParaRPr lang="nl-BE"/>
          </a:p>
        </p:txBody>
      </p:sp>
    </p:spTree>
    <p:extLst>
      <p:ext uri="{BB962C8B-B14F-4D97-AF65-F5344CB8AC3E}">
        <p14:creationId xmlns:p14="http://schemas.microsoft.com/office/powerpoint/2010/main" val="600743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CCB5D-18A7-6C8C-4BAD-51161EE7AE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107620-6926-3AA8-49E0-CE57053C0A4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BD65038-A514-BFF0-6375-C1EB61CBE0AD}"/>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B62803BA-480C-AB7D-3C2C-A6C8B2835BF9}"/>
              </a:ext>
            </a:extLst>
          </p:cNvPr>
          <p:cNvSpPr>
            <a:spLocks noGrp="1"/>
          </p:cNvSpPr>
          <p:nvPr>
            <p:ph type="sldNum" sz="quarter" idx="5"/>
          </p:nvPr>
        </p:nvSpPr>
        <p:spPr/>
        <p:txBody>
          <a:bodyPr/>
          <a:lstStyle/>
          <a:p>
            <a:fld id="{AC3FCCAF-22EB-4E35-A11E-493E22675DF9}" type="slidenum">
              <a:rPr lang="nl-BE" smtClean="0"/>
              <a:t>8</a:t>
            </a:fld>
            <a:endParaRPr lang="nl-BE"/>
          </a:p>
        </p:txBody>
      </p:sp>
    </p:spTree>
    <p:extLst>
      <p:ext uri="{BB962C8B-B14F-4D97-AF65-F5344CB8AC3E}">
        <p14:creationId xmlns:p14="http://schemas.microsoft.com/office/powerpoint/2010/main" val="3493549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A10B7-9933-F6C4-BA1A-18190194BFB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D4AC63C-8140-40EC-E15C-921D0FF34AA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0EB5281-1772-6697-FE13-6B55FD3F2FD7}"/>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F4B61BA9-83BA-1B58-DD46-9634CB529464}"/>
              </a:ext>
            </a:extLst>
          </p:cNvPr>
          <p:cNvSpPr>
            <a:spLocks noGrp="1"/>
          </p:cNvSpPr>
          <p:nvPr>
            <p:ph type="sldNum" sz="quarter" idx="5"/>
          </p:nvPr>
        </p:nvSpPr>
        <p:spPr/>
        <p:txBody>
          <a:bodyPr/>
          <a:lstStyle/>
          <a:p>
            <a:fld id="{AC3FCCAF-22EB-4E35-A11E-493E22675DF9}" type="slidenum">
              <a:rPr lang="nl-BE" smtClean="0"/>
              <a:t>9</a:t>
            </a:fld>
            <a:endParaRPr lang="nl-BE"/>
          </a:p>
        </p:txBody>
      </p:sp>
    </p:spTree>
    <p:extLst>
      <p:ext uri="{BB962C8B-B14F-4D97-AF65-F5344CB8AC3E}">
        <p14:creationId xmlns:p14="http://schemas.microsoft.com/office/powerpoint/2010/main" val="1741438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3891E-A4E5-2EF8-515A-A274F07045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8FA87F5-F00A-D7BF-A596-26EA8F8ECB0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36052D-7B3E-FD16-ED09-F452A147520C}"/>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897027A5-8DAC-978E-97C6-23EF4D04B406}"/>
              </a:ext>
            </a:extLst>
          </p:cNvPr>
          <p:cNvSpPr>
            <a:spLocks noGrp="1"/>
          </p:cNvSpPr>
          <p:nvPr>
            <p:ph type="sldNum" sz="quarter" idx="5"/>
          </p:nvPr>
        </p:nvSpPr>
        <p:spPr/>
        <p:txBody>
          <a:bodyPr/>
          <a:lstStyle/>
          <a:p>
            <a:fld id="{AC3FCCAF-22EB-4E35-A11E-493E22675DF9}" type="slidenum">
              <a:rPr lang="nl-BE" smtClean="0"/>
              <a:t>10</a:t>
            </a:fld>
            <a:endParaRPr lang="nl-BE"/>
          </a:p>
        </p:txBody>
      </p:sp>
    </p:spTree>
    <p:extLst>
      <p:ext uri="{BB962C8B-B14F-4D97-AF65-F5344CB8AC3E}">
        <p14:creationId xmlns:p14="http://schemas.microsoft.com/office/powerpoint/2010/main" val="1956391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C4D56-77C1-714E-B13B-BBF475B5520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2987EA14-DEB7-454C-A223-9E37EAB387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D25A1C46-C920-D343-ABCA-7BDFB210FB75}"/>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5" name="Tijdelijke aanduiding voor voettekst 4">
            <a:extLst>
              <a:ext uri="{FF2B5EF4-FFF2-40B4-BE49-F238E27FC236}">
                <a16:creationId xmlns:a16="http://schemas.microsoft.com/office/drawing/2014/main" id="{A4880CB6-6906-4648-8E79-897D25C5EA8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A37DD95-39DD-A144-B3FF-007DDA5F711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35573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FA5CC-2A0F-1F4C-B108-ACFF7199325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35C7FA09-199C-A84A-BEAA-5317EEB8BA57}"/>
              </a:ext>
            </a:extLst>
          </p:cNvPr>
          <p:cNvSpPr>
            <a:spLocks noGrp="1"/>
          </p:cNvSpPr>
          <p:nvPr>
            <p:ph idx="1"/>
          </p:nvPr>
        </p:nvSpPr>
        <p:spPr/>
        <p:txBody>
          <a:body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FBDEE9A2-57E6-074F-B32E-DD286781A9A6}"/>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5" name="Tijdelijke aanduiding voor voettekst 4">
            <a:extLst>
              <a:ext uri="{FF2B5EF4-FFF2-40B4-BE49-F238E27FC236}">
                <a16:creationId xmlns:a16="http://schemas.microsoft.com/office/drawing/2014/main" id="{1B6616EC-07F4-8049-9018-F44A1245732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DF09C70-A34E-1E41-A65F-32F5AD6FAF6F}"/>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985735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BE5649-B059-904E-998F-8C798092ED3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77D4E8B-5D33-3448-9F08-3EDC22540B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0BE4F017-1595-304E-A200-59B0B7A21167}"/>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5" name="Tijdelijke aanduiding voor voettekst 4">
            <a:extLst>
              <a:ext uri="{FF2B5EF4-FFF2-40B4-BE49-F238E27FC236}">
                <a16:creationId xmlns:a16="http://schemas.microsoft.com/office/drawing/2014/main" id="{C93EEBE0-9DC9-8447-988E-F78A56C23DB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F9F39F20-7318-644B-A028-1235383EB6B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96332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DA9F03-B997-D244-99C7-A8F11A8B7C6C}"/>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BFD05A0-8D78-E847-AA85-B0028584AB90}"/>
              </a:ext>
            </a:extLst>
          </p:cNvPr>
          <p:cNvSpPr>
            <a:spLocks noGrp="1"/>
          </p:cNvSpPr>
          <p:nvPr>
            <p:ph sz="half" idx="1"/>
          </p:nvPr>
        </p:nvSpPr>
        <p:spPr>
          <a:xfrm>
            <a:off x="838200" y="1825625"/>
            <a:ext cx="5181600" cy="4351338"/>
          </a:xfrm>
        </p:spPr>
        <p:txBody>
          <a:bodyPr/>
          <a:lstStyle/>
          <a:p>
            <a:r>
              <a:rPr lang="nl-NL"/>
              <a:t>Tekststijl van het model bewerken
Tweede niveau
Derde niveau
Vierde niveau
Vijfde niveau</a:t>
            </a:r>
            <a:endParaRPr lang="nl-BE"/>
          </a:p>
        </p:txBody>
      </p:sp>
      <p:sp>
        <p:nvSpPr>
          <p:cNvPr id="4" name="Tijdelijke aanduiding voor inhoud 3">
            <a:extLst>
              <a:ext uri="{FF2B5EF4-FFF2-40B4-BE49-F238E27FC236}">
                <a16:creationId xmlns:a16="http://schemas.microsoft.com/office/drawing/2014/main" id="{1F9B36FD-DFDA-5548-A530-8FF0A637943A}"/>
              </a:ext>
            </a:extLst>
          </p:cNvPr>
          <p:cNvSpPr>
            <a:spLocks noGrp="1"/>
          </p:cNvSpPr>
          <p:nvPr>
            <p:ph sz="half" idx="2"/>
          </p:nvPr>
        </p:nvSpPr>
        <p:spPr>
          <a:xfrm>
            <a:off x="6172200" y="1825625"/>
            <a:ext cx="5181600" cy="4351338"/>
          </a:xfrm>
        </p:spPr>
        <p:txBody>
          <a:body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61C57AFE-6CC8-6747-865C-D96335A79FBA}"/>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6" name="Tijdelijke aanduiding voor voettekst 5">
            <a:extLst>
              <a:ext uri="{FF2B5EF4-FFF2-40B4-BE49-F238E27FC236}">
                <a16:creationId xmlns:a16="http://schemas.microsoft.com/office/drawing/2014/main" id="{A4A54689-DD09-3845-91B7-C8FA4872F2E1}"/>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3C58BC0-0EF8-4D49-848B-D471A82417D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30518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912BB-EB61-7D42-AAF6-99CD05BD8C22}"/>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07E12E16-8803-C446-9281-F2FF0F72A3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endParaRPr lang="nl-BE"/>
          </a:p>
        </p:txBody>
      </p:sp>
      <p:sp>
        <p:nvSpPr>
          <p:cNvPr id="4" name="Tijdelijke aanduiding voor inhoud 3">
            <a:extLst>
              <a:ext uri="{FF2B5EF4-FFF2-40B4-BE49-F238E27FC236}">
                <a16:creationId xmlns:a16="http://schemas.microsoft.com/office/drawing/2014/main" id="{B77A2ED5-15AB-1146-9DC6-FC548C4DB4A4}"/>
              </a:ext>
            </a:extLst>
          </p:cNvPr>
          <p:cNvSpPr>
            <a:spLocks noGrp="1"/>
          </p:cNvSpPr>
          <p:nvPr>
            <p:ph sz="half" idx="2"/>
          </p:nvPr>
        </p:nvSpPr>
        <p:spPr>
          <a:xfrm>
            <a:off x="839788" y="2505075"/>
            <a:ext cx="5157787" cy="3684588"/>
          </a:xfrm>
        </p:spPr>
        <p:txBody>
          <a:bodyPr/>
          <a:lstStyle/>
          <a:p>
            <a:r>
              <a:rPr lang="nl-NL"/>
              <a:t>Tekststijl van het model bewerken
Tweede niveau
Derde niveau
Vierde niveau
Vijfde niveau</a:t>
            </a:r>
            <a:endParaRPr lang="nl-BE"/>
          </a:p>
        </p:txBody>
      </p:sp>
      <p:sp>
        <p:nvSpPr>
          <p:cNvPr id="5" name="Tijdelijke aanduiding voor tekst 4">
            <a:extLst>
              <a:ext uri="{FF2B5EF4-FFF2-40B4-BE49-F238E27FC236}">
                <a16:creationId xmlns:a16="http://schemas.microsoft.com/office/drawing/2014/main" id="{423C9CA1-6AEE-B74A-AC2C-061B87ACBA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endParaRPr lang="nl-BE"/>
          </a:p>
        </p:txBody>
      </p:sp>
      <p:sp>
        <p:nvSpPr>
          <p:cNvPr id="6" name="Tijdelijke aanduiding voor inhoud 5">
            <a:extLst>
              <a:ext uri="{FF2B5EF4-FFF2-40B4-BE49-F238E27FC236}">
                <a16:creationId xmlns:a16="http://schemas.microsoft.com/office/drawing/2014/main" id="{6E24B1BC-7428-8743-85DE-BD5AFB36D99C}"/>
              </a:ext>
            </a:extLst>
          </p:cNvPr>
          <p:cNvSpPr>
            <a:spLocks noGrp="1"/>
          </p:cNvSpPr>
          <p:nvPr>
            <p:ph sz="quarter" idx="4"/>
          </p:nvPr>
        </p:nvSpPr>
        <p:spPr>
          <a:xfrm>
            <a:off x="6172200" y="2505075"/>
            <a:ext cx="5183188" cy="3684588"/>
          </a:xfrm>
        </p:spPr>
        <p:txBody>
          <a:bodyPr/>
          <a:lstStyle/>
          <a:p>
            <a:r>
              <a:rPr lang="nl-NL"/>
              <a:t>Tekststijl van het model bewerken
Tweede niveau
Derde niveau
Vierde niveau
Vijfde niveau</a:t>
            </a:r>
            <a:endParaRPr lang="nl-BE"/>
          </a:p>
        </p:txBody>
      </p:sp>
      <p:sp>
        <p:nvSpPr>
          <p:cNvPr id="7" name="Tijdelijke aanduiding voor datum 6">
            <a:extLst>
              <a:ext uri="{FF2B5EF4-FFF2-40B4-BE49-F238E27FC236}">
                <a16:creationId xmlns:a16="http://schemas.microsoft.com/office/drawing/2014/main" id="{FDBF0C3A-601E-5A47-BE80-1651DFD41BAC}"/>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8" name="Tijdelijke aanduiding voor voettekst 7">
            <a:extLst>
              <a:ext uri="{FF2B5EF4-FFF2-40B4-BE49-F238E27FC236}">
                <a16:creationId xmlns:a16="http://schemas.microsoft.com/office/drawing/2014/main" id="{2DACCE89-594D-A849-B4C9-1BE997A8024F}"/>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4FE8CEFE-C8DB-A64F-8E18-E66CB1170AC3}"/>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93782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A37A28-0586-CA49-8C25-B2E584B55DF0}"/>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D1169A3A-FC35-A645-A952-17AF98A167DE}"/>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4" name="Tijdelijke aanduiding voor voettekst 3">
            <a:extLst>
              <a:ext uri="{FF2B5EF4-FFF2-40B4-BE49-F238E27FC236}">
                <a16:creationId xmlns:a16="http://schemas.microsoft.com/office/drawing/2014/main" id="{9B7311D5-DA81-FD4B-A9A7-E07C74819021}"/>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62283179-2B08-C14D-9DCE-5361E0E70567}"/>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704151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E36975F-2865-8540-8378-F83DA611639C}"/>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3" name="Tijdelijke aanduiding voor voettekst 2">
            <a:extLst>
              <a:ext uri="{FF2B5EF4-FFF2-40B4-BE49-F238E27FC236}">
                <a16:creationId xmlns:a16="http://schemas.microsoft.com/office/drawing/2014/main" id="{F4F55B69-C53F-7148-ADC9-8B352EB56ACA}"/>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B4E63043-23C0-0343-8C5E-3C5D38F54BFE}"/>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47875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7DC6F0-C129-2A49-B6D6-2C9D4CD426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F673E79-DDDD-8946-A607-49C2316D58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endParaRPr lang="nl-BE"/>
          </a:p>
        </p:txBody>
      </p:sp>
      <p:sp>
        <p:nvSpPr>
          <p:cNvPr id="4" name="Tijdelijke aanduiding voor tekst 3">
            <a:extLst>
              <a:ext uri="{FF2B5EF4-FFF2-40B4-BE49-F238E27FC236}">
                <a16:creationId xmlns:a16="http://schemas.microsoft.com/office/drawing/2014/main" id="{CFC41F01-9820-0D4A-816B-4E642376C8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1304AF0A-0D7E-2740-B239-08FAD33E7544}"/>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6" name="Tijdelijke aanduiding voor voettekst 5">
            <a:extLst>
              <a:ext uri="{FF2B5EF4-FFF2-40B4-BE49-F238E27FC236}">
                <a16:creationId xmlns:a16="http://schemas.microsoft.com/office/drawing/2014/main" id="{18954E33-0681-874D-A6DA-FBABBEABC5F6}"/>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5B4980F6-21B1-2546-8505-A6244E6DBF11}"/>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82782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34115F-6D29-2A46-A50F-D969B525D14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EDCED9F7-8C55-AD47-9D33-C2BC7B9A3A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E46D5AE7-905B-1648-BD00-1C2AE770D0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8CCD9DEF-5347-EA44-8870-8E5D9EBCF773}"/>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6" name="Tijdelijke aanduiding voor voettekst 5">
            <a:extLst>
              <a:ext uri="{FF2B5EF4-FFF2-40B4-BE49-F238E27FC236}">
                <a16:creationId xmlns:a16="http://schemas.microsoft.com/office/drawing/2014/main" id="{78583057-4CC8-DA40-9C0D-7C7D3BBC76C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CCA58FF-4830-D642-8E4F-F66B4FFB2424}"/>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805197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288BC1-BB48-984A-9FB6-40EFA20B9ECF}"/>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AB8B0DC4-5707-A24B-9C9E-E25A2F45402E}"/>
              </a:ext>
            </a:extLst>
          </p:cNvPr>
          <p:cNvSpPr>
            <a:spLocks noGrp="1"/>
          </p:cNvSpPr>
          <p:nvPr>
            <p:ph type="body" orient="vert" idx="1"/>
          </p:nvPr>
        </p:nvSpPr>
        <p:spPr/>
        <p:txBody>
          <a:bodyPr vert="eaVert"/>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F71D1760-9913-0C42-8181-BA7B349758EA}"/>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5" name="Tijdelijke aanduiding voor voettekst 4">
            <a:extLst>
              <a:ext uri="{FF2B5EF4-FFF2-40B4-BE49-F238E27FC236}">
                <a16:creationId xmlns:a16="http://schemas.microsoft.com/office/drawing/2014/main" id="{3B8A399C-CB89-DF4D-B7E8-8841046CAF7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FFC0A72-C8AD-8343-A7AB-52B5F8963F78}"/>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85899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22B2E47-7BAD-C744-AEFB-5F43744D36E5}"/>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49B24598-58CD-A24F-A69A-71D89CF5750D}"/>
              </a:ext>
            </a:extLst>
          </p:cNvPr>
          <p:cNvSpPr>
            <a:spLocks noGrp="1"/>
          </p:cNvSpPr>
          <p:nvPr>
            <p:ph type="body" orient="vert" idx="1"/>
          </p:nvPr>
        </p:nvSpPr>
        <p:spPr>
          <a:xfrm>
            <a:off x="838200" y="365125"/>
            <a:ext cx="7734300" cy="5811838"/>
          </a:xfrm>
        </p:spPr>
        <p:txBody>
          <a:bodyPr vert="eaVert"/>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A66DC54A-6C12-ED4A-A88D-129645F5AF1A}"/>
              </a:ext>
            </a:extLst>
          </p:cNvPr>
          <p:cNvSpPr>
            <a:spLocks noGrp="1"/>
          </p:cNvSpPr>
          <p:nvPr>
            <p:ph type="dt" sz="half" idx="10"/>
          </p:nvPr>
        </p:nvSpPr>
        <p:spPr/>
        <p:txBody>
          <a:bodyPr/>
          <a:lstStyle/>
          <a:p>
            <a:fld id="{0EBF86D7-11B5-4747-A567-EDAE110C3032}" type="datetimeFigureOut">
              <a:rPr lang="nl-BE" smtClean="0"/>
              <a:t>3/03/2026</a:t>
            </a:fld>
            <a:endParaRPr lang="nl-BE"/>
          </a:p>
        </p:txBody>
      </p:sp>
      <p:sp>
        <p:nvSpPr>
          <p:cNvPr id="5" name="Tijdelijke aanduiding voor voettekst 4">
            <a:extLst>
              <a:ext uri="{FF2B5EF4-FFF2-40B4-BE49-F238E27FC236}">
                <a16:creationId xmlns:a16="http://schemas.microsoft.com/office/drawing/2014/main" id="{71B5925F-2DE6-1D45-B2BF-77EC03592941}"/>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6F7BF0D-9ABF-DC41-85DF-0771AA27FBF5}"/>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820354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0D4D344-8229-FC45-AC07-93BFBFA9D4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43C3FE0-9EA7-9146-BAB5-BF9F487DE3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C58911D1-E880-C043-B72E-63170AEEAC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BF86D7-11B5-4747-A567-EDAE110C3032}" type="datetimeFigureOut">
              <a:rPr lang="nl-BE" smtClean="0"/>
              <a:t>3/03/2026</a:t>
            </a:fld>
            <a:endParaRPr lang="nl-BE"/>
          </a:p>
        </p:txBody>
      </p:sp>
      <p:sp>
        <p:nvSpPr>
          <p:cNvPr id="5" name="Tijdelijke aanduiding voor voettekst 4">
            <a:extLst>
              <a:ext uri="{FF2B5EF4-FFF2-40B4-BE49-F238E27FC236}">
                <a16:creationId xmlns:a16="http://schemas.microsoft.com/office/drawing/2014/main" id="{5CDC5CE7-E7CD-5A4A-A3C5-384FB03AC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FA246464-3D85-B447-AD1A-C458706760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25661-D0F0-F244-9527-9ADC9D4496D0}" type="slidenum">
              <a:rPr lang="nl-BE" smtClean="0"/>
              <a:t>‹nr.›</a:t>
            </a:fld>
            <a:endParaRPr lang="nl-BE"/>
          </a:p>
        </p:txBody>
      </p:sp>
    </p:spTree>
    <p:extLst>
      <p:ext uri="{BB962C8B-B14F-4D97-AF65-F5344CB8AC3E}">
        <p14:creationId xmlns:p14="http://schemas.microsoft.com/office/powerpoint/2010/main" val="1445583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C3A904E1-22BD-7E41-CC8C-1A5212456EA0}"/>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1849E454-7B98-200B-BB9A-908B971C5FB8}"/>
              </a:ext>
            </a:extLst>
          </p:cNvPr>
          <p:cNvSpPr txBox="1">
            <a:spLocks/>
          </p:cNvSpPr>
          <p:nvPr/>
        </p:nvSpPr>
        <p:spPr>
          <a:xfrm>
            <a:off x="2931412" y="3049391"/>
            <a:ext cx="7887639" cy="177724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nl-BE" sz="5000" b="1" dirty="0">
                <a:solidFill>
                  <a:schemeClr val="bg1"/>
                </a:solidFill>
                <a:latin typeface="Scala Sans Offc"/>
              </a:rPr>
              <a:t>3 maart 2026 Gemeenteraadscommissie 'Infrastructuur en Mobiliteit'</a:t>
            </a:r>
            <a:endParaRPr lang="nl-BE" sz="5000" b="1" dirty="0">
              <a:solidFill>
                <a:schemeClr val="bg1"/>
              </a:solidFill>
              <a:latin typeface="Scala Sans Offc" panose="020B0504030101020102" pitchFamily="34" charset="77"/>
            </a:endParaRPr>
          </a:p>
        </p:txBody>
      </p:sp>
      <p:pic>
        <p:nvPicPr>
          <p:cNvPr id="2" name="Afbeelding 1">
            <a:extLst>
              <a:ext uri="{FF2B5EF4-FFF2-40B4-BE49-F238E27FC236}">
                <a16:creationId xmlns:a16="http://schemas.microsoft.com/office/drawing/2014/main" id="{649A6DBD-BF4F-D5C1-DF05-135D52F33CBC}"/>
              </a:ext>
            </a:extLst>
          </p:cNvPr>
          <p:cNvPicPr>
            <a:picLocks noChangeAspect="1"/>
          </p:cNvPicPr>
          <p:nvPr/>
        </p:nvPicPr>
        <p:blipFill rotWithShape="1">
          <a:blip r:embed="rId3"/>
          <a:srcRect l="29795" t="2356" r="947" b="81258"/>
          <a:stretch/>
        </p:blipFill>
        <p:spPr>
          <a:xfrm>
            <a:off x="6693571" y="5426244"/>
            <a:ext cx="5582653" cy="1431756"/>
          </a:xfrm>
          <a:prstGeom prst="rect">
            <a:avLst/>
          </a:prstGeom>
        </p:spPr>
      </p:pic>
    </p:spTree>
    <p:extLst>
      <p:ext uri="{BB962C8B-B14F-4D97-AF65-F5344CB8AC3E}">
        <p14:creationId xmlns:p14="http://schemas.microsoft.com/office/powerpoint/2010/main" val="278255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FB27DA-EE02-144E-36C8-C0C4824E82A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088F52-A479-418A-F981-1551EAC7C4F7}"/>
              </a:ext>
            </a:extLst>
          </p:cNvPr>
          <p:cNvSpPr>
            <a:spLocks noGrp="1"/>
          </p:cNvSpPr>
          <p:nvPr>
            <p:ph type="ctrTitle"/>
          </p:nvPr>
        </p:nvSpPr>
        <p:spPr>
          <a:xfrm>
            <a:off x="883259" y="1065241"/>
            <a:ext cx="9324569" cy="879475"/>
          </a:xfrm>
        </p:spPr>
        <p:txBody>
          <a:bodyPr>
            <a:normAutofit/>
          </a:bodyPr>
          <a:lstStyle/>
          <a:p>
            <a:pPr algn="l"/>
            <a:r>
              <a:rPr lang="nl-BE" sz="4200" b="1" dirty="0">
                <a:solidFill>
                  <a:srgbClr val="DD6B18"/>
                </a:solidFill>
                <a:latin typeface="Scala Sans Offc"/>
              </a:rPr>
              <a:t>Agenda</a:t>
            </a:r>
            <a:endParaRPr lang="nl-BE" sz="4200" b="1" dirty="0">
              <a:latin typeface="Scala Sans Offc"/>
            </a:endParaRPr>
          </a:p>
        </p:txBody>
      </p:sp>
      <p:cxnSp>
        <p:nvCxnSpPr>
          <p:cNvPr id="11" name="Rechte verbindingslijn 10">
            <a:extLst>
              <a:ext uri="{FF2B5EF4-FFF2-40B4-BE49-F238E27FC236}">
                <a16:creationId xmlns:a16="http://schemas.microsoft.com/office/drawing/2014/main" id="{2E932233-97A5-EC37-E1C5-34E0A6D04575}"/>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07EE7FBD-3FE9-0422-2EB3-E6E086B91A1D}"/>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392F017D-293D-9DDE-8F9F-D613A13B7C3A}"/>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5" name="Ondertitel 4">
            <a:extLst>
              <a:ext uri="{FF2B5EF4-FFF2-40B4-BE49-F238E27FC236}">
                <a16:creationId xmlns:a16="http://schemas.microsoft.com/office/drawing/2014/main" id="{85CB954F-E82D-DCB0-AE24-B9EDC9DA1D17}"/>
              </a:ext>
            </a:extLst>
          </p:cNvPr>
          <p:cNvSpPr>
            <a:spLocks noGrp="1"/>
          </p:cNvSpPr>
          <p:nvPr>
            <p:ph type="subTitle" idx="1"/>
          </p:nvPr>
        </p:nvSpPr>
        <p:spPr>
          <a:xfrm>
            <a:off x="973974" y="2414473"/>
            <a:ext cx="10536154" cy="4250273"/>
          </a:xfrm>
        </p:spPr>
        <p:txBody>
          <a:bodyPr vert="horz" lIns="91440" tIns="45720" rIns="91440" bIns="45720" rtlCol="0" anchor="t">
            <a:normAutofit/>
          </a:bodyPr>
          <a:lstStyle/>
          <a:p>
            <a:pPr marL="514350" lvl="0" indent="-514350" algn="l">
              <a:buFont typeface="+mj-lt"/>
              <a:buAutoNum type="arabicPeriod"/>
            </a:pPr>
            <a:r>
              <a:rPr lang="nl-BE" sz="2900" dirty="0">
                <a:latin typeface="Scala Sans Offc"/>
              </a:rPr>
              <a:t>Goedkeuring verslag vorige commissie</a:t>
            </a:r>
          </a:p>
          <a:p>
            <a:pPr marL="514350" lvl="0" indent="-514350" algn="l">
              <a:buFont typeface="+mj-lt"/>
              <a:buAutoNum type="arabicPeriod"/>
            </a:pPr>
            <a:r>
              <a:rPr lang="nl-BE" sz="2900" dirty="0">
                <a:latin typeface="Scala Sans Offc"/>
              </a:rPr>
              <a:t>Toelichting mobiliteitsplan door </a:t>
            </a:r>
            <a:r>
              <a:rPr lang="nl-BE" sz="2900" dirty="0" err="1">
                <a:latin typeface="Scala Sans Offc"/>
              </a:rPr>
              <a:t>Vectris</a:t>
            </a:r>
            <a:endParaRPr lang="nl-BE" sz="2900" dirty="0">
              <a:latin typeface="Scala Sans Offc"/>
            </a:endParaRPr>
          </a:p>
          <a:p>
            <a:pPr marL="514350" indent="-514350" algn="l">
              <a:buFont typeface="+mj-lt"/>
              <a:buAutoNum type="arabicPeriod"/>
            </a:pPr>
            <a:r>
              <a:rPr lang="nl-BE" sz="2900" dirty="0">
                <a:latin typeface="Scala Sans Offc"/>
              </a:rPr>
              <a:t>Bestek strategisch vastgoedplan</a:t>
            </a:r>
          </a:p>
          <a:p>
            <a:pPr marL="514350" indent="-514350" algn="l">
              <a:buFont typeface="+mj-lt"/>
              <a:buAutoNum type="arabicPeriod"/>
            </a:pPr>
            <a:r>
              <a:rPr lang="nl-BE" sz="2900" dirty="0">
                <a:latin typeface="Scala Sans Offc"/>
              </a:rPr>
              <a:t>Varia en rondvraag</a:t>
            </a:r>
          </a:p>
          <a:p>
            <a:pPr algn="l"/>
            <a:endParaRPr lang="nl-BE" dirty="0">
              <a:latin typeface="Flanders Art Sans"/>
            </a:endParaRPr>
          </a:p>
        </p:txBody>
      </p:sp>
    </p:spTree>
    <p:extLst>
      <p:ext uri="{BB962C8B-B14F-4D97-AF65-F5344CB8AC3E}">
        <p14:creationId xmlns:p14="http://schemas.microsoft.com/office/powerpoint/2010/main" val="2019996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3A43AB-0E8F-3E2E-EBA9-775A9786CC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D01101-D408-864A-48C3-59673059CCCC}"/>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Toelichting Mobiliteitsplan</a:t>
            </a:r>
          </a:p>
        </p:txBody>
      </p:sp>
      <p:cxnSp>
        <p:nvCxnSpPr>
          <p:cNvPr id="11" name="Rechte verbindingslijn 10">
            <a:extLst>
              <a:ext uri="{FF2B5EF4-FFF2-40B4-BE49-F238E27FC236}">
                <a16:creationId xmlns:a16="http://schemas.microsoft.com/office/drawing/2014/main" id="{DAF5E1F9-9011-EEAB-DD80-22E97CE1DE7B}"/>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C66AA56B-3D52-0DCE-B3A4-09840A513C32}"/>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EBA0F055-03E3-8BCA-F141-AACC67F81C90}"/>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0C769931-3FBC-2E63-2BFE-0751CC02F317}"/>
              </a:ext>
            </a:extLst>
          </p:cNvPr>
          <p:cNvSpPr>
            <a:spLocks noGrp="1"/>
          </p:cNvSpPr>
          <p:nvPr>
            <p:ph type="subTitle" idx="1"/>
          </p:nvPr>
        </p:nvSpPr>
        <p:spPr>
          <a:xfrm>
            <a:off x="973974" y="2414473"/>
            <a:ext cx="9950700" cy="4250273"/>
          </a:xfrm>
        </p:spPr>
        <p:txBody>
          <a:bodyPr vert="horz" lIns="91440" tIns="45720" rIns="91440" bIns="45720" rtlCol="0" anchor="t">
            <a:normAutofit/>
          </a:bodyPr>
          <a:lstStyle/>
          <a:p>
            <a:pPr marL="342900" indent="-342900" algn="l">
              <a:buFont typeface="Arial" panose="020B0604020202020204" pitchFamily="34" charset="0"/>
              <a:buChar char="•"/>
            </a:pPr>
            <a:r>
              <a:rPr lang="nl-NL" sz="2900" dirty="0">
                <a:latin typeface="Scala Sans Offc"/>
                <a:sym typeface="Wingdings" panose="05000000000000000000" pitchFamily="2" charset="2"/>
              </a:rPr>
              <a:t>Presentatie </a:t>
            </a:r>
            <a:r>
              <a:rPr lang="nl-NL" sz="2900" dirty="0" err="1">
                <a:latin typeface="Scala Sans Offc"/>
                <a:sym typeface="Wingdings" panose="05000000000000000000" pitchFamily="2" charset="2"/>
              </a:rPr>
              <a:t>Vectris</a:t>
            </a:r>
            <a:endParaRPr lang="nl-NL" sz="2900" dirty="0">
              <a:latin typeface="Scala Sans Offc"/>
              <a:sym typeface="Wingdings" panose="05000000000000000000" pitchFamily="2" charset="2"/>
            </a:endParaRPr>
          </a:p>
        </p:txBody>
      </p:sp>
    </p:spTree>
    <p:extLst>
      <p:ext uri="{BB962C8B-B14F-4D97-AF65-F5344CB8AC3E}">
        <p14:creationId xmlns:p14="http://schemas.microsoft.com/office/powerpoint/2010/main" val="3150427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C52110-EAE7-900C-1149-11977B3D9A5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8FE61A-0785-01A8-1736-EE7A1FB131C0}"/>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strategisch vastgoedplan</a:t>
            </a:r>
          </a:p>
        </p:txBody>
      </p:sp>
      <p:cxnSp>
        <p:nvCxnSpPr>
          <p:cNvPr id="11" name="Rechte verbindingslijn 10">
            <a:extLst>
              <a:ext uri="{FF2B5EF4-FFF2-40B4-BE49-F238E27FC236}">
                <a16:creationId xmlns:a16="http://schemas.microsoft.com/office/drawing/2014/main" id="{666EF7F7-EA0B-4A2A-9712-4ABA1E8EA3D6}"/>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C7E9FDF1-DDCF-2227-CFFB-8AE4CEC44886}"/>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09A8D2FD-E142-132A-C3A8-1A88360C44C0}"/>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848A0248-2705-173B-430D-20A64C2E2255}"/>
              </a:ext>
            </a:extLst>
          </p:cNvPr>
          <p:cNvSpPr>
            <a:spLocks noGrp="1"/>
          </p:cNvSpPr>
          <p:nvPr>
            <p:ph type="subTitle" idx="1"/>
          </p:nvPr>
        </p:nvSpPr>
        <p:spPr>
          <a:xfrm>
            <a:off x="973974" y="2414473"/>
            <a:ext cx="9950700" cy="4250273"/>
          </a:xfrm>
        </p:spPr>
        <p:txBody>
          <a:bodyPr vert="horz" lIns="91440" tIns="45720" rIns="91440" bIns="45720" rtlCol="0" anchor="t">
            <a:normAutofit/>
          </a:bodyPr>
          <a:lstStyle/>
          <a:p>
            <a:pPr marL="342900" indent="-342900" algn="l">
              <a:buFont typeface="Arial" panose="020B0604020202020204" pitchFamily="34" charset="0"/>
              <a:buChar char="•"/>
            </a:pPr>
            <a:r>
              <a:rPr lang="nl-BE" dirty="0"/>
              <a:t>De gemeente beschikt over een uitgebreid patrimonium welk structureel onderhoud, beheer en investeringen vereist. Om dit op een efficiënte, duurzame en toekomstgerichte manier te organiseren, is een Strategisch Vastgoedplan nodig. </a:t>
            </a:r>
          </a:p>
          <a:p>
            <a:pPr marL="342900" indent="-342900" algn="l">
              <a:buFont typeface="Arial" panose="020B0604020202020204" pitchFamily="34" charset="0"/>
              <a:buChar char="•"/>
            </a:pPr>
            <a:endParaRPr lang="nl-BE" dirty="0"/>
          </a:p>
          <a:p>
            <a:pPr marL="342900" indent="-342900" algn="l">
              <a:buFont typeface="Arial" panose="020B0604020202020204" pitchFamily="34" charset="0"/>
              <a:buChar char="•"/>
            </a:pPr>
            <a:r>
              <a:rPr lang="nl-BE" dirty="0"/>
              <a:t>Het Strategisch Vastgoedplan geeft een inzicht in de huidige toestand, het gebruik, de wettelijke verplichtingen en de toekomstige noden van het gemeentelijk patrimonium. Het zal de basis vormen voor beleidsbeslissingen over optimalisatie, investeringen, herbestemming of afstoting. </a:t>
            </a:r>
          </a:p>
          <a:p>
            <a:pPr marL="342900" indent="-342900" algn="l">
              <a:buFont typeface="Arial" panose="020B0604020202020204" pitchFamily="34" charset="0"/>
              <a:buChar char="•"/>
            </a:pPr>
            <a:endParaRPr lang="nl-NL" sz="2900" dirty="0">
              <a:solidFill>
                <a:schemeClr val="bg1">
                  <a:lumMod val="50000"/>
                </a:schemeClr>
              </a:solidFill>
              <a:latin typeface="Scala Sans Offc"/>
              <a:sym typeface="Wingdings" panose="05000000000000000000" pitchFamily="2" charset="2"/>
            </a:endParaRPr>
          </a:p>
        </p:txBody>
      </p:sp>
    </p:spTree>
    <p:extLst>
      <p:ext uri="{BB962C8B-B14F-4D97-AF65-F5344CB8AC3E}">
        <p14:creationId xmlns:p14="http://schemas.microsoft.com/office/powerpoint/2010/main" val="2652659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B29E1A-C7A9-FB0E-5B00-3FD42E228E8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07335A-D4B2-348A-F4F7-DB2E63EB4783}"/>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strategisch vastgoedplan</a:t>
            </a:r>
          </a:p>
        </p:txBody>
      </p:sp>
      <p:cxnSp>
        <p:nvCxnSpPr>
          <p:cNvPr id="11" name="Rechte verbindingslijn 10">
            <a:extLst>
              <a:ext uri="{FF2B5EF4-FFF2-40B4-BE49-F238E27FC236}">
                <a16:creationId xmlns:a16="http://schemas.microsoft.com/office/drawing/2014/main" id="{364A28BF-AD2E-0DC8-99E2-44BA4BEB2A4C}"/>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6DF15BA1-098E-78F1-FC52-7F258B819E76}"/>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C229BDC4-A32D-D711-7C2B-8F1EF6C574AF}"/>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1861C00E-DB99-5DD4-3F3B-88C01845D9AC}"/>
              </a:ext>
            </a:extLst>
          </p:cNvPr>
          <p:cNvSpPr>
            <a:spLocks noGrp="1"/>
          </p:cNvSpPr>
          <p:nvPr>
            <p:ph type="subTitle" idx="1"/>
          </p:nvPr>
        </p:nvSpPr>
        <p:spPr>
          <a:xfrm>
            <a:off x="1352110" y="2414180"/>
            <a:ext cx="9324568" cy="4250273"/>
          </a:xfrm>
        </p:spPr>
        <p:txBody>
          <a:bodyPr vert="horz" lIns="91440" tIns="45720" rIns="91440" bIns="45720" rtlCol="0" anchor="t">
            <a:normAutofit fontScale="77500" lnSpcReduction="20000"/>
          </a:bodyPr>
          <a:lstStyle/>
          <a:p>
            <a:pPr algn="l"/>
            <a:r>
              <a:rPr lang="nl-BE" sz="2800" dirty="0"/>
              <a:t>Opdracht van het Strategisch Vastgoedplan: </a:t>
            </a:r>
          </a:p>
          <a:p>
            <a:pPr marL="342900" lvl="0" indent="-342900" algn="l">
              <a:buFont typeface="Arial" panose="020B0604020202020204" pitchFamily="34" charset="0"/>
              <a:buChar char="•"/>
            </a:pPr>
            <a:r>
              <a:rPr lang="nl-BE" sz="2800" b="1" dirty="0"/>
              <a:t>Inventarisatie en analyse</a:t>
            </a:r>
            <a:r>
              <a:rPr lang="nl-BE" sz="2800" dirty="0"/>
              <a:t> van alle gebouwen, inclusief de aanwezigheid van wettelijke attesten/keuringen.</a:t>
            </a:r>
          </a:p>
          <a:p>
            <a:pPr marL="342900" lvl="0" indent="-342900" algn="l">
              <a:buFont typeface="Arial" panose="020B0604020202020204" pitchFamily="34" charset="0"/>
              <a:buChar char="•"/>
            </a:pPr>
            <a:r>
              <a:rPr lang="nl-BE" sz="2800" b="1" dirty="0"/>
              <a:t>Opmaak van niet residentiële </a:t>
            </a:r>
            <a:r>
              <a:rPr lang="nl-BE" sz="2800" b="1" dirty="0" err="1"/>
              <a:t>EPC’s</a:t>
            </a:r>
            <a:r>
              <a:rPr lang="nl-BE" sz="2800" dirty="0"/>
              <a:t> (NR, </a:t>
            </a:r>
            <a:r>
              <a:rPr lang="nl-BE" sz="2800" dirty="0" err="1"/>
              <a:t>kNR</a:t>
            </a:r>
            <a:r>
              <a:rPr lang="nl-BE" sz="2800" dirty="0"/>
              <a:t>) conform VEKA.</a:t>
            </a:r>
          </a:p>
          <a:p>
            <a:pPr marL="342900" lvl="0" indent="-342900" algn="l">
              <a:buFont typeface="Arial" panose="020B0604020202020204" pitchFamily="34" charset="0"/>
              <a:buChar char="•"/>
            </a:pPr>
            <a:r>
              <a:rPr lang="nl-BE" sz="2800" b="1" dirty="0"/>
              <a:t>Behoefteanalyse</a:t>
            </a:r>
            <a:r>
              <a:rPr lang="nl-BE" sz="2800" dirty="0"/>
              <a:t> van huidige en toekomstige ruimte- en functionele noden.</a:t>
            </a:r>
          </a:p>
          <a:p>
            <a:pPr marL="342900" lvl="0" indent="-342900" algn="l">
              <a:buFont typeface="Arial" panose="020B0604020202020204" pitchFamily="34" charset="0"/>
              <a:buChar char="•"/>
            </a:pPr>
            <a:r>
              <a:rPr lang="nl-BE" sz="2800" b="1" dirty="0"/>
              <a:t>Scenario-ontwikkeling</a:t>
            </a:r>
            <a:r>
              <a:rPr lang="nl-BE" sz="2800" dirty="0"/>
              <a:t>, inclusief kosten-batenanalyse.</a:t>
            </a:r>
          </a:p>
          <a:p>
            <a:pPr marL="342900" lvl="0" indent="-342900" algn="l">
              <a:buFont typeface="Arial" panose="020B0604020202020204" pitchFamily="34" charset="0"/>
              <a:buChar char="•"/>
            </a:pPr>
            <a:r>
              <a:rPr lang="nl-BE" sz="2800" b="1" dirty="0"/>
              <a:t>Actieplan en prioriteiten</a:t>
            </a:r>
            <a:r>
              <a:rPr lang="nl-BE" sz="2800" dirty="0"/>
              <a:t> voor korte en lange termijn, met budgetraming en monitoringskader.</a:t>
            </a:r>
          </a:p>
          <a:p>
            <a:pPr marL="342900" lvl="0" indent="-342900" algn="l">
              <a:buFont typeface="Arial" panose="020B0604020202020204" pitchFamily="34" charset="0"/>
              <a:buChar char="•"/>
            </a:pPr>
            <a:r>
              <a:rPr lang="nl-BE" sz="2800" b="1" dirty="0"/>
              <a:t>Eindrapport en presentaties</a:t>
            </a:r>
            <a:r>
              <a:rPr lang="nl-BE" sz="2800" dirty="0"/>
              <a:t>, inclusief samenvattende managementversie.</a:t>
            </a:r>
          </a:p>
          <a:p>
            <a:pPr marL="342900" lvl="0" indent="-342900" algn="l">
              <a:buFont typeface="Arial" panose="020B0604020202020204" pitchFamily="34" charset="0"/>
              <a:buChar char="•"/>
            </a:pPr>
            <a:r>
              <a:rPr lang="nl-BE" sz="2800" b="1" dirty="0"/>
              <a:t>Digitaal vastgoedregister</a:t>
            </a:r>
            <a:r>
              <a:rPr lang="nl-BE" sz="2800" dirty="0"/>
              <a:t> (Excel).</a:t>
            </a:r>
          </a:p>
          <a:p>
            <a:r>
              <a:rPr lang="nl-BE" dirty="0"/>
              <a:t> </a:t>
            </a:r>
          </a:p>
        </p:txBody>
      </p:sp>
    </p:spTree>
    <p:extLst>
      <p:ext uri="{BB962C8B-B14F-4D97-AF65-F5344CB8AC3E}">
        <p14:creationId xmlns:p14="http://schemas.microsoft.com/office/powerpoint/2010/main" val="3720188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A50D5B-9981-A4DB-C7B6-1FA4836E50F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8645CBE-3906-CEBC-9292-405A014C0E3A}"/>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strategisch vastgoedplan</a:t>
            </a:r>
          </a:p>
        </p:txBody>
      </p:sp>
      <p:cxnSp>
        <p:nvCxnSpPr>
          <p:cNvPr id="11" name="Rechte verbindingslijn 10">
            <a:extLst>
              <a:ext uri="{FF2B5EF4-FFF2-40B4-BE49-F238E27FC236}">
                <a16:creationId xmlns:a16="http://schemas.microsoft.com/office/drawing/2014/main" id="{4EA2FA82-9A8A-7767-6CA3-E017FA59B065}"/>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AEBF58ED-74B7-B11C-873F-4848D514B21B}"/>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76A53694-ABD8-5BE2-5AEA-538B08EAF2F6}"/>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6780C295-E867-3213-765E-0120ED8AD594}"/>
              </a:ext>
            </a:extLst>
          </p:cNvPr>
          <p:cNvSpPr>
            <a:spLocks noGrp="1"/>
          </p:cNvSpPr>
          <p:nvPr>
            <p:ph type="subTitle" idx="1"/>
          </p:nvPr>
        </p:nvSpPr>
        <p:spPr>
          <a:xfrm>
            <a:off x="973974" y="2414473"/>
            <a:ext cx="9964450" cy="4250273"/>
          </a:xfrm>
        </p:spPr>
        <p:txBody>
          <a:bodyPr vert="horz" lIns="91440" tIns="45720" rIns="91440" bIns="45720" rtlCol="0" anchor="t">
            <a:normAutofit fontScale="85000" lnSpcReduction="20000"/>
          </a:bodyPr>
          <a:lstStyle/>
          <a:p>
            <a:pPr algn="l"/>
            <a:r>
              <a:rPr lang="nl-BE" b="1" dirty="0"/>
              <a:t>Energieprestatiecertificaten (</a:t>
            </a:r>
            <a:r>
              <a:rPr lang="nl-BE" b="1" dirty="0" err="1"/>
              <a:t>EPC’s</a:t>
            </a:r>
            <a:r>
              <a:rPr lang="nl-BE" b="1" dirty="0"/>
              <a:t>)</a:t>
            </a:r>
            <a:r>
              <a:rPr lang="nl-BE" dirty="0"/>
              <a:t> zijn verplicht voor de publiek toegankelijke (</a:t>
            </a:r>
            <a:r>
              <a:rPr lang="nl-BE" b="1" dirty="0"/>
              <a:t>niet residentiële</a:t>
            </a:r>
            <a:r>
              <a:rPr lang="nl-BE" dirty="0"/>
              <a:t>) gebouwen en worden deze binnen deze opdracht opgemaakt en geïntegreerd in de analyse. Voor de woningen/appartementen van de gemeente zijn in deze opdracht geen </a:t>
            </a:r>
            <a:r>
              <a:rPr lang="nl-BE" dirty="0" err="1"/>
              <a:t>EPC’s</a:t>
            </a:r>
            <a:r>
              <a:rPr lang="nl-BE" dirty="0"/>
              <a:t> voorzien.</a:t>
            </a:r>
          </a:p>
          <a:p>
            <a:pPr algn="l"/>
            <a:endParaRPr lang="nl-BE" dirty="0"/>
          </a:p>
          <a:p>
            <a:pPr algn="l"/>
            <a:r>
              <a:rPr lang="nl-BE" dirty="0"/>
              <a:t>Worden niet meegenomen gezien geplande afbraak of beperkte eigendom: 	</a:t>
            </a:r>
          </a:p>
          <a:p>
            <a:pPr marL="342900" lvl="0" indent="-342900" algn="l">
              <a:spcBef>
                <a:spcPts val="600"/>
              </a:spcBef>
              <a:buFont typeface="Arial" panose="020B0604020202020204" pitchFamily="34" charset="0"/>
              <a:buChar char="•"/>
            </a:pPr>
            <a:r>
              <a:rPr lang="nl-BE" dirty="0"/>
              <a:t>Villa </a:t>
            </a:r>
            <a:r>
              <a:rPr lang="nl-BE" dirty="0" err="1"/>
              <a:t>Wildertse</a:t>
            </a:r>
            <a:r>
              <a:rPr lang="nl-BE" dirty="0"/>
              <a:t> Duintjes </a:t>
            </a:r>
          </a:p>
          <a:p>
            <a:pPr marL="342900" lvl="0" indent="-342900" algn="l">
              <a:spcBef>
                <a:spcPts val="600"/>
              </a:spcBef>
              <a:buFont typeface="Arial" panose="020B0604020202020204" pitchFamily="34" charset="0"/>
              <a:buChar char="•"/>
            </a:pPr>
            <a:r>
              <a:rPr lang="nl-BE" dirty="0"/>
              <a:t>Spoorwegstraat </a:t>
            </a:r>
          </a:p>
          <a:p>
            <a:pPr marL="342900" lvl="0" indent="-342900" algn="l">
              <a:spcBef>
                <a:spcPts val="600"/>
              </a:spcBef>
              <a:buFont typeface="Arial" panose="020B0604020202020204" pitchFamily="34" charset="0"/>
              <a:buChar char="•"/>
            </a:pPr>
            <a:r>
              <a:rPr lang="nl-BE" dirty="0"/>
              <a:t>Gebouwen Erasmussite</a:t>
            </a:r>
          </a:p>
          <a:p>
            <a:pPr marL="342900" lvl="0" indent="-342900" algn="l">
              <a:spcBef>
                <a:spcPts val="600"/>
              </a:spcBef>
              <a:buFont typeface="Arial" panose="020B0604020202020204" pitchFamily="34" charset="0"/>
              <a:buChar char="•"/>
            </a:pPr>
            <a:r>
              <a:rPr lang="nl-BE" dirty="0"/>
              <a:t>Kapel Redemptoristen</a:t>
            </a:r>
          </a:p>
          <a:p>
            <a:pPr algn="l"/>
            <a:r>
              <a:rPr lang="nl-BE" dirty="0"/>
              <a:t> </a:t>
            </a:r>
          </a:p>
          <a:p>
            <a:pPr algn="l"/>
            <a:r>
              <a:rPr lang="nl-BE" dirty="0"/>
              <a:t>Worden niet meegenomen gezien geen eigendom:</a:t>
            </a:r>
          </a:p>
          <a:p>
            <a:pPr marL="342900" lvl="0" indent="-342900" algn="l">
              <a:buFont typeface="Arial" panose="020B0604020202020204" pitchFamily="34" charset="0"/>
              <a:buChar char="•"/>
            </a:pPr>
            <a:r>
              <a:rPr lang="nl-BE" dirty="0"/>
              <a:t>Parochiecentrum </a:t>
            </a:r>
            <a:r>
              <a:rPr lang="nl-BE" dirty="0" err="1"/>
              <a:t>Horendonk</a:t>
            </a:r>
            <a:endParaRPr lang="nl-BE" dirty="0"/>
          </a:p>
          <a:p>
            <a:pPr marL="342900" lvl="0" indent="-342900" algn="l">
              <a:buFont typeface="Arial" panose="020B0604020202020204" pitchFamily="34" charset="0"/>
              <a:buChar char="•"/>
            </a:pPr>
            <a:r>
              <a:rPr lang="nl-BE" dirty="0"/>
              <a:t>Parochiecentrum Wildert </a:t>
            </a:r>
          </a:p>
        </p:txBody>
      </p:sp>
    </p:spTree>
    <p:extLst>
      <p:ext uri="{BB962C8B-B14F-4D97-AF65-F5344CB8AC3E}">
        <p14:creationId xmlns:p14="http://schemas.microsoft.com/office/powerpoint/2010/main" val="76094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767351-BC24-8DD8-1EDD-75E65732DA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CDD7D5D-6305-2B1F-77CE-0E7DDC0ABA16}"/>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strategisch vastgoedplan</a:t>
            </a:r>
          </a:p>
        </p:txBody>
      </p:sp>
      <p:cxnSp>
        <p:nvCxnSpPr>
          <p:cNvPr id="11" name="Rechte verbindingslijn 10">
            <a:extLst>
              <a:ext uri="{FF2B5EF4-FFF2-40B4-BE49-F238E27FC236}">
                <a16:creationId xmlns:a16="http://schemas.microsoft.com/office/drawing/2014/main" id="{DA3FC826-C42A-E6DB-AF99-E54FC6D86A5D}"/>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EA0F793E-D3C9-EA6A-2EF2-9E4CBCBCE1B0}"/>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E02098FA-1584-FCBE-276A-BC6EF0DC8508}"/>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DE163D97-3F1B-CC18-CADA-124810257A3C}"/>
              </a:ext>
            </a:extLst>
          </p:cNvPr>
          <p:cNvSpPr>
            <a:spLocks noGrp="1"/>
          </p:cNvSpPr>
          <p:nvPr>
            <p:ph type="subTitle" idx="1"/>
          </p:nvPr>
        </p:nvSpPr>
        <p:spPr>
          <a:xfrm>
            <a:off x="973973" y="2414473"/>
            <a:ext cx="10108829" cy="4250273"/>
          </a:xfrm>
        </p:spPr>
        <p:txBody>
          <a:bodyPr vert="horz" lIns="91440" tIns="45720" rIns="91440" bIns="45720" rtlCol="0" anchor="t">
            <a:normAutofit/>
          </a:bodyPr>
          <a:lstStyle/>
          <a:p>
            <a:pPr algn="l"/>
            <a:r>
              <a:rPr lang="nl-BE" dirty="0"/>
              <a:t>In het bestek is voorzien dat een </a:t>
            </a:r>
            <a:r>
              <a:rPr lang="nl-BE" b="1" dirty="0"/>
              <a:t>fiche per gebouw wordt opgemaakt met een overzicht van wettelijke verplichtingen over attesten, periodieke keuringen, onderhoud, etc. en de status daarvan</a:t>
            </a:r>
            <a:r>
              <a:rPr lang="nl-BE" dirty="0"/>
              <a:t>. </a:t>
            </a:r>
          </a:p>
          <a:p>
            <a:pPr algn="l"/>
            <a:endParaRPr lang="nl-BE" dirty="0"/>
          </a:p>
          <a:p>
            <a:pPr algn="l"/>
            <a:r>
              <a:rPr lang="nl-BE" dirty="0"/>
              <a:t>Het bestek voorziet </a:t>
            </a:r>
            <a:r>
              <a:rPr lang="nl-BE" b="1" dirty="0"/>
              <a:t>niet in de opmaak van deze attesten </a:t>
            </a:r>
            <a:r>
              <a:rPr lang="nl-BE" dirty="0"/>
              <a:t>of uitvoering van de keuringen en onderhoud, en voorziet ook niet in een gedetailleerde conditiestaatmeting of meerjarige onderhoudsplanning. </a:t>
            </a:r>
          </a:p>
          <a:p>
            <a:pPr algn="l"/>
            <a:endParaRPr lang="nl-BE" dirty="0"/>
          </a:p>
          <a:p>
            <a:pPr algn="l"/>
            <a:r>
              <a:rPr lang="nl-BE" dirty="0"/>
              <a:t>Het is wenselijk om dit als vervolgtraject te voorzien, na de opmaak van het Strategisch Vastgoedplan. De inventarisatie die wordt opgemaakt, is immers bepalend voor de uitvoering van de keuringen, onderhouden en attesteringen. </a:t>
            </a:r>
          </a:p>
        </p:txBody>
      </p:sp>
    </p:spTree>
    <p:extLst>
      <p:ext uri="{BB962C8B-B14F-4D97-AF65-F5344CB8AC3E}">
        <p14:creationId xmlns:p14="http://schemas.microsoft.com/office/powerpoint/2010/main" val="436740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E9126E-EAB0-9281-9813-BA52E710F7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B77E599-BC6A-27D1-4DC8-56DDF3F7E31D}"/>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strategisch vastgoedplan</a:t>
            </a:r>
          </a:p>
        </p:txBody>
      </p:sp>
      <p:cxnSp>
        <p:nvCxnSpPr>
          <p:cNvPr id="11" name="Rechte verbindingslijn 10">
            <a:extLst>
              <a:ext uri="{FF2B5EF4-FFF2-40B4-BE49-F238E27FC236}">
                <a16:creationId xmlns:a16="http://schemas.microsoft.com/office/drawing/2014/main" id="{3746ADAE-53EF-6048-008D-6063483E780B}"/>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4108B62E-E3A4-B085-9E23-5C0C3209049F}"/>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F184DE79-CCC3-5871-AD89-3203689CD096}"/>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02E1E15D-9094-7D0E-DBC4-EBBA68869397}"/>
              </a:ext>
            </a:extLst>
          </p:cNvPr>
          <p:cNvSpPr>
            <a:spLocks noGrp="1"/>
          </p:cNvSpPr>
          <p:nvPr>
            <p:ph type="subTitle" idx="1"/>
          </p:nvPr>
        </p:nvSpPr>
        <p:spPr>
          <a:xfrm>
            <a:off x="973973" y="2414473"/>
            <a:ext cx="10108829" cy="4250273"/>
          </a:xfrm>
        </p:spPr>
        <p:txBody>
          <a:bodyPr vert="horz" lIns="91440" tIns="45720" rIns="91440" bIns="45720" rtlCol="0" anchor="t">
            <a:normAutofit/>
          </a:bodyPr>
          <a:lstStyle/>
          <a:p>
            <a:pPr algn="l"/>
            <a:r>
              <a:rPr lang="nl-BE" dirty="0"/>
              <a:t>Naast de opmaak van het strategisch patrimoniumplan wordt van de opdrachtnemer verwacht dat hij een </a:t>
            </a:r>
            <a:r>
              <a:rPr lang="nl-BE" b="1" dirty="0"/>
              <a:t>globale screening </a:t>
            </a:r>
            <a:r>
              <a:rPr lang="nl-BE" dirty="0"/>
              <a:t>uitvoert van de </a:t>
            </a:r>
            <a:r>
              <a:rPr lang="nl-BE" b="1" dirty="0"/>
              <a:t>gemeentelijke gronden</a:t>
            </a:r>
            <a:r>
              <a:rPr lang="nl-BE" dirty="0"/>
              <a:t>. Deze screening omvat minstens een algemene indeling van de gronden naar aard en mogelijk strategisch belang voor de gemeente. De analyse gebeurt op hoofdlijnen en heeft tot doel een eerste inzicht te bieden in de typologie van de gronden en hun potentiële beleidsmatige relevantie.</a:t>
            </a:r>
          </a:p>
          <a:p>
            <a:pPr algn="l"/>
            <a:r>
              <a:rPr lang="nl-BE" dirty="0"/>
              <a:t> </a:t>
            </a:r>
          </a:p>
          <a:p>
            <a:pPr algn="l"/>
            <a:r>
              <a:rPr lang="nl-BE" dirty="0"/>
              <a:t>Mochten er in de loop van de studie concrete dossiers zijn waarvoor we wel gronden zoeken, kan dit alsnog bekeken worden of dit kan meegenomen worden.</a:t>
            </a:r>
          </a:p>
        </p:txBody>
      </p:sp>
    </p:spTree>
    <p:extLst>
      <p:ext uri="{BB962C8B-B14F-4D97-AF65-F5344CB8AC3E}">
        <p14:creationId xmlns:p14="http://schemas.microsoft.com/office/powerpoint/2010/main" val="1987000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6457C8-97EE-6ABD-72B7-AFA9D0B97F2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C05ACA2-3FE7-6BCD-9450-2F62113D809E}"/>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strategisch vastgoedplan</a:t>
            </a:r>
          </a:p>
        </p:txBody>
      </p:sp>
      <p:cxnSp>
        <p:nvCxnSpPr>
          <p:cNvPr id="11" name="Rechte verbindingslijn 10">
            <a:extLst>
              <a:ext uri="{FF2B5EF4-FFF2-40B4-BE49-F238E27FC236}">
                <a16:creationId xmlns:a16="http://schemas.microsoft.com/office/drawing/2014/main" id="{FCC7BEA7-7C62-7BE8-EDFF-DFE56C7CA2EA}"/>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4B9CF293-8A8E-98F8-EE22-416BE5E40497}"/>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4C8F5B3B-E55E-CB26-19E5-AA81F7AC5C70}"/>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36DE6207-9CE0-1A3B-D393-89C0F245A0EE}"/>
              </a:ext>
            </a:extLst>
          </p:cNvPr>
          <p:cNvSpPr>
            <a:spLocks noGrp="1"/>
          </p:cNvSpPr>
          <p:nvPr>
            <p:ph type="subTitle" idx="1"/>
          </p:nvPr>
        </p:nvSpPr>
        <p:spPr>
          <a:xfrm>
            <a:off x="973973" y="2414473"/>
            <a:ext cx="10108829" cy="4250273"/>
          </a:xfrm>
        </p:spPr>
        <p:txBody>
          <a:bodyPr vert="horz" lIns="91440" tIns="45720" rIns="91440" bIns="45720" rtlCol="0" anchor="t">
            <a:normAutofit fontScale="85000" lnSpcReduction="10000"/>
          </a:bodyPr>
          <a:lstStyle/>
          <a:p>
            <a:pPr algn="l"/>
            <a:r>
              <a:rPr lang="nl-BE" dirty="0"/>
              <a:t>Onderhandelingsprocedure zonder voorafgaande bekendmaking:</a:t>
            </a:r>
          </a:p>
          <a:p>
            <a:pPr algn="l"/>
            <a:endParaRPr lang="nl-BE" dirty="0"/>
          </a:p>
          <a:p>
            <a:pPr algn="l">
              <a:spcBef>
                <a:spcPts val="0"/>
              </a:spcBef>
            </a:pPr>
            <a:r>
              <a:rPr lang="nl-BE" dirty="0"/>
              <a:t>- FACTOR 4 BVBA, Kruisstraat 127 te 2570 Duffel;</a:t>
            </a:r>
          </a:p>
          <a:p>
            <a:pPr algn="l">
              <a:spcBef>
                <a:spcPts val="0"/>
              </a:spcBef>
            </a:pPr>
            <a:r>
              <a:rPr lang="nl-BE" dirty="0"/>
              <a:t>- DELOITTE CONSULTING &amp; ADVISORY SCRL, Luchthaven Nationaal 1 J te 1930 Zaventem;</a:t>
            </a:r>
          </a:p>
          <a:p>
            <a:pPr algn="l">
              <a:spcBef>
                <a:spcPts val="0"/>
              </a:spcBef>
            </a:pPr>
            <a:r>
              <a:rPr lang="nl-BE" dirty="0"/>
              <a:t>- SWECO, </a:t>
            </a:r>
            <a:r>
              <a:rPr lang="nl-BE" dirty="0" err="1"/>
              <a:t>Herkenrodesingel</a:t>
            </a:r>
            <a:r>
              <a:rPr lang="nl-BE" dirty="0"/>
              <a:t> 8B-3.01 te 3500 Hasselt;</a:t>
            </a:r>
          </a:p>
          <a:p>
            <a:pPr algn="l">
              <a:spcBef>
                <a:spcPts val="0"/>
              </a:spcBef>
            </a:pPr>
            <a:r>
              <a:rPr lang="nl-BE" dirty="0"/>
              <a:t>- FREESTONE NV, Sneeuwbeslaan 20/17 te 2610 </a:t>
            </a:r>
            <a:r>
              <a:rPr lang="nl-BE" dirty="0" err="1"/>
              <a:t>Wilrijk</a:t>
            </a:r>
            <a:r>
              <a:rPr lang="nl-BE" dirty="0"/>
              <a:t>;</a:t>
            </a:r>
          </a:p>
          <a:p>
            <a:pPr algn="l">
              <a:spcBef>
                <a:spcPts val="0"/>
              </a:spcBef>
            </a:pPr>
            <a:r>
              <a:rPr lang="nl-BE" dirty="0"/>
              <a:t>- IDEA STRATEGISCHE ECONOMISCHE CONSULTING NV, Jozef </a:t>
            </a:r>
            <a:r>
              <a:rPr lang="nl-BE" dirty="0" err="1"/>
              <a:t>Ii</a:t>
            </a:r>
            <a:r>
              <a:rPr lang="nl-BE" dirty="0"/>
              <a:t>-Straat 40, Bus 1 te 1000 Brussel;</a:t>
            </a:r>
          </a:p>
          <a:p>
            <a:pPr algn="l">
              <a:spcBef>
                <a:spcPts val="0"/>
              </a:spcBef>
            </a:pPr>
            <a:r>
              <a:rPr lang="nl-BE" dirty="0"/>
              <a:t>- INGENIUM NV, Nieuwe Sint-Annadreef 23 te 8200 Sint-Andries;</a:t>
            </a:r>
          </a:p>
          <a:p>
            <a:pPr algn="l">
              <a:spcBef>
                <a:spcPts val="0"/>
              </a:spcBef>
            </a:pPr>
            <a:r>
              <a:rPr lang="nl-BE" dirty="0"/>
              <a:t>- BOPRO NV, Oude </a:t>
            </a:r>
            <a:r>
              <a:rPr lang="nl-BE" dirty="0" err="1"/>
              <a:t>Houtlei</a:t>
            </a:r>
            <a:r>
              <a:rPr lang="nl-BE" dirty="0"/>
              <a:t> 140 te 9000 Gent;</a:t>
            </a:r>
          </a:p>
          <a:p>
            <a:pPr algn="l">
              <a:spcBef>
                <a:spcPts val="0"/>
              </a:spcBef>
            </a:pPr>
            <a:r>
              <a:rPr lang="nl-BE" dirty="0"/>
              <a:t>- BDO Antwerpen, Uitbreidingsstraat 72-1 te 2600 Antwerpen;</a:t>
            </a:r>
          </a:p>
          <a:p>
            <a:pPr algn="l">
              <a:spcBef>
                <a:spcPts val="0"/>
              </a:spcBef>
            </a:pPr>
            <a:r>
              <a:rPr lang="nl-BE" dirty="0"/>
              <a:t>- GD &amp; A - ADVOCATEN BV BVBA, </a:t>
            </a:r>
            <a:r>
              <a:rPr lang="nl-BE" dirty="0" err="1"/>
              <a:t>Antwerpsesteenweg</a:t>
            </a:r>
            <a:r>
              <a:rPr lang="nl-BE" dirty="0"/>
              <a:t> 18 te 2800 Mechelen;</a:t>
            </a:r>
          </a:p>
          <a:p>
            <a:pPr algn="l">
              <a:spcBef>
                <a:spcPts val="0"/>
              </a:spcBef>
            </a:pPr>
            <a:r>
              <a:rPr lang="nl-BE" dirty="0"/>
              <a:t>- VP NV, Vestinglaan 57/12 te 2650 Edegem.</a:t>
            </a:r>
          </a:p>
          <a:p>
            <a:pPr algn="l"/>
            <a:endParaRPr lang="nl-BE" dirty="0"/>
          </a:p>
          <a:p>
            <a:pPr algn="l"/>
            <a:r>
              <a:rPr lang="nl-BE" dirty="0"/>
              <a:t>De raming is € 135.000 incl. btw. In de meerjarenplanning is hiervoor € 85.000 incl. btw opgenomen voor het strategisch vastgoedplan en € 50.000 incl. btw voor de </a:t>
            </a:r>
            <a:r>
              <a:rPr lang="nl-BE" dirty="0" err="1"/>
              <a:t>EPC’s</a:t>
            </a:r>
            <a:r>
              <a:rPr lang="nl-BE" dirty="0"/>
              <a:t>.</a:t>
            </a:r>
          </a:p>
        </p:txBody>
      </p:sp>
    </p:spTree>
    <p:extLst>
      <p:ext uri="{BB962C8B-B14F-4D97-AF65-F5344CB8AC3E}">
        <p14:creationId xmlns:p14="http://schemas.microsoft.com/office/powerpoint/2010/main" val="834155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90E11E-015B-FEBB-0694-3EE6D202DE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E6B114E-C31E-FE46-C59C-782AF94FF9FE}"/>
              </a:ext>
            </a:extLst>
          </p:cNvPr>
          <p:cNvSpPr>
            <a:spLocks noGrp="1"/>
          </p:cNvSpPr>
          <p:nvPr>
            <p:ph type="ctrTitle"/>
          </p:nvPr>
        </p:nvSpPr>
        <p:spPr>
          <a:xfrm>
            <a:off x="793405" y="1065241"/>
            <a:ext cx="9324569" cy="879475"/>
          </a:xfrm>
        </p:spPr>
        <p:txBody>
          <a:bodyPr>
            <a:normAutofit/>
          </a:bodyPr>
          <a:lstStyle/>
          <a:p>
            <a:pPr algn="l"/>
            <a:r>
              <a:rPr lang="nl-BE" sz="4200" b="1" dirty="0">
                <a:solidFill>
                  <a:srgbClr val="DD6B18"/>
                </a:solidFill>
                <a:latin typeface="Scala Sans Offc"/>
              </a:rPr>
              <a:t>Varia en rondvraag</a:t>
            </a:r>
            <a:endParaRPr lang="nl-BE" sz="4200" b="1" dirty="0">
              <a:latin typeface="Scala Sans Offc"/>
            </a:endParaRPr>
          </a:p>
        </p:txBody>
      </p:sp>
      <p:cxnSp>
        <p:nvCxnSpPr>
          <p:cNvPr id="11" name="Rechte verbindingslijn 10">
            <a:extLst>
              <a:ext uri="{FF2B5EF4-FFF2-40B4-BE49-F238E27FC236}">
                <a16:creationId xmlns:a16="http://schemas.microsoft.com/office/drawing/2014/main" id="{06DB8376-7767-42AB-DD22-7DEDB1ECE2C5}"/>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8178484D-0F5A-EC6E-E889-25F1CC525238}"/>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01EFFD77-8DCB-D9B3-027C-9BF080D437F7}"/>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5" name="Ondertitel 4">
            <a:extLst>
              <a:ext uri="{FF2B5EF4-FFF2-40B4-BE49-F238E27FC236}">
                <a16:creationId xmlns:a16="http://schemas.microsoft.com/office/drawing/2014/main" id="{28CF1A56-2F1E-FF24-A791-40E9FD08B5A6}"/>
              </a:ext>
            </a:extLst>
          </p:cNvPr>
          <p:cNvSpPr>
            <a:spLocks noGrp="1"/>
          </p:cNvSpPr>
          <p:nvPr>
            <p:ph type="subTitle" idx="1"/>
          </p:nvPr>
        </p:nvSpPr>
        <p:spPr>
          <a:xfrm>
            <a:off x="973974" y="2414474"/>
            <a:ext cx="9964102" cy="3606884"/>
          </a:xfrm>
        </p:spPr>
        <p:txBody>
          <a:bodyPr vert="horz" lIns="91440" tIns="45720" rIns="91440" bIns="45720" rtlCol="0" anchor="t">
            <a:normAutofit/>
          </a:bodyPr>
          <a:lstStyle/>
          <a:p>
            <a:pPr marL="342900" lvl="2" indent="-342900" algn="l">
              <a:spcBef>
                <a:spcPts val="1000"/>
              </a:spcBef>
              <a:buFont typeface="Arial" panose="020B0604020202020204" pitchFamily="34" charset="0"/>
              <a:buChar char="•"/>
            </a:pPr>
            <a:endParaRPr lang="nl-BE" sz="2600" dirty="0">
              <a:solidFill>
                <a:schemeClr val="bg1">
                  <a:lumMod val="50000"/>
                </a:schemeClr>
              </a:solidFill>
              <a:latin typeface="Scala Sans Offc"/>
            </a:endParaRPr>
          </a:p>
        </p:txBody>
      </p:sp>
    </p:spTree>
    <p:extLst>
      <p:ext uri="{BB962C8B-B14F-4D97-AF65-F5344CB8AC3E}">
        <p14:creationId xmlns:p14="http://schemas.microsoft.com/office/powerpoint/2010/main" val="364025499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645</Words>
  <Application>Microsoft Office PowerPoint</Application>
  <PresentationFormat>Breedbeeld</PresentationFormat>
  <Paragraphs>70</Paragraphs>
  <Slides>10</Slides>
  <Notes>10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10</vt:i4>
      </vt:variant>
    </vt:vector>
  </HeadingPairs>
  <TitlesOfParts>
    <vt:vector size="17" baseType="lpstr">
      <vt:lpstr>Aptos</vt:lpstr>
      <vt:lpstr>Arial</vt:lpstr>
      <vt:lpstr>Calibri</vt:lpstr>
      <vt:lpstr>Calibri Light</vt:lpstr>
      <vt:lpstr>Flanders Art Sans</vt:lpstr>
      <vt:lpstr>Scala Sans Offc</vt:lpstr>
      <vt:lpstr>Kantoorthema</vt:lpstr>
      <vt:lpstr>PowerPoint-presentatie</vt:lpstr>
      <vt:lpstr>Agenda</vt:lpstr>
      <vt:lpstr>Toelichting Mobiliteitsplan</vt:lpstr>
      <vt:lpstr>Bestek strategisch vastgoedplan</vt:lpstr>
      <vt:lpstr>Bestek strategisch vastgoedplan</vt:lpstr>
      <vt:lpstr>Bestek strategisch vastgoedplan</vt:lpstr>
      <vt:lpstr>Bestek strategisch vastgoedplan</vt:lpstr>
      <vt:lpstr>Bestek strategisch vastgoedplan</vt:lpstr>
      <vt:lpstr>Bestek strategisch vastgoedplan</vt:lpstr>
      <vt:lpstr>Varia en rondvraag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PLAATS VOOR TITEL</dc:title>
  <dc:creator>Michel Arteel</dc:creator>
  <cp:lastModifiedBy>Jef Pleysier</cp:lastModifiedBy>
  <cp:revision>235</cp:revision>
  <cp:lastPrinted>2025-04-09T15:36:42Z</cp:lastPrinted>
  <dcterms:created xsi:type="dcterms:W3CDTF">2018-09-04T09:29:20Z</dcterms:created>
  <dcterms:modified xsi:type="dcterms:W3CDTF">2026-03-03T07:57:28Z</dcterms:modified>
</cp:coreProperties>
</file>