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67" r:id="rId2"/>
    <p:sldId id="272" r:id="rId3"/>
    <p:sldId id="290" r:id="rId4"/>
    <p:sldId id="314" r:id="rId5"/>
    <p:sldId id="313" r:id="rId6"/>
    <p:sldId id="315" r:id="rId7"/>
    <p:sldId id="316" r:id="rId8"/>
    <p:sldId id="318" r:id="rId9"/>
    <p:sldId id="319" r:id="rId10"/>
    <p:sldId id="317" r:id="rId11"/>
    <p:sldId id="321"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07" r:id="rId26"/>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5F130F-EB15-B483-88D4-0528444D8DD9}" name="Kim Van Oudheusden" initials="KO" userId="S::kim.vanoudheusden@essen.be::eb1a9b58-b38e-469e-83cf-32d13072b98e" providerId="AD"/>
  <p188:author id="{61F8A2B2-4110-7174-CE8D-6216C83B154A}" name="Charis Huygelen" initials="CH" userId="S::charis.huygelen@essen.be::70930ecd-dcb5-44b6-9177-2cd9cbedd8f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B18"/>
    <a:srgbClr val="B7C7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Stijl, licht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78"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978C7D-0529-4CB9-930B-AAC899EFE97B}" type="datetimeFigureOut">
              <a:rPr lang="nl-BE" smtClean="0"/>
              <a:t>9/03/2026</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3FCCAF-22EB-4E35-A11E-493E22675DF9}" type="slidenum">
              <a:rPr lang="nl-BE" smtClean="0"/>
              <a:t>‹nr.›</a:t>
            </a:fld>
            <a:endParaRPr lang="nl-BE"/>
          </a:p>
        </p:txBody>
      </p:sp>
    </p:spTree>
    <p:extLst>
      <p:ext uri="{BB962C8B-B14F-4D97-AF65-F5344CB8AC3E}">
        <p14:creationId xmlns:p14="http://schemas.microsoft.com/office/powerpoint/2010/main" val="1159161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C3FCCAF-22EB-4E35-A11E-493E22675DF9}" type="slidenum">
              <a:rPr lang="nl-BE" smtClean="0"/>
              <a:t>1</a:t>
            </a:fld>
            <a:endParaRPr lang="nl-BE"/>
          </a:p>
        </p:txBody>
      </p:sp>
    </p:spTree>
    <p:extLst>
      <p:ext uri="{BB962C8B-B14F-4D97-AF65-F5344CB8AC3E}">
        <p14:creationId xmlns:p14="http://schemas.microsoft.com/office/powerpoint/2010/main" val="141706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C3FCCAF-22EB-4E35-A11E-493E22675DF9}" type="slidenum">
              <a:rPr lang="nl-BE" smtClean="0"/>
              <a:t>2</a:t>
            </a:fld>
            <a:endParaRPr lang="nl-BE"/>
          </a:p>
        </p:txBody>
      </p:sp>
    </p:spTree>
    <p:extLst>
      <p:ext uri="{BB962C8B-B14F-4D97-AF65-F5344CB8AC3E}">
        <p14:creationId xmlns:p14="http://schemas.microsoft.com/office/powerpoint/2010/main" val="3777797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BF844-BB2B-D0AF-C3A7-DAA4F0B4394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B767F8-23CA-BFB5-1CCC-79B0E1298B9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DE2B348-19D6-14B7-7190-05D6D9996F85}"/>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208FC04E-A07B-55DD-EC9A-032182AA55E2}"/>
              </a:ext>
            </a:extLst>
          </p:cNvPr>
          <p:cNvSpPr>
            <a:spLocks noGrp="1"/>
          </p:cNvSpPr>
          <p:nvPr>
            <p:ph type="sldNum" sz="quarter" idx="5"/>
          </p:nvPr>
        </p:nvSpPr>
        <p:spPr/>
        <p:txBody>
          <a:bodyPr/>
          <a:lstStyle/>
          <a:p>
            <a:fld id="{AC3FCCAF-22EB-4E35-A11E-493E22675DF9}" type="slidenum">
              <a:rPr lang="nl-BE" smtClean="0"/>
              <a:t>3</a:t>
            </a:fld>
            <a:endParaRPr lang="nl-BE"/>
          </a:p>
        </p:txBody>
      </p:sp>
    </p:spTree>
    <p:extLst>
      <p:ext uri="{BB962C8B-B14F-4D97-AF65-F5344CB8AC3E}">
        <p14:creationId xmlns:p14="http://schemas.microsoft.com/office/powerpoint/2010/main" val="2805932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81F14-559D-E209-E162-52E8E8E2E8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49C819-6E46-2E21-08C9-6B48CCCC997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A2984F6-4FDF-892F-6D95-FC735E3F07C4}"/>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07689762-D9AA-D52A-CDA2-62E20C252C59}"/>
              </a:ext>
            </a:extLst>
          </p:cNvPr>
          <p:cNvSpPr>
            <a:spLocks noGrp="1"/>
          </p:cNvSpPr>
          <p:nvPr>
            <p:ph type="sldNum" sz="quarter" idx="5"/>
          </p:nvPr>
        </p:nvSpPr>
        <p:spPr/>
        <p:txBody>
          <a:bodyPr/>
          <a:lstStyle/>
          <a:p>
            <a:fld id="{AC3FCCAF-22EB-4E35-A11E-493E22675DF9}" type="slidenum">
              <a:rPr lang="nl-BE" smtClean="0"/>
              <a:t>4</a:t>
            </a:fld>
            <a:endParaRPr lang="nl-BE"/>
          </a:p>
        </p:txBody>
      </p:sp>
    </p:spTree>
    <p:extLst>
      <p:ext uri="{BB962C8B-B14F-4D97-AF65-F5344CB8AC3E}">
        <p14:creationId xmlns:p14="http://schemas.microsoft.com/office/powerpoint/2010/main" val="656545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09F77-580F-ABFD-5CE6-0431746863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AB02048-09CA-C69D-9053-F33CE974C9A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06D33E9-E49A-0067-D2FB-3776A868AA33}"/>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E10C1543-3D67-2499-0668-B17910314CB1}"/>
              </a:ext>
            </a:extLst>
          </p:cNvPr>
          <p:cNvSpPr>
            <a:spLocks noGrp="1"/>
          </p:cNvSpPr>
          <p:nvPr>
            <p:ph type="sldNum" sz="quarter" idx="5"/>
          </p:nvPr>
        </p:nvSpPr>
        <p:spPr/>
        <p:txBody>
          <a:bodyPr/>
          <a:lstStyle/>
          <a:p>
            <a:fld id="{AC3FCCAF-22EB-4E35-A11E-493E22675DF9}" type="slidenum">
              <a:rPr lang="nl-BE" smtClean="0"/>
              <a:t>5</a:t>
            </a:fld>
            <a:endParaRPr lang="nl-BE"/>
          </a:p>
        </p:txBody>
      </p:sp>
    </p:spTree>
    <p:extLst>
      <p:ext uri="{BB962C8B-B14F-4D97-AF65-F5344CB8AC3E}">
        <p14:creationId xmlns:p14="http://schemas.microsoft.com/office/powerpoint/2010/main" val="1861276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5ED21-87E1-1FB5-8A76-6DBCC46E870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73FE4D-4B6D-A788-AE3A-321120CD331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C68552-BDC4-6CD5-CD3C-BE1B6DF86E11}"/>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7A35FE3C-A52B-8763-84E4-A0C27B69F9C6}"/>
              </a:ext>
            </a:extLst>
          </p:cNvPr>
          <p:cNvSpPr>
            <a:spLocks noGrp="1"/>
          </p:cNvSpPr>
          <p:nvPr>
            <p:ph type="sldNum" sz="quarter" idx="5"/>
          </p:nvPr>
        </p:nvSpPr>
        <p:spPr/>
        <p:txBody>
          <a:bodyPr/>
          <a:lstStyle/>
          <a:p>
            <a:fld id="{AC3FCCAF-22EB-4E35-A11E-493E22675DF9}" type="slidenum">
              <a:rPr lang="nl-BE" smtClean="0"/>
              <a:t>6</a:t>
            </a:fld>
            <a:endParaRPr lang="nl-BE"/>
          </a:p>
        </p:txBody>
      </p:sp>
    </p:spTree>
    <p:extLst>
      <p:ext uri="{BB962C8B-B14F-4D97-AF65-F5344CB8AC3E}">
        <p14:creationId xmlns:p14="http://schemas.microsoft.com/office/powerpoint/2010/main" val="2912287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172CC-27F5-39F6-E085-3CB9B3A8B8C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0542F9C-A8D6-C791-3EAB-4C83EFA9631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4BEB8B7-EF27-386E-9133-80A2EFEDCD59}"/>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C70C447F-1EA3-D717-239E-B4B67FC45240}"/>
              </a:ext>
            </a:extLst>
          </p:cNvPr>
          <p:cNvSpPr>
            <a:spLocks noGrp="1"/>
          </p:cNvSpPr>
          <p:nvPr>
            <p:ph type="sldNum" sz="quarter" idx="5"/>
          </p:nvPr>
        </p:nvSpPr>
        <p:spPr/>
        <p:txBody>
          <a:bodyPr/>
          <a:lstStyle/>
          <a:p>
            <a:fld id="{AC3FCCAF-22EB-4E35-A11E-493E22675DF9}" type="slidenum">
              <a:rPr lang="nl-BE" smtClean="0"/>
              <a:t>7</a:t>
            </a:fld>
            <a:endParaRPr lang="nl-BE"/>
          </a:p>
        </p:txBody>
      </p:sp>
    </p:spTree>
    <p:extLst>
      <p:ext uri="{BB962C8B-B14F-4D97-AF65-F5344CB8AC3E}">
        <p14:creationId xmlns:p14="http://schemas.microsoft.com/office/powerpoint/2010/main" val="3721831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6259E-7DAC-BE0E-18B5-469F92E16A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B3C70D6-BCB6-218D-C58B-2686E23C83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A70AA4C-5960-F6F5-A226-B0FED6AC9CD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A082E76A-7A5C-ADBE-977C-16061EA9193F}"/>
              </a:ext>
            </a:extLst>
          </p:cNvPr>
          <p:cNvSpPr>
            <a:spLocks noGrp="1"/>
          </p:cNvSpPr>
          <p:nvPr>
            <p:ph type="sldNum" sz="quarter" idx="5"/>
          </p:nvPr>
        </p:nvSpPr>
        <p:spPr/>
        <p:txBody>
          <a:bodyPr/>
          <a:lstStyle/>
          <a:p>
            <a:fld id="{AC3FCCAF-22EB-4E35-A11E-493E22675DF9}" type="slidenum">
              <a:rPr lang="nl-BE" smtClean="0"/>
              <a:t>8</a:t>
            </a:fld>
            <a:endParaRPr lang="nl-BE"/>
          </a:p>
        </p:txBody>
      </p:sp>
    </p:spTree>
    <p:extLst>
      <p:ext uri="{BB962C8B-B14F-4D97-AF65-F5344CB8AC3E}">
        <p14:creationId xmlns:p14="http://schemas.microsoft.com/office/powerpoint/2010/main" val="126865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742AC-5616-74C9-5114-62D43423B2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E38A382-6B0C-08E1-E1A4-59296249B5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4AB4F1-97C5-83FE-B6CE-22F8C19A3868}"/>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54919D57-D31C-7E47-E184-E2C576074A87}"/>
              </a:ext>
            </a:extLst>
          </p:cNvPr>
          <p:cNvSpPr>
            <a:spLocks noGrp="1"/>
          </p:cNvSpPr>
          <p:nvPr>
            <p:ph type="sldNum" sz="quarter" idx="5"/>
          </p:nvPr>
        </p:nvSpPr>
        <p:spPr/>
        <p:txBody>
          <a:bodyPr/>
          <a:lstStyle/>
          <a:p>
            <a:fld id="{AC3FCCAF-22EB-4E35-A11E-493E22675DF9}" type="slidenum">
              <a:rPr lang="nl-BE" smtClean="0"/>
              <a:t>9</a:t>
            </a:fld>
            <a:endParaRPr lang="nl-BE"/>
          </a:p>
        </p:txBody>
      </p:sp>
    </p:spTree>
    <p:extLst>
      <p:ext uri="{BB962C8B-B14F-4D97-AF65-F5344CB8AC3E}">
        <p14:creationId xmlns:p14="http://schemas.microsoft.com/office/powerpoint/2010/main" val="991183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7443D-C334-3A96-8764-7C46FA6291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9D80662-19E4-B411-6702-AFCCA100EAE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C216BA0-22A4-3FFA-4514-B8F445A56294}"/>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8369629F-63C4-5804-B1CD-491436C97036}"/>
              </a:ext>
            </a:extLst>
          </p:cNvPr>
          <p:cNvSpPr>
            <a:spLocks noGrp="1"/>
          </p:cNvSpPr>
          <p:nvPr>
            <p:ph type="sldNum" sz="quarter" idx="5"/>
          </p:nvPr>
        </p:nvSpPr>
        <p:spPr/>
        <p:txBody>
          <a:bodyPr/>
          <a:lstStyle/>
          <a:p>
            <a:fld id="{AC3FCCAF-22EB-4E35-A11E-493E22675DF9}" type="slidenum">
              <a:rPr lang="nl-BE" smtClean="0"/>
              <a:t>10</a:t>
            </a:fld>
            <a:endParaRPr lang="nl-BE"/>
          </a:p>
        </p:txBody>
      </p:sp>
    </p:spTree>
    <p:extLst>
      <p:ext uri="{BB962C8B-B14F-4D97-AF65-F5344CB8AC3E}">
        <p14:creationId xmlns:p14="http://schemas.microsoft.com/office/powerpoint/2010/main" val="1105771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0D59F-B90F-564F-2347-52E2381892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F9BE625-3D9C-6E01-1557-2A03D5369A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58E20BC-5E42-DEA4-B1F9-1185DE4A7003}"/>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42037A63-4870-FD0F-53A0-1BAFC0F4724C}"/>
              </a:ext>
            </a:extLst>
          </p:cNvPr>
          <p:cNvSpPr>
            <a:spLocks noGrp="1"/>
          </p:cNvSpPr>
          <p:nvPr>
            <p:ph type="sldNum" sz="quarter" idx="5"/>
          </p:nvPr>
        </p:nvSpPr>
        <p:spPr/>
        <p:txBody>
          <a:bodyPr/>
          <a:lstStyle/>
          <a:p>
            <a:fld id="{AC3FCCAF-22EB-4E35-A11E-493E22675DF9}" type="slidenum">
              <a:rPr lang="nl-BE" smtClean="0"/>
              <a:t>11</a:t>
            </a:fld>
            <a:endParaRPr lang="nl-BE"/>
          </a:p>
        </p:txBody>
      </p:sp>
    </p:spTree>
    <p:extLst>
      <p:ext uri="{BB962C8B-B14F-4D97-AF65-F5344CB8AC3E}">
        <p14:creationId xmlns:p14="http://schemas.microsoft.com/office/powerpoint/2010/main" val="2312751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27A23-FDF6-8321-44DB-4889B3DB801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6F5E87-0716-62A3-F69B-7E70B4201C8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78DF331-88C7-9F52-2830-A08084BB1F1B}"/>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96E92C2B-F535-3E11-4D46-75802B74FE35}"/>
              </a:ext>
            </a:extLst>
          </p:cNvPr>
          <p:cNvSpPr>
            <a:spLocks noGrp="1"/>
          </p:cNvSpPr>
          <p:nvPr>
            <p:ph type="sldNum" sz="quarter" idx="5"/>
          </p:nvPr>
        </p:nvSpPr>
        <p:spPr/>
        <p:txBody>
          <a:bodyPr/>
          <a:lstStyle/>
          <a:p>
            <a:fld id="{AC3FCCAF-22EB-4E35-A11E-493E22675DF9}" type="slidenum">
              <a:rPr lang="nl-BE" smtClean="0"/>
              <a:t>12</a:t>
            </a:fld>
            <a:endParaRPr lang="nl-BE"/>
          </a:p>
        </p:txBody>
      </p:sp>
    </p:spTree>
    <p:extLst>
      <p:ext uri="{BB962C8B-B14F-4D97-AF65-F5344CB8AC3E}">
        <p14:creationId xmlns:p14="http://schemas.microsoft.com/office/powerpoint/2010/main" val="2063330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E9195-AD1E-BC80-2993-4CCD42E784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5BFF40-CED9-2220-A867-DC27432C0F8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B3B8F87-251B-34A0-5807-A38088BFD1BE}"/>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51E387ED-F07F-5F3E-144F-AF79E795364E}"/>
              </a:ext>
            </a:extLst>
          </p:cNvPr>
          <p:cNvSpPr>
            <a:spLocks noGrp="1"/>
          </p:cNvSpPr>
          <p:nvPr>
            <p:ph type="sldNum" sz="quarter" idx="5"/>
          </p:nvPr>
        </p:nvSpPr>
        <p:spPr/>
        <p:txBody>
          <a:bodyPr/>
          <a:lstStyle/>
          <a:p>
            <a:fld id="{AC3FCCAF-22EB-4E35-A11E-493E22675DF9}" type="slidenum">
              <a:rPr lang="nl-BE" smtClean="0"/>
              <a:t>13</a:t>
            </a:fld>
            <a:endParaRPr lang="nl-BE"/>
          </a:p>
        </p:txBody>
      </p:sp>
    </p:spTree>
    <p:extLst>
      <p:ext uri="{BB962C8B-B14F-4D97-AF65-F5344CB8AC3E}">
        <p14:creationId xmlns:p14="http://schemas.microsoft.com/office/powerpoint/2010/main" val="1014446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072C6-C424-413B-3AB4-75B901BA353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6E11E3F-BBE9-0AAA-1183-DA46C73CE99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0DA399C-C6D0-8A31-1122-0D26651F9E57}"/>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57413A1F-B391-4E56-39F8-900D82C8F4D1}"/>
              </a:ext>
            </a:extLst>
          </p:cNvPr>
          <p:cNvSpPr>
            <a:spLocks noGrp="1"/>
          </p:cNvSpPr>
          <p:nvPr>
            <p:ph type="sldNum" sz="quarter" idx="5"/>
          </p:nvPr>
        </p:nvSpPr>
        <p:spPr/>
        <p:txBody>
          <a:bodyPr/>
          <a:lstStyle/>
          <a:p>
            <a:fld id="{AC3FCCAF-22EB-4E35-A11E-493E22675DF9}" type="slidenum">
              <a:rPr lang="nl-BE" smtClean="0"/>
              <a:t>14</a:t>
            </a:fld>
            <a:endParaRPr lang="nl-BE"/>
          </a:p>
        </p:txBody>
      </p:sp>
    </p:spTree>
    <p:extLst>
      <p:ext uri="{BB962C8B-B14F-4D97-AF65-F5344CB8AC3E}">
        <p14:creationId xmlns:p14="http://schemas.microsoft.com/office/powerpoint/2010/main" val="2617675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09DD0-CAD0-F727-7DE5-34E3A72B3D8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F40AC69-884B-80D7-3DD7-C399C7BBC89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74B1B19-3D10-0975-1216-8BAD3EBD784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CFA588AF-AA11-4DE5-8B98-E603590B2C5D}"/>
              </a:ext>
            </a:extLst>
          </p:cNvPr>
          <p:cNvSpPr>
            <a:spLocks noGrp="1"/>
          </p:cNvSpPr>
          <p:nvPr>
            <p:ph type="sldNum" sz="quarter" idx="5"/>
          </p:nvPr>
        </p:nvSpPr>
        <p:spPr/>
        <p:txBody>
          <a:bodyPr/>
          <a:lstStyle/>
          <a:p>
            <a:fld id="{AC3FCCAF-22EB-4E35-A11E-493E22675DF9}" type="slidenum">
              <a:rPr lang="nl-BE" smtClean="0"/>
              <a:t>15</a:t>
            </a:fld>
            <a:endParaRPr lang="nl-BE"/>
          </a:p>
        </p:txBody>
      </p:sp>
    </p:spTree>
    <p:extLst>
      <p:ext uri="{BB962C8B-B14F-4D97-AF65-F5344CB8AC3E}">
        <p14:creationId xmlns:p14="http://schemas.microsoft.com/office/powerpoint/2010/main" val="4087469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552E2-40A5-CCBD-900F-565DD35D1C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37739B-05E5-3B90-2333-62D1B84E16A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A6ADC62-20F9-5D7E-539D-644033F3B536}"/>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D5057C57-5515-AD61-8860-6E59C40A4892}"/>
              </a:ext>
            </a:extLst>
          </p:cNvPr>
          <p:cNvSpPr>
            <a:spLocks noGrp="1"/>
          </p:cNvSpPr>
          <p:nvPr>
            <p:ph type="sldNum" sz="quarter" idx="5"/>
          </p:nvPr>
        </p:nvSpPr>
        <p:spPr/>
        <p:txBody>
          <a:bodyPr/>
          <a:lstStyle/>
          <a:p>
            <a:fld id="{AC3FCCAF-22EB-4E35-A11E-493E22675DF9}" type="slidenum">
              <a:rPr lang="nl-BE" smtClean="0"/>
              <a:t>16</a:t>
            </a:fld>
            <a:endParaRPr lang="nl-BE"/>
          </a:p>
        </p:txBody>
      </p:sp>
    </p:spTree>
    <p:extLst>
      <p:ext uri="{BB962C8B-B14F-4D97-AF65-F5344CB8AC3E}">
        <p14:creationId xmlns:p14="http://schemas.microsoft.com/office/powerpoint/2010/main" val="836533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C70D3-841D-C0FB-FE9C-72DA4B57E2D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BFF0C77-D601-EE52-32AE-C88E7E5F99B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5C3A27D-FC7D-153E-2C4A-14B17D1776CF}"/>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E56B8FBC-B57D-3E63-063F-1955279D5239}"/>
              </a:ext>
            </a:extLst>
          </p:cNvPr>
          <p:cNvSpPr>
            <a:spLocks noGrp="1"/>
          </p:cNvSpPr>
          <p:nvPr>
            <p:ph type="sldNum" sz="quarter" idx="5"/>
          </p:nvPr>
        </p:nvSpPr>
        <p:spPr/>
        <p:txBody>
          <a:bodyPr/>
          <a:lstStyle/>
          <a:p>
            <a:fld id="{AC3FCCAF-22EB-4E35-A11E-493E22675DF9}" type="slidenum">
              <a:rPr lang="nl-BE" smtClean="0"/>
              <a:t>17</a:t>
            </a:fld>
            <a:endParaRPr lang="nl-BE"/>
          </a:p>
        </p:txBody>
      </p:sp>
    </p:spTree>
    <p:extLst>
      <p:ext uri="{BB962C8B-B14F-4D97-AF65-F5344CB8AC3E}">
        <p14:creationId xmlns:p14="http://schemas.microsoft.com/office/powerpoint/2010/main" val="3723549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52E47-883D-CC07-DBF2-877CEF6AA86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805245-7293-1D96-B6D9-A2FC725CBD0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2A64B07-DD41-81F1-CDBB-3A71D63B8FD4}"/>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365C0C09-9CD2-EF06-6231-1041A55F2363}"/>
              </a:ext>
            </a:extLst>
          </p:cNvPr>
          <p:cNvSpPr>
            <a:spLocks noGrp="1"/>
          </p:cNvSpPr>
          <p:nvPr>
            <p:ph type="sldNum" sz="quarter" idx="5"/>
          </p:nvPr>
        </p:nvSpPr>
        <p:spPr/>
        <p:txBody>
          <a:bodyPr/>
          <a:lstStyle/>
          <a:p>
            <a:fld id="{AC3FCCAF-22EB-4E35-A11E-493E22675DF9}" type="slidenum">
              <a:rPr lang="nl-BE" smtClean="0"/>
              <a:t>18</a:t>
            </a:fld>
            <a:endParaRPr lang="nl-BE"/>
          </a:p>
        </p:txBody>
      </p:sp>
    </p:spTree>
    <p:extLst>
      <p:ext uri="{BB962C8B-B14F-4D97-AF65-F5344CB8AC3E}">
        <p14:creationId xmlns:p14="http://schemas.microsoft.com/office/powerpoint/2010/main" val="3637393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78F3F-9B57-DF1A-C767-8FCE5C8A06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18DBFC-69BC-E718-E028-CFB2CDFB579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C47BE58-1BD3-FA2C-24F6-C3867EDD3B38}"/>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1234BFFC-5935-D441-F4FE-6D1D4F5EE214}"/>
              </a:ext>
            </a:extLst>
          </p:cNvPr>
          <p:cNvSpPr>
            <a:spLocks noGrp="1"/>
          </p:cNvSpPr>
          <p:nvPr>
            <p:ph type="sldNum" sz="quarter" idx="5"/>
          </p:nvPr>
        </p:nvSpPr>
        <p:spPr/>
        <p:txBody>
          <a:bodyPr/>
          <a:lstStyle/>
          <a:p>
            <a:fld id="{AC3FCCAF-22EB-4E35-A11E-493E22675DF9}" type="slidenum">
              <a:rPr lang="nl-BE" smtClean="0"/>
              <a:t>19</a:t>
            </a:fld>
            <a:endParaRPr lang="nl-BE"/>
          </a:p>
        </p:txBody>
      </p:sp>
    </p:spTree>
    <p:extLst>
      <p:ext uri="{BB962C8B-B14F-4D97-AF65-F5344CB8AC3E}">
        <p14:creationId xmlns:p14="http://schemas.microsoft.com/office/powerpoint/2010/main" val="2107430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A2E6A-2CEC-9903-6B33-329C5D90C0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E816886-C279-5686-7F7B-DE11900C91E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BA966D-BFBF-5C8B-2BD5-D22D16A904B5}"/>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AFD2B4C0-CD52-0942-3B7C-F79A40EC3DE9}"/>
              </a:ext>
            </a:extLst>
          </p:cNvPr>
          <p:cNvSpPr>
            <a:spLocks noGrp="1"/>
          </p:cNvSpPr>
          <p:nvPr>
            <p:ph type="sldNum" sz="quarter" idx="5"/>
          </p:nvPr>
        </p:nvSpPr>
        <p:spPr/>
        <p:txBody>
          <a:bodyPr/>
          <a:lstStyle/>
          <a:p>
            <a:fld id="{AC3FCCAF-22EB-4E35-A11E-493E22675DF9}" type="slidenum">
              <a:rPr lang="nl-BE" smtClean="0"/>
              <a:t>20</a:t>
            </a:fld>
            <a:endParaRPr lang="nl-BE"/>
          </a:p>
        </p:txBody>
      </p:sp>
    </p:spTree>
    <p:extLst>
      <p:ext uri="{BB962C8B-B14F-4D97-AF65-F5344CB8AC3E}">
        <p14:creationId xmlns:p14="http://schemas.microsoft.com/office/powerpoint/2010/main" val="33982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00E7E-1A3F-ADF3-A8AB-DD5F3E0279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B77B647-4875-34CA-44D3-1C287EE09E5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541AEE-F303-9C38-152D-4224AB013F13}"/>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5E48C49B-6621-9D55-528B-FB7094F40497}"/>
              </a:ext>
            </a:extLst>
          </p:cNvPr>
          <p:cNvSpPr>
            <a:spLocks noGrp="1"/>
          </p:cNvSpPr>
          <p:nvPr>
            <p:ph type="sldNum" sz="quarter" idx="5"/>
          </p:nvPr>
        </p:nvSpPr>
        <p:spPr/>
        <p:txBody>
          <a:bodyPr/>
          <a:lstStyle/>
          <a:p>
            <a:fld id="{AC3FCCAF-22EB-4E35-A11E-493E22675DF9}" type="slidenum">
              <a:rPr lang="nl-BE" smtClean="0"/>
              <a:t>21</a:t>
            </a:fld>
            <a:endParaRPr lang="nl-BE"/>
          </a:p>
        </p:txBody>
      </p:sp>
    </p:spTree>
    <p:extLst>
      <p:ext uri="{BB962C8B-B14F-4D97-AF65-F5344CB8AC3E}">
        <p14:creationId xmlns:p14="http://schemas.microsoft.com/office/powerpoint/2010/main" val="2451533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0436B-C0DF-96C7-104D-75017F2829D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2E1002E-F7B8-8A07-3F20-561153E447E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8F105F2-8229-D6C7-C829-E20A6C61F54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C26B41CF-8A52-5D1D-0496-45A40DCB375A}"/>
              </a:ext>
            </a:extLst>
          </p:cNvPr>
          <p:cNvSpPr>
            <a:spLocks noGrp="1"/>
          </p:cNvSpPr>
          <p:nvPr>
            <p:ph type="sldNum" sz="quarter" idx="5"/>
          </p:nvPr>
        </p:nvSpPr>
        <p:spPr/>
        <p:txBody>
          <a:bodyPr/>
          <a:lstStyle/>
          <a:p>
            <a:fld id="{AC3FCCAF-22EB-4E35-A11E-493E22675DF9}" type="slidenum">
              <a:rPr lang="nl-BE" smtClean="0"/>
              <a:t>22</a:t>
            </a:fld>
            <a:endParaRPr lang="nl-BE"/>
          </a:p>
        </p:txBody>
      </p:sp>
    </p:spTree>
    <p:extLst>
      <p:ext uri="{BB962C8B-B14F-4D97-AF65-F5344CB8AC3E}">
        <p14:creationId xmlns:p14="http://schemas.microsoft.com/office/powerpoint/2010/main" val="503683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4BFF2-5B54-70D1-0427-A2D5F403F31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33D836-C616-6F6E-0704-166985BC78D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5FEE754-7F14-16A0-DD38-4C0A67E88326}"/>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550BE811-E096-7377-B235-2963CDAF48B5}"/>
              </a:ext>
            </a:extLst>
          </p:cNvPr>
          <p:cNvSpPr>
            <a:spLocks noGrp="1"/>
          </p:cNvSpPr>
          <p:nvPr>
            <p:ph type="sldNum" sz="quarter" idx="5"/>
          </p:nvPr>
        </p:nvSpPr>
        <p:spPr/>
        <p:txBody>
          <a:bodyPr/>
          <a:lstStyle/>
          <a:p>
            <a:fld id="{AC3FCCAF-22EB-4E35-A11E-493E22675DF9}" type="slidenum">
              <a:rPr lang="nl-BE" smtClean="0"/>
              <a:t>23</a:t>
            </a:fld>
            <a:endParaRPr lang="nl-BE"/>
          </a:p>
        </p:txBody>
      </p:sp>
    </p:spTree>
    <p:extLst>
      <p:ext uri="{BB962C8B-B14F-4D97-AF65-F5344CB8AC3E}">
        <p14:creationId xmlns:p14="http://schemas.microsoft.com/office/powerpoint/2010/main" val="1222007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D80D8-D0EA-7139-A5F1-AAE2B477527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6285EC5-C360-D1D5-73AF-C2986ECEFD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A6451C-CDE9-7DAC-CAE6-183D0513E0A3}"/>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1615C21D-61F5-4F76-FC8A-23AB1D180C6B}"/>
              </a:ext>
            </a:extLst>
          </p:cNvPr>
          <p:cNvSpPr>
            <a:spLocks noGrp="1"/>
          </p:cNvSpPr>
          <p:nvPr>
            <p:ph type="sldNum" sz="quarter" idx="5"/>
          </p:nvPr>
        </p:nvSpPr>
        <p:spPr/>
        <p:txBody>
          <a:bodyPr/>
          <a:lstStyle/>
          <a:p>
            <a:fld id="{AC3FCCAF-22EB-4E35-A11E-493E22675DF9}" type="slidenum">
              <a:rPr lang="nl-BE" smtClean="0"/>
              <a:t>24</a:t>
            </a:fld>
            <a:endParaRPr lang="nl-BE"/>
          </a:p>
        </p:txBody>
      </p:sp>
    </p:spTree>
    <p:extLst>
      <p:ext uri="{BB962C8B-B14F-4D97-AF65-F5344CB8AC3E}">
        <p14:creationId xmlns:p14="http://schemas.microsoft.com/office/powerpoint/2010/main" val="1435306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3891E-A4E5-2EF8-515A-A274F07045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8FA87F5-F00A-D7BF-A596-26EA8F8ECB0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36052D-7B3E-FD16-ED09-F452A147520C}"/>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897027A5-8DAC-978E-97C6-23EF4D04B406}"/>
              </a:ext>
            </a:extLst>
          </p:cNvPr>
          <p:cNvSpPr>
            <a:spLocks noGrp="1"/>
          </p:cNvSpPr>
          <p:nvPr>
            <p:ph type="sldNum" sz="quarter" idx="5"/>
          </p:nvPr>
        </p:nvSpPr>
        <p:spPr/>
        <p:txBody>
          <a:bodyPr/>
          <a:lstStyle/>
          <a:p>
            <a:fld id="{AC3FCCAF-22EB-4E35-A11E-493E22675DF9}" type="slidenum">
              <a:rPr lang="nl-BE" smtClean="0"/>
              <a:t>25</a:t>
            </a:fld>
            <a:endParaRPr lang="nl-BE"/>
          </a:p>
        </p:txBody>
      </p:sp>
    </p:spTree>
    <p:extLst>
      <p:ext uri="{BB962C8B-B14F-4D97-AF65-F5344CB8AC3E}">
        <p14:creationId xmlns:p14="http://schemas.microsoft.com/office/powerpoint/2010/main" val="1956391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C4D56-77C1-714E-B13B-BBF475B5520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2987EA14-DEB7-454C-A223-9E37EAB387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D25A1C46-C920-D343-ABCA-7BDFB210FB75}"/>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5" name="Tijdelijke aanduiding voor voettekst 4">
            <a:extLst>
              <a:ext uri="{FF2B5EF4-FFF2-40B4-BE49-F238E27FC236}">
                <a16:creationId xmlns:a16="http://schemas.microsoft.com/office/drawing/2014/main" id="{A4880CB6-6906-4648-8E79-897D25C5EA8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A37DD95-39DD-A144-B3FF-007DDA5F711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35573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FA5CC-2A0F-1F4C-B108-ACFF7199325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35C7FA09-199C-A84A-BEAA-5317EEB8BA57}"/>
              </a:ext>
            </a:extLst>
          </p:cNvPr>
          <p:cNvSpPr>
            <a:spLocks noGrp="1"/>
          </p:cNvSpPr>
          <p:nvPr>
            <p:ph idx="1"/>
          </p:nvPr>
        </p:nvSpPr>
        <p:spPr/>
        <p:txBody>
          <a:body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FBDEE9A2-57E6-074F-B32E-DD286781A9A6}"/>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5" name="Tijdelijke aanduiding voor voettekst 4">
            <a:extLst>
              <a:ext uri="{FF2B5EF4-FFF2-40B4-BE49-F238E27FC236}">
                <a16:creationId xmlns:a16="http://schemas.microsoft.com/office/drawing/2014/main" id="{1B6616EC-07F4-8049-9018-F44A1245732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DF09C70-A34E-1E41-A65F-32F5AD6FAF6F}"/>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98573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BE5649-B059-904E-998F-8C798092ED3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77D4E8B-5D33-3448-9F08-3EDC22540B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0BE4F017-1595-304E-A200-59B0B7A21167}"/>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5" name="Tijdelijke aanduiding voor voettekst 4">
            <a:extLst>
              <a:ext uri="{FF2B5EF4-FFF2-40B4-BE49-F238E27FC236}">
                <a16:creationId xmlns:a16="http://schemas.microsoft.com/office/drawing/2014/main" id="{C93EEBE0-9DC9-8447-988E-F78A56C23DB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9F39F20-7318-644B-A028-1235383EB6B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96332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DA9F03-B997-D244-99C7-A8F11A8B7C6C}"/>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BFD05A0-8D78-E847-AA85-B0028584AB90}"/>
              </a:ext>
            </a:extLst>
          </p:cNvPr>
          <p:cNvSpPr>
            <a:spLocks noGrp="1"/>
          </p:cNvSpPr>
          <p:nvPr>
            <p:ph sz="half" idx="1"/>
          </p:nvPr>
        </p:nvSpPr>
        <p:spPr>
          <a:xfrm>
            <a:off x="838200" y="1825625"/>
            <a:ext cx="5181600" cy="4351338"/>
          </a:xfrm>
        </p:spPr>
        <p:txBody>
          <a:bodyPr/>
          <a:lstStyle/>
          <a:p>
            <a:r>
              <a:rPr lang="nl-NL"/>
              <a:t>Tekststijl van het model bewerken
Tweede niveau
Derde niveau
Vierde niveau
Vijfde niveau</a:t>
            </a:r>
            <a:endParaRPr lang="nl-BE"/>
          </a:p>
        </p:txBody>
      </p:sp>
      <p:sp>
        <p:nvSpPr>
          <p:cNvPr id="4" name="Tijdelijke aanduiding voor inhoud 3">
            <a:extLst>
              <a:ext uri="{FF2B5EF4-FFF2-40B4-BE49-F238E27FC236}">
                <a16:creationId xmlns:a16="http://schemas.microsoft.com/office/drawing/2014/main" id="{1F9B36FD-DFDA-5548-A530-8FF0A637943A}"/>
              </a:ext>
            </a:extLst>
          </p:cNvPr>
          <p:cNvSpPr>
            <a:spLocks noGrp="1"/>
          </p:cNvSpPr>
          <p:nvPr>
            <p:ph sz="half" idx="2"/>
          </p:nvPr>
        </p:nvSpPr>
        <p:spPr>
          <a:xfrm>
            <a:off x="6172200" y="1825625"/>
            <a:ext cx="5181600" cy="4351338"/>
          </a:xfrm>
        </p:spPr>
        <p:txBody>
          <a:body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61C57AFE-6CC8-6747-865C-D96335A79FBA}"/>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6" name="Tijdelijke aanduiding voor voettekst 5">
            <a:extLst>
              <a:ext uri="{FF2B5EF4-FFF2-40B4-BE49-F238E27FC236}">
                <a16:creationId xmlns:a16="http://schemas.microsoft.com/office/drawing/2014/main" id="{A4A54689-DD09-3845-91B7-C8FA4872F2E1}"/>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3C58BC0-0EF8-4D49-848B-D471A82417D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30518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912BB-EB61-7D42-AAF6-99CD05BD8C22}"/>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7E12E16-8803-C446-9281-F2FF0F72A3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endParaRPr lang="nl-BE"/>
          </a:p>
        </p:txBody>
      </p:sp>
      <p:sp>
        <p:nvSpPr>
          <p:cNvPr id="4" name="Tijdelijke aanduiding voor inhoud 3">
            <a:extLst>
              <a:ext uri="{FF2B5EF4-FFF2-40B4-BE49-F238E27FC236}">
                <a16:creationId xmlns:a16="http://schemas.microsoft.com/office/drawing/2014/main" id="{B77A2ED5-15AB-1146-9DC6-FC548C4DB4A4}"/>
              </a:ext>
            </a:extLst>
          </p:cNvPr>
          <p:cNvSpPr>
            <a:spLocks noGrp="1"/>
          </p:cNvSpPr>
          <p:nvPr>
            <p:ph sz="half" idx="2"/>
          </p:nvPr>
        </p:nvSpPr>
        <p:spPr>
          <a:xfrm>
            <a:off x="839788" y="2505075"/>
            <a:ext cx="5157787" cy="3684588"/>
          </a:xfrm>
        </p:spPr>
        <p:txBody>
          <a:bodyPr/>
          <a:lstStyle/>
          <a:p>
            <a:r>
              <a:rPr lang="nl-NL"/>
              <a:t>Tekststijl van het model bewerken
Tweede niveau
Derde niveau
Vierde niveau
Vijfde niveau</a:t>
            </a:r>
            <a:endParaRPr lang="nl-BE"/>
          </a:p>
        </p:txBody>
      </p:sp>
      <p:sp>
        <p:nvSpPr>
          <p:cNvPr id="5" name="Tijdelijke aanduiding voor tekst 4">
            <a:extLst>
              <a:ext uri="{FF2B5EF4-FFF2-40B4-BE49-F238E27FC236}">
                <a16:creationId xmlns:a16="http://schemas.microsoft.com/office/drawing/2014/main" id="{423C9CA1-6AEE-B74A-AC2C-061B87ACBA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endParaRPr lang="nl-BE"/>
          </a:p>
        </p:txBody>
      </p:sp>
      <p:sp>
        <p:nvSpPr>
          <p:cNvPr id="6" name="Tijdelijke aanduiding voor inhoud 5">
            <a:extLst>
              <a:ext uri="{FF2B5EF4-FFF2-40B4-BE49-F238E27FC236}">
                <a16:creationId xmlns:a16="http://schemas.microsoft.com/office/drawing/2014/main" id="{6E24B1BC-7428-8743-85DE-BD5AFB36D99C}"/>
              </a:ext>
            </a:extLst>
          </p:cNvPr>
          <p:cNvSpPr>
            <a:spLocks noGrp="1"/>
          </p:cNvSpPr>
          <p:nvPr>
            <p:ph sz="quarter" idx="4"/>
          </p:nvPr>
        </p:nvSpPr>
        <p:spPr>
          <a:xfrm>
            <a:off x="6172200" y="2505075"/>
            <a:ext cx="5183188" cy="3684588"/>
          </a:xfrm>
        </p:spPr>
        <p:txBody>
          <a:bodyPr/>
          <a:lstStyle/>
          <a:p>
            <a:r>
              <a:rPr lang="nl-NL"/>
              <a:t>Tekststijl van het model bewerken
Tweede niveau
Derde niveau
Vierde niveau
Vijfde niveau</a:t>
            </a:r>
            <a:endParaRPr lang="nl-BE"/>
          </a:p>
        </p:txBody>
      </p:sp>
      <p:sp>
        <p:nvSpPr>
          <p:cNvPr id="7" name="Tijdelijke aanduiding voor datum 6">
            <a:extLst>
              <a:ext uri="{FF2B5EF4-FFF2-40B4-BE49-F238E27FC236}">
                <a16:creationId xmlns:a16="http://schemas.microsoft.com/office/drawing/2014/main" id="{FDBF0C3A-601E-5A47-BE80-1651DFD41BAC}"/>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8" name="Tijdelijke aanduiding voor voettekst 7">
            <a:extLst>
              <a:ext uri="{FF2B5EF4-FFF2-40B4-BE49-F238E27FC236}">
                <a16:creationId xmlns:a16="http://schemas.microsoft.com/office/drawing/2014/main" id="{2DACCE89-594D-A849-B4C9-1BE997A8024F}"/>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4FE8CEFE-C8DB-A64F-8E18-E66CB1170AC3}"/>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93782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37A28-0586-CA49-8C25-B2E584B55DF0}"/>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D1169A3A-FC35-A645-A952-17AF98A167DE}"/>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4" name="Tijdelijke aanduiding voor voettekst 3">
            <a:extLst>
              <a:ext uri="{FF2B5EF4-FFF2-40B4-BE49-F238E27FC236}">
                <a16:creationId xmlns:a16="http://schemas.microsoft.com/office/drawing/2014/main" id="{9B7311D5-DA81-FD4B-A9A7-E07C74819021}"/>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62283179-2B08-C14D-9DCE-5361E0E70567}"/>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704151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E36975F-2865-8540-8378-F83DA611639C}"/>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3" name="Tijdelijke aanduiding voor voettekst 2">
            <a:extLst>
              <a:ext uri="{FF2B5EF4-FFF2-40B4-BE49-F238E27FC236}">
                <a16:creationId xmlns:a16="http://schemas.microsoft.com/office/drawing/2014/main" id="{F4F55B69-C53F-7148-ADC9-8B352EB56ACA}"/>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B4E63043-23C0-0343-8C5E-3C5D38F54BFE}"/>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47875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DC6F0-C129-2A49-B6D6-2C9D4CD426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F673E79-DDDD-8946-A607-49C2316D58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endParaRPr lang="nl-BE"/>
          </a:p>
        </p:txBody>
      </p:sp>
      <p:sp>
        <p:nvSpPr>
          <p:cNvPr id="4" name="Tijdelijke aanduiding voor tekst 3">
            <a:extLst>
              <a:ext uri="{FF2B5EF4-FFF2-40B4-BE49-F238E27FC236}">
                <a16:creationId xmlns:a16="http://schemas.microsoft.com/office/drawing/2014/main" id="{CFC41F01-9820-0D4A-816B-4E642376C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1304AF0A-0D7E-2740-B239-08FAD33E7544}"/>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6" name="Tijdelijke aanduiding voor voettekst 5">
            <a:extLst>
              <a:ext uri="{FF2B5EF4-FFF2-40B4-BE49-F238E27FC236}">
                <a16:creationId xmlns:a16="http://schemas.microsoft.com/office/drawing/2014/main" id="{18954E33-0681-874D-A6DA-FBABBEABC5F6}"/>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5B4980F6-21B1-2546-8505-A6244E6DBF11}"/>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82782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34115F-6D29-2A46-A50F-D969B525D14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EDCED9F7-8C55-AD47-9D33-C2BC7B9A3A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E46D5AE7-905B-1648-BD00-1C2AE770D0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8CCD9DEF-5347-EA44-8870-8E5D9EBCF773}"/>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6" name="Tijdelijke aanduiding voor voettekst 5">
            <a:extLst>
              <a:ext uri="{FF2B5EF4-FFF2-40B4-BE49-F238E27FC236}">
                <a16:creationId xmlns:a16="http://schemas.microsoft.com/office/drawing/2014/main" id="{78583057-4CC8-DA40-9C0D-7C7D3BBC76C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CCA58FF-4830-D642-8E4F-F66B4FFB2424}"/>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805197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288BC1-BB48-984A-9FB6-40EFA20B9ECF}"/>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AB8B0DC4-5707-A24B-9C9E-E25A2F45402E}"/>
              </a:ext>
            </a:extLst>
          </p:cNvPr>
          <p:cNvSpPr>
            <a:spLocks noGrp="1"/>
          </p:cNvSpPr>
          <p:nvPr>
            <p:ph type="body" orient="vert" idx="1"/>
          </p:nvPr>
        </p:nvSpPr>
        <p:spPr/>
        <p:txBody>
          <a:bodyPr vert="eaVert"/>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F71D1760-9913-0C42-8181-BA7B349758EA}"/>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5" name="Tijdelijke aanduiding voor voettekst 4">
            <a:extLst>
              <a:ext uri="{FF2B5EF4-FFF2-40B4-BE49-F238E27FC236}">
                <a16:creationId xmlns:a16="http://schemas.microsoft.com/office/drawing/2014/main" id="{3B8A399C-CB89-DF4D-B7E8-8841046CAF7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FFC0A72-C8AD-8343-A7AB-52B5F8963F78}"/>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85899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22B2E47-7BAD-C744-AEFB-5F43744D36E5}"/>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9B24598-58CD-A24F-A69A-71D89CF5750D}"/>
              </a:ext>
            </a:extLst>
          </p:cNvPr>
          <p:cNvSpPr>
            <a:spLocks noGrp="1"/>
          </p:cNvSpPr>
          <p:nvPr>
            <p:ph type="body" orient="vert" idx="1"/>
          </p:nvPr>
        </p:nvSpPr>
        <p:spPr>
          <a:xfrm>
            <a:off x="838200" y="365125"/>
            <a:ext cx="7734300" cy="5811838"/>
          </a:xfrm>
        </p:spPr>
        <p:txBody>
          <a:bodyPr vert="eaVert"/>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A66DC54A-6C12-ED4A-A88D-129645F5AF1A}"/>
              </a:ext>
            </a:extLst>
          </p:cNvPr>
          <p:cNvSpPr>
            <a:spLocks noGrp="1"/>
          </p:cNvSpPr>
          <p:nvPr>
            <p:ph type="dt" sz="half" idx="10"/>
          </p:nvPr>
        </p:nvSpPr>
        <p:spPr/>
        <p:txBody>
          <a:bodyPr/>
          <a:lstStyle/>
          <a:p>
            <a:fld id="{0EBF86D7-11B5-4747-A567-EDAE110C3032}" type="datetimeFigureOut">
              <a:rPr lang="nl-BE" smtClean="0"/>
              <a:t>9/03/2026</a:t>
            </a:fld>
            <a:endParaRPr lang="nl-BE"/>
          </a:p>
        </p:txBody>
      </p:sp>
      <p:sp>
        <p:nvSpPr>
          <p:cNvPr id="5" name="Tijdelijke aanduiding voor voettekst 4">
            <a:extLst>
              <a:ext uri="{FF2B5EF4-FFF2-40B4-BE49-F238E27FC236}">
                <a16:creationId xmlns:a16="http://schemas.microsoft.com/office/drawing/2014/main" id="{71B5925F-2DE6-1D45-B2BF-77EC03592941}"/>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6F7BF0D-9ABF-DC41-85DF-0771AA27FBF5}"/>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820354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0D4D344-8229-FC45-AC07-93BFBFA9D4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43C3FE0-9EA7-9146-BAB5-BF9F487DE3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C58911D1-E880-C043-B72E-63170AEEAC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BF86D7-11B5-4747-A567-EDAE110C3032}" type="datetimeFigureOut">
              <a:rPr lang="nl-BE" smtClean="0"/>
              <a:t>9/03/2026</a:t>
            </a:fld>
            <a:endParaRPr lang="nl-BE"/>
          </a:p>
        </p:txBody>
      </p:sp>
      <p:sp>
        <p:nvSpPr>
          <p:cNvPr id="5" name="Tijdelijke aanduiding voor voettekst 4">
            <a:extLst>
              <a:ext uri="{FF2B5EF4-FFF2-40B4-BE49-F238E27FC236}">
                <a16:creationId xmlns:a16="http://schemas.microsoft.com/office/drawing/2014/main" id="{5CDC5CE7-E7CD-5A4A-A3C5-384FB03AC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FA246464-3D85-B447-AD1A-C458706760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25661-D0F0-F244-9527-9ADC9D4496D0}" type="slidenum">
              <a:rPr lang="nl-BE" smtClean="0"/>
              <a:t>‹nr.›</a:t>
            </a:fld>
            <a:endParaRPr lang="nl-BE"/>
          </a:p>
        </p:txBody>
      </p:sp>
    </p:spTree>
    <p:extLst>
      <p:ext uri="{BB962C8B-B14F-4D97-AF65-F5344CB8AC3E}">
        <p14:creationId xmlns:p14="http://schemas.microsoft.com/office/powerpoint/2010/main" val="1445583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C3A904E1-22BD-7E41-CC8C-1A5212456EA0}"/>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1849E454-7B98-200B-BB9A-908B971C5FB8}"/>
              </a:ext>
            </a:extLst>
          </p:cNvPr>
          <p:cNvSpPr txBox="1">
            <a:spLocks/>
          </p:cNvSpPr>
          <p:nvPr/>
        </p:nvSpPr>
        <p:spPr>
          <a:xfrm>
            <a:off x="2931412" y="3049391"/>
            <a:ext cx="7887639" cy="177724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nl-BE" sz="5000" b="1" dirty="0">
                <a:solidFill>
                  <a:schemeClr val="bg1"/>
                </a:solidFill>
                <a:latin typeface="Scala Sans Offc"/>
              </a:rPr>
              <a:t>10 maart 2026 Gemeenteraadscommissie 'Infrastructuur en Mobiliteit'</a:t>
            </a:r>
            <a:endParaRPr lang="nl-BE" sz="5000" b="1" dirty="0">
              <a:solidFill>
                <a:schemeClr val="bg1"/>
              </a:solidFill>
              <a:latin typeface="Scala Sans Offc" panose="020B0504030101020102" pitchFamily="34" charset="77"/>
            </a:endParaRPr>
          </a:p>
        </p:txBody>
      </p:sp>
      <p:pic>
        <p:nvPicPr>
          <p:cNvPr id="2" name="Afbeelding 1">
            <a:extLst>
              <a:ext uri="{FF2B5EF4-FFF2-40B4-BE49-F238E27FC236}">
                <a16:creationId xmlns:a16="http://schemas.microsoft.com/office/drawing/2014/main" id="{649A6DBD-BF4F-D5C1-DF05-135D52F33CBC}"/>
              </a:ext>
            </a:extLst>
          </p:cNvPr>
          <p:cNvPicPr>
            <a:picLocks noChangeAspect="1"/>
          </p:cNvPicPr>
          <p:nvPr/>
        </p:nvPicPr>
        <p:blipFill rotWithShape="1">
          <a:blip r:embed="rId3"/>
          <a:srcRect l="29795" t="2356" r="947" b="81258"/>
          <a:stretch/>
        </p:blipFill>
        <p:spPr>
          <a:xfrm>
            <a:off x="6693571" y="5426244"/>
            <a:ext cx="5582653" cy="1431756"/>
          </a:xfrm>
          <a:prstGeom prst="rect">
            <a:avLst/>
          </a:prstGeom>
        </p:spPr>
      </p:pic>
    </p:spTree>
    <p:extLst>
      <p:ext uri="{BB962C8B-B14F-4D97-AF65-F5344CB8AC3E}">
        <p14:creationId xmlns:p14="http://schemas.microsoft.com/office/powerpoint/2010/main" val="278255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FB27DA-EE02-144E-36C8-C0C4824E82A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088F52-A479-418A-F981-1551EAC7C4F7}"/>
              </a:ext>
            </a:extLst>
          </p:cNvPr>
          <p:cNvSpPr>
            <a:spLocks noGrp="1"/>
          </p:cNvSpPr>
          <p:nvPr>
            <p:ph type="ctrTitle"/>
          </p:nvPr>
        </p:nvSpPr>
        <p:spPr>
          <a:xfrm>
            <a:off x="883259" y="1065241"/>
            <a:ext cx="9324569" cy="879475"/>
          </a:xfrm>
        </p:spPr>
        <p:txBody>
          <a:bodyPr>
            <a:normAutofit/>
          </a:bodyPr>
          <a:lstStyle/>
          <a:p>
            <a:pPr algn="l"/>
            <a:r>
              <a:rPr lang="nl-BE" sz="4200" b="1" dirty="0">
                <a:solidFill>
                  <a:srgbClr val="DD6B18"/>
                </a:solidFill>
                <a:latin typeface="Scala Sans Offc"/>
              </a:rPr>
              <a:t>Agenda</a:t>
            </a:r>
            <a:endParaRPr lang="nl-BE" sz="4200" b="1" dirty="0">
              <a:latin typeface="Scala Sans Offc"/>
            </a:endParaRPr>
          </a:p>
        </p:txBody>
      </p:sp>
      <p:cxnSp>
        <p:nvCxnSpPr>
          <p:cNvPr id="11" name="Rechte verbindingslijn 10">
            <a:extLst>
              <a:ext uri="{FF2B5EF4-FFF2-40B4-BE49-F238E27FC236}">
                <a16:creationId xmlns:a16="http://schemas.microsoft.com/office/drawing/2014/main" id="{2E932233-97A5-EC37-E1C5-34E0A6D04575}"/>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07EE7FBD-3FE9-0422-2EB3-E6E086B91A1D}"/>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392F017D-293D-9DDE-8F9F-D613A13B7C3A}"/>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5" name="Ondertitel 4">
            <a:extLst>
              <a:ext uri="{FF2B5EF4-FFF2-40B4-BE49-F238E27FC236}">
                <a16:creationId xmlns:a16="http://schemas.microsoft.com/office/drawing/2014/main" id="{85CB954F-E82D-DCB0-AE24-B9EDC9DA1D17}"/>
              </a:ext>
            </a:extLst>
          </p:cNvPr>
          <p:cNvSpPr>
            <a:spLocks noGrp="1"/>
          </p:cNvSpPr>
          <p:nvPr>
            <p:ph type="subTitle" idx="1"/>
          </p:nvPr>
        </p:nvSpPr>
        <p:spPr>
          <a:xfrm>
            <a:off x="973974" y="2414473"/>
            <a:ext cx="10536154" cy="4250273"/>
          </a:xfrm>
        </p:spPr>
        <p:txBody>
          <a:bodyPr vert="horz" lIns="91440" tIns="45720" rIns="91440" bIns="45720" rtlCol="0" anchor="t">
            <a:normAutofit/>
          </a:bodyPr>
          <a:lstStyle/>
          <a:p>
            <a:pPr marL="514350" lvl="0" indent="-514350" algn="l">
              <a:buFont typeface="+mj-lt"/>
              <a:buAutoNum type="arabicPeriod"/>
            </a:pPr>
            <a:r>
              <a:rPr lang="nl-BE" sz="2900" dirty="0">
                <a:latin typeface="Scala Sans Offc"/>
              </a:rPr>
              <a:t>Goedkeuring verslag vorige commissie</a:t>
            </a:r>
          </a:p>
          <a:p>
            <a:pPr marL="514350" lvl="0" indent="-514350" algn="l">
              <a:buFont typeface="+mj-lt"/>
              <a:buAutoNum type="arabicPeriod"/>
            </a:pPr>
            <a:r>
              <a:rPr lang="nl-BE" sz="2900" dirty="0">
                <a:latin typeface="Scala Sans Offc"/>
              </a:rPr>
              <a:t>Discussie mobiliteitsplan</a:t>
            </a:r>
          </a:p>
          <a:p>
            <a:pPr marL="514350" indent="-514350" algn="l">
              <a:buFont typeface="+mj-lt"/>
              <a:buAutoNum type="arabicPeriod"/>
            </a:pPr>
            <a:r>
              <a:rPr lang="nl-BE" sz="2900" dirty="0">
                <a:latin typeface="Scala Sans Offc"/>
              </a:rPr>
              <a:t>Evaluatie bloembakken Sint-Jansstraat</a:t>
            </a:r>
          </a:p>
          <a:p>
            <a:pPr marL="514350" indent="-514350" algn="l">
              <a:buFont typeface="+mj-lt"/>
              <a:buAutoNum type="arabicPeriod"/>
            </a:pPr>
            <a:r>
              <a:rPr lang="nl-BE" sz="2900" dirty="0">
                <a:latin typeface="Scala Sans Offc"/>
              </a:rPr>
              <a:t>Bestek onderhoud wegen </a:t>
            </a:r>
            <a:r>
              <a:rPr lang="nl-BE" sz="2900" dirty="0" err="1">
                <a:latin typeface="Scala Sans Offc"/>
              </a:rPr>
              <a:t>Woonbos</a:t>
            </a:r>
            <a:r>
              <a:rPr lang="nl-BE" sz="2900" dirty="0">
                <a:latin typeface="Scala Sans Offc"/>
              </a:rPr>
              <a:t> – werkwijze</a:t>
            </a:r>
          </a:p>
          <a:p>
            <a:pPr marL="514350" indent="-514350" algn="l">
              <a:buFont typeface="+mj-lt"/>
              <a:buAutoNum type="arabicPeriod"/>
            </a:pPr>
            <a:r>
              <a:rPr lang="nl-BE" sz="2900" dirty="0">
                <a:latin typeface="Scala Sans Offc"/>
              </a:rPr>
              <a:t>Bestek onderhoud grachten – werkwijze</a:t>
            </a:r>
          </a:p>
          <a:p>
            <a:pPr marL="514350" indent="-514350" algn="l">
              <a:buFont typeface="+mj-lt"/>
              <a:buAutoNum type="arabicPeriod"/>
            </a:pPr>
            <a:r>
              <a:rPr lang="nl-BE" sz="2900" dirty="0" err="1">
                <a:latin typeface="Scala Sans Offc"/>
              </a:rPr>
              <a:t>Stavaza</a:t>
            </a:r>
            <a:r>
              <a:rPr lang="nl-BE" sz="2900" dirty="0">
                <a:latin typeface="Scala Sans Offc"/>
              </a:rPr>
              <a:t> ontharding Vossenboslaan</a:t>
            </a:r>
          </a:p>
          <a:p>
            <a:pPr marL="514350" indent="-514350" algn="l">
              <a:buFont typeface="+mj-lt"/>
              <a:buAutoNum type="arabicPeriod"/>
            </a:pPr>
            <a:r>
              <a:rPr lang="nl-BE" sz="2900" dirty="0">
                <a:latin typeface="Scala Sans Offc"/>
              </a:rPr>
              <a:t>Varia en rondvraag</a:t>
            </a:r>
          </a:p>
          <a:p>
            <a:pPr algn="l"/>
            <a:endParaRPr lang="nl-BE" dirty="0">
              <a:latin typeface="Flanders Art Sans"/>
            </a:endParaRPr>
          </a:p>
        </p:txBody>
      </p:sp>
    </p:spTree>
    <p:extLst>
      <p:ext uri="{BB962C8B-B14F-4D97-AF65-F5344CB8AC3E}">
        <p14:creationId xmlns:p14="http://schemas.microsoft.com/office/powerpoint/2010/main" val="2019996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3A43AB-0E8F-3E2E-EBA9-775A9786CC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D01101-D408-864A-48C3-59673059CCCC}"/>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Discussie mobiliteitsplan</a:t>
            </a:r>
          </a:p>
        </p:txBody>
      </p:sp>
      <p:cxnSp>
        <p:nvCxnSpPr>
          <p:cNvPr id="11" name="Rechte verbindingslijn 10">
            <a:extLst>
              <a:ext uri="{FF2B5EF4-FFF2-40B4-BE49-F238E27FC236}">
                <a16:creationId xmlns:a16="http://schemas.microsoft.com/office/drawing/2014/main" id="{DAF5E1F9-9011-EEAB-DD80-22E97CE1DE7B}"/>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C66AA56B-3D52-0DCE-B3A4-09840A513C32}"/>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EBA0F055-03E3-8BCA-F141-AACC67F81C90}"/>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0C769931-3FBC-2E63-2BFE-0751CC02F317}"/>
              </a:ext>
            </a:extLst>
          </p:cNvPr>
          <p:cNvSpPr>
            <a:spLocks noGrp="1"/>
          </p:cNvSpPr>
          <p:nvPr>
            <p:ph type="subTitle" idx="1"/>
          </p:nvPr>
        </p:nvSpPr>
        <p:spPr>
          <a:xfrm>
            <a:off x="973974" y="2414473"/>
            <a:ext cx="9950700" cy="4250273"/>
          </a:xfrm>
        </p:spPr>
        <p:txBody>
          <a:bodyPr vert="horz" lIns="91440" tIns="45720" rIns="91440" bIns="45720" rtlCol="0" anchor="t">
            <a:normAutofit/>
          </a:bodyPr>
          <a:lstStyle/>
          <a:p>
            <a:pPr marL="342900" indent="-342900" algn="l">
              <a:buFont typeface="Arial" panose="020B0604020202020204" pitchFamily="34" charset="0"/>
              <a:buChar char="•"/>
            </a:pPr>
            <a:endParaRPr lang="nl-NL" sz="2900" dirty="0">
              <a:latin typeface="Scala Sans Offc"/>
              <a:sym typeface="Wingdings" panose="05000000000000000000" pitchFamily="2" charset="2"/>
            </a:endParaRPr>
          </a:p>
        </p:txBody>
      </p:sp>
    </p:spTree>
    <p:extLst>
      <p:ext uri="{BB962C8B-B14F-4D97-AF65-F5344CB8AC3E}">
        <p14:creationId xmlns:p14="http://schemas.microsoft.com/office/powerpoint/2010/main" val="3150427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2C8DE0-5175-5366-0F37-97208B9BB7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FE5262-3F8A-E160-DDC0-01760CCFDFCB}"/>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Evaluatie bloembakken Sint-Jansstraat</a:t>
            </a:r>
          </a:p>
        </p:txBody>
      </p:sp>
      <p:cxnSp>
        <p:nvCxnSpPr>
          <p:cNvPr id="11" name="Rechte verbindingslijn 10">
            <a:extLst>
              <a:ext uri="{FF2B5EF4-FFF2-40B4-BE49-F238E27FC236}">
                <a16:creationId xmlns:a16="http://schemas.microsoft.com/office/drawing/2014/main" id="{D971924D-E1B8-B72A-FC25-353A9BC78E71}"/>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C209BF27-ABAF-47EC-97BB-0FA20D53762E}"/>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060BB82E-04F2-9423-7C47-98DCE073AB3D}"/>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2904F1B6-0826-72BC-AC98-7889D1221EF6}"/>
              </a:ext>
            </a:extLst>
          </p:cNvPr>
          <p:cNvSpPr>
            <a:spLocks noGrp="1"/>
          </p:cNvSpPr>
          <p:nvPr>
            <p:ph type="subTitle" idx="1"/>
          </p:nvPr>
        </p:nvSpPr>
        <p:spPr>
          <a:xfrm>
            <a:off x="973974" y="2414473"/>
            <a:ext cx="9950700" cy="4250273"/>
          </a:xfrm>
        </p:spPr>
        <p:txBody>
          <a:bodyPr vert="horz" lIns="91440" tIns="45720" rIns="91440" bIns="45720" rtlCol="0" anchor="t">
            <a:normAutofit/>
          </a:bodyPr>
          <a:lstStyle/>
          <a:p>
            <a:pPr algn="l"/>
            <a:r>
              <a:rPr lang="nl-NL" altLang="nl-BE" dirty="0" err="1">
                <a:latin typeface="Calibri" panose="020F0502020204030204" pitchFamily="34" charset="0"/>
                <a:ea typeface="Calibri" panose="020F0502020204030204" pitchFamily="34" charset="0"/>
                <a:cs typeface="Calibri" panose="020F0502020204030204" pitchFamily="34" charset="0"/>
              </a:rPr>
              <a:t>Nav</a:t>
            </a:r>
            <a:r>
              <a:rPr lang="nl-NL" altLang="nl-BE" dirty="0">
                <a:latin typeface="Calibri" panose="020F0502020204030204" pitchFamily="34" charset="0"/>
                <a:ea typeface="Calibri" panose="020F0502020204030204" pitchFamily="34" charset="0"/>
                <a:cs typeface="Calibri" panose="020F0502020204030204" pitchFamily="34" charset="0"/>
              </a:rPr>
              <a:t> vaststelling overdreven snelheid in Sint-Jansstraat (tussen Middenstraat en </a:t>
            </a:r>
            <a:r>
              <a:rPr lang="nl-NL" altLang="nl-BE" dirty="0" err="1">
                <a:latin typeface="Calibri" panose="020F0502020204030204" pitchFamily="34" charset="0"/>
                <a:ea typeface="Calibri" panose="020F0502020204030204" pitchFamily="34" charset="0"/>
                <a:cs typeface="Calibri" panose="020F0502020204030204" pitchFamily="34" charset="0"/>
              </a:rPr>
              <a:t>Antwerpsesteenweg</a:t>
            </a:r>
            <a:r>
              <a:rPr lang="nl-NL" altLang="nl-BE" dirty="0">
                <a:latin typeface="Calibri" panose="020F0502020204030204" pitchFamily="34" charset="0"/>
                <a:ea typeface="Calibri" panose="020F0502020204030204" pitchFamily="34" charset="0"/>
                <a:cs typeface="Calibri" panose="020F0502020204030204" pitchFamily="34" charset="0"/>
              </a:rPr>
              <a:t>) werden er bloembakken geplaatst (zie groene stippen). Er werden zowel voor als na de plaatsing van de bloembakken verkeerstellingen </a:t>
            </a:r>
            <a:r>
              <a:rPr lang="nl-NL" altLang="nl-BE" dirty="0">
                <a:latin typeface="Calibri" panose="020F0502020204030204" pitchFamily="34" charset="0"/>
                <a:cs typeface="Calibri" panose="020F0502020204030204" pitchFamily="34" charset="0"/>
              </a:rPr>
              <a:t>uitgevoerd </a:t>
            </a:r>
            <a:r>
              <a:rPr lang="nl-NL" altLang="nl-BE" dirty="0" err="1">
                <a:latin typeface="Calibri" panose="020F0502020204030204" pitchFamily="34" charset="0"/>
                <a:cs typeface="Calibri" panose="020F0502020204030204" pitchFamily="34" charset="0"/>
              </a:rPr>
              <a:t>thv</a:t>
            </a:r>
            <a:r>
              <a:rPr lang="nl-NL" altLang="nl-BE" dirty="0">
                <a:latin typeface="Calibri" panose="020F0502020204030204" pitchFamily="34" charset="0"/>
                <a:cs typeface="Calibri" panose="020F0502020204030204" pitchFamily="34" charset="0"/>
              </a:rPr>
              <a:t> </a:t>
            </a:r>
            <a:r>
              <a:rPr lang="nl-NL" altLang="nl-BE" dirty="0" err="1">
                <a:latin typeface="Calibri" panose="020F0502020204030204" pitchFamily="34" charset="0"/>
                <a:cs typeface="Calibri" panose="020F0502020204030204" pitchFamily="34" charset="0"/>
              </a:rPr>
              <a:t>nrs</a:t>
            </a:r>
            <a:r>
              <a:rPr lang="nl-NL" altLang="nl-BE" dirty="0">
                <a:latin typeface="Calibri" panose="020F0502020204030204" pitchFamily="34" charset="0"/>
                <a:cs typeface="Calibri" panose="020F0502020204030204" pitchFamily="34" charset="0"/>
              </a:rPr>
              <a:t> 244 en 258 (zie rode strepen).</a:t>
            </a:r>
            <a:endParaRPr lang="nl-NL" dirty="0">
              <a:latin typeface="Calibri" panose="020F0502020204030204" pitchFamily="34" charset="0"/>
              <a:cs typeface="Calibri" panose="020F0502020204030204" pitchFamily="34" charset="0"/>
              <a:sym typeface="Wingdings" panose="05000000000000000000" pitchFamily="2" charset="2"/>
            </a:endParaRPr>
          </a:p>
        </p:txBody>
      </p:sp>
      <p:pic>
        <p:nvPicPr>
          <p:cNvPr id="5" name="Afbeelding 4" descr="Afbeelding met Luchtfotografie, lucht, Vogelperspectief, kaart&#10;&#10;Door AI gegenereerde inhoud is mogelijk onjuist.">
            <a:extLst>
              <a:ext uri="{FF2B5EF4-FFF2-40B4-BE49-F238E27FC236}">
                <a16:creationId xmlns:a16="http://schemas.microsoft.com/office/drawing/2014/main" id="{4F0441E5-86C4-BA75-FDB1-FAF88769FEF9}"/>
              </a:ext>
            </a:extLst>
          </p:cNvPr>
          <p:cNvPicPr>
            <a:picLocks noChangeAspect="1"/>
          </p:cNvPicPr>
          <p:nvPr/>
        </p:nvPicPr>
        <p:blipFill>
          <a:blip r:embed="rId4"/>
          <a:stretch>
            <a:fillRect/>
          </a:stretch>
        </p:blipFill>
        <p:spPr>
          <a:xfrm>
            <a:off x="970162" y="3844292"/>
            <a:ext cx="11221837" cy="2820455"/>
          </a:xfrm>
          <a:prstGeom prst="rect">
            <a:avLst/>
          </a:prstGeom>
        </p:spPr>
      </p:pic>
    </p:spTree>
    <p:extLst>
      <p:ext uri="{BB962C8B-B14F-4D97-AF65-F5344CB8AC3E}">
        <p14:creationId xmlns:p14="http://schemas.microsoft.com/office/powerpoint/2010/main" val="2946980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C52110-EAE7-900C-1149-11977B3D9A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8FE61A-0785-01A8-1736-EE7A1FB131C0}"/>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Evaluatie bloembakken Sint-Jansstraat</a:t>
            </a:r>
          </a:p>
        </p:txBody>
      </p:sp>
      <p:cxnSp>
        <p:nvCxnSpPr>
          <p:cNvPr id="11" name="Rechte verbindingslijn 10">
            <a:extLst>
              <a:ext uri="{FF2B5EF4-FFF2-40B4-BE49-F238E27FC236}">
                <a16:creationId xmlns:a16="http://schemas.microsoft.com/office/drawing/2014/main" id="{666EF7F7-EA0B-4A2A-9712-4ABA1E8EA3D6}"/>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C7E9FDF1-DDCF-2227-CFFB-8AE4CEC44886}"/>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09A8D2FD-E142-132A-C3A8-1A88360C44C0}"/>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848A0248-2705-173B-430D-20A64C2E2255}"/>
              </a:ext>
            </a:extLst>
          </p:cNvPr>
          <p:cNvSpPr>
            <a:spLocks noGrp="1"/>
          </p:cNvSpPr>
          <p:nvPr>
            <p:ph type="subTitle" idx="1"/>
          </p:nvPr>
        </p:nvSpPr>
        <p:spPr>
          <a:xfrm>
            <a:off x="973974" y="2414473"/>
            <a:ext cx="9950700" cy="4250273"/>
          </a:xfrm>
        </p:spPr>
        <p:txBody>
          <a:bodyPr vert="horz" lIns="91440" tIns="45720" rIns="91440" bIns="45720" rtlCol="0" anchor="t">
            <a:normAutofit/>
          </a:bodyPr>
          <a:lstStyle/>
          <a:p>
            <a:pPr algn="l"/>
            <a:endParaRPr lang="nl-NL" sz="2900" dirty="0">
              <a:solidFill>
                <a:schemeClr val="bg1">
                  <a:lumMod val="50000"/>
                </a:schemeClr>
              </a:solidFill>
              <a:latin typeface="Scala Sans Offc"/>
              <a:sym typeface="Wingdings" panose="05000000000000000000" pitchFamily="2" charset="2"/>
            </a:endParaRPr>
          </a:p>
        </p:txBody>
      </p:sp>
      <p:graphicFrame>
        <p:nvGraphicFramePr>
          <p:cNvPr id="3" name="Tabel 2">
            <a:extLst>
              <a:ext uri="{FF2B5EF4-FFF2-40B4-BE49-F238E27FC236}">
                <a16:creationId xmlns:a16="http://schemas.microsoft.com/office/drawing/2014/main" id="{FF4DADA3-4444-4BED-D8CE-30A67FEA1806}"/>
              </a:ext>
            </a:extLst>
          </p:cNvPr>
          <p:cNvGraphicFramePr>
            <a:graphicFrameLocks noGrp="1"/>
          </p:cNvGraphicFramePr>
          <p:nvPr>
            <p:extLst>
              <p:ext uri="{D42A27DB-BD31-4B8C-83A1-F6EECF244321}">
                <p14:modId xmlns:p14="http://schemas.microsoft.com/office/powerpoint/2010/main" val="3553231619"/>
              </p:ext>
            </p:extLst>
          </p:nvPr>
        </p:nvGraphicFramePr>
        <p:xfrm>
          <a:off x="970163" y="2414180"/>
          <a:ext cx="9800413" cy="4278429"/>
        </p:xfrm>
        <a:graphic>
          <a:graphicData uri="http://schemas.openxmlformats.org/drawingml/2006/table">
            <a:tbl>
              <a:tblPr firstRow="1" firstCol="1" bandRow="1">
                <a:tableStyleId>{5C22544A-7EE6-4342-B048-85BDC9FD1C3A}</a:tableStyleId>
              </a:tblPr>
              <a:tblGrid>
                <a:gridCol w="2365199">
                  <a:extLst>
                    <a:ext uri="{9D8B030D-6E8A-4147-A177-3AD203B41FA5}">
                      <a16:colId xmlns:a16="http://schemas.microsoft.com/office/drawing/2014/main" val="363740561"/>
                    </a:ext>
                  </a:extLst>
                </a:gridCol>
                <a:gridCol w="1932874">
                  <a:extLst>
                    <a:ext uri="{9D8B030D-6E8A-4147-A177-3AD203B41FA5}">
                      <a16:colId xmlns:a16="http://schemas.microsoft.com/office/drawing/2014/main" val="3596687160"/>
                    </a:ext>
                  </a:extLst>
                </a:gridCol>
                <a:gridCol w="1784733">
                  <a:extLst>
                    <a:ext uri="{9D8B030D-6E8A-4147-A177-3AD203B41FA5}">
                      <a16:colId xmlns:a16="http://schemas.microsoft.com/office/drawing/2014/main" val="3517055920"/>
                    </a:ext>
                  </a:extLst>
                </a:gridCol>
                <a:gridCol w="1932874">
                  <a:extLst>
                    <a:ext uri="{9D8B030D-6E8A-4147-A177-3AD203B41FA5}">
                      <a16:colId xmlns:a16="http://schemas.microsoft.com/office/drawing/2014/main" val="2358704099"/>
                    </a:ext>
                  </a:extLst>
                </a:gridCol>
                <a:gridCol w="1784733">
                  <a:extLst>
                    <a:ext uri="{9D8B030D-6E8A-4147-A177-3AD203B41FA5}">
                      <a16:colId xmlns:a16="http://schemas.microsoft.com/office/drawing/2014/main" val="64278839"/>
                    </a:ext>
                  </a:extLst>
                </a:gridCol>
              </a:tblGrid>
              <a:tr h="382086">
                <a:tc>
                  <a:txBody>
                    <a:bodyPr/>
                    <a:lstStyle/>
                    <a:p>
                      <a:pPr>
                        <a:lnSpc>
                          <a:spcPct val="107000"/>
                        </a:lnSpc>
                        <a:buNone/>
                      </a:pPr>
                      <a:endParaRPr lang="nl-BE" sz="1600" dirty="0">
                        <a:effectLst/>
                        <a:latin typeface="Calibri" panose="020F0502020204030204" pitchFamily="34" charset="0"/>
                        <a:cs typeface="Times New Roman" panose="02020603050405020304" pitchFamily="18" charset="0"/>
                      </a:endParaRPr>
                    </a:p>
                  </a:txBody>
                  <a:tcPr marL="44450" marR="44450" marT="0" marB="0" anchor="b"/>
                </a:tc>
                <a:tc gridSpan="2">
                  <a:txBody>
                    <a:bodyPr/>
                    <a:lstStyle/>
                    <a:p>
                      <a:pPr algn="ctr">
                        <a:lnSpc>
                          <a:spcPct val="107000"/>
                        </a:lnSpc>
                        <a:spcAft>
                          <a:spcPts val="800"/>
                        </a:spcAft>
                        <a:buNone/>
                      </a:pPr>
                      <a:r>
                        <a:rPr lang="nl-BE" sz="1600" dirty="0">
                          <a:effectLst/>
                        </a:rPr>
                        <a:t>31/10/'25- (5) 7/11/'25 </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hMerge="1">
                  <a:txBody>
                    <a:bodyPr/>
                    <a:lstStyle/>
                    <a:p>
                      <a:endParaRPr lang="nl-BE"/>
                    </a:p>
                  </a:txBody>
                  <a:tcPr/>
                </a:tc>
                <a:tc gridSpan="2">
                  <a:txBody>
                    <a:bodyPr/>
                    <a:lstStyle/>
                    <a:p>
                      <a:pPr algn="ctr">
                        <a:lnSpc>
                          <a:spcPct val="107000"/>
                        </a:lnSpc>
                        <a:spcAft>
                          <a:spcPts val="800"/>
                        </a:spcAft>
                        <a:buNone/>
                      </a:pPr>
                      <a:r>
                        <a:rPr lang="nl-BE" sz="1600" dirty="0">
                          <a:effectLst/>
                        </a:rPr>
                        <a:t>14/1/’26- 21/1/’26 </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hMerge="1">
                  <a:txBody>
                    <a:bodyPr/>
                    <a:lstStyle/>
                    <a:p>
                      <a:endParaRPr lang="nl-BE"/>
                    </a:p>
                  </a:txBody>
                  <a:tcPr/>
                </a:tc>
                <a:extLst>
                  <a:ext uri="{0D108BD9-81ED-4DB2-BD59-A6C34878D82A}">
                    <a16:rowId xmlns:a16="http://schemas.microsoft.com/office/drawing/2014/main" val="3043160406"/>
                  </a:ext>
                </a:extLst>
              </a:tr>
              <a:tr h="382086">
                <a:tc>
                  <a:txBody>
                    <a:bodyPr/>
                    <a:lstStyle/>
                    <a:p>
                      <a:pPr>
                        <a:lnSpc>
                          <a:spcPct val="107000"/>
                        </a:lnSpc>
                        <a:spcAft>
                          <a:spcPts val="800"/>
                        </a:spcAft>
                        <a:buNone/>
                      </a:pPr>
                      <a:r>
                        <a:rPr lang="nl-BE" sz="1600" dirty="0">
                          <a:effectLst/>
                        </a:rPr>
                        <a:t>Sint-Jansstraat 244</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u="sng" dirty="0">
                          <a:effectLst/>
                        </a:rPr>
                        <a:t>RR Middenstraat</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u="sng" dirty="0">
                          <a:effectLst/>
                        </a:rPr>
                        <a:t>RR </a:t>
                      </a:r>
                      <a:r>
                        <a:rPr lang="nl-BE" sz="1600" u="sng" dirty="0" err="1">
                          <a:effectLst/>
                        </a:rPr>
                        <a:t>Antwerpsestwg</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u="sng">
                          <a:effectLst/>
                        </a:rPr>
                        <a:t>RR Middenstraat</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u="sng">
                          <a:effectLst/>
                        </a:rPr>
                        <a:t>RR Antwerpsestwg</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03527393"/>
                  </a:ext>
                </a:extLst>
              </a:tr>
              <a:tr h="457569">
                <a:tc>
                  <a:txBody>
                    <a:bodyPr/>
                    <a:lstStyle/>
                    <a:p>
                      <a:pPr>
                        <a:lnSpc>
                          <a:spcPct val="107000"/>
                        </a:lnSpc>
                        <a:spcAft>
                          <a:spcPts val="800"/>
                        </a:spcAft>
                        <a:buNone/>
                      </a:pPr>
                      <a:r>
                        <a:rPr lang="nl-BE" sz="1600">
                          <a:effectLst/>
                        </a:rPr>
                        <a:t># passanten</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dirty="0">
                          <a:effectLst/>
                        </a:rPr>
                        <a:t>10.065</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7.937</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a:effectLst/>
                        </a:rPr>
                        <a:t>15.013</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12.041</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818981785"/>
                  </a:ext>
                </a:extLst>
              </a:tr>
              <a:tr h="382086">
                <a:tc>
                  <a:txBody>
                    <a:bodyPr/>
                    <a:lstStyle/>
                    <a:p>
                      <a:pPr>
                        <a:lnSpc>
                          <a:spcPct val="107000"/>
                        </a:lnSpc>
                        <a:spcAft>
                          <a:spcPts val="800"/>
                        </a:spcAft>
                        <a:buNone/>
                      </a:pPr>
                      <a:r>
                        <a:rPr lang="nl-BE" sz="1600" dirty="0">
                          <a:effectLst/>
                        </a:rPr>
                        <a:t>% snelheidsovertredingen</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a:effectLst/>
                        </a:rPr>
                        <a:t>40,87</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20,60</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7,58</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a:effectLst/>
                        </a:rPr>
                        <a:t>4,72</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75875660"/>
                  </a:ext>
                </a:extLst>
              </a:tr>
              <a:tr h="382086">
                <a:tc>
                  <a:txBody>
                    <a:bodyPr/>
                    <a:lstStyle/>
                    <a:p>
                      <a:pPr>
                        <a:lnSpc>
                          <a:spcPct val="107000"/>
                        </a:lnSpc>
                        <a:spcAft>
                          <a:spcPts val="800"/>
                        </a:spcAft>
                        <a:buNone/>
                      </a:pPr>
                      <a:r>
                        <a:rPr lang="nl-BE" sz="1600">
                          <a:effectLst/>
                        </a:rPr>
                        <a:t>max. snelheid (km/u)</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a:effectLst/>
                        </a:rPr>
                        <a:t>104</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99</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97</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a:effectLst/>
                        </a:rPr>
                        <a:t>94</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971057753"/>
                  </a:ext>
                </a:extLst>
              </a:tr>
              <a:tr h="382086">
                <a:tc>
                  <a:txBody>
                    <a:bodyPr/>
                    <a:lstStyle/>
                    <a:p>
                      <a:pPr>
                        <a:lnSpc>
                          <a:spcPct val="107000"/>
                        </a:lnSpc>
                        <a:spcAft>
                          <a:spcPts val="800"/>
                        </a:spcAft>
                        <a:buNone/>
                      </a:pPr>
                      <a:r>
                        <a:rPr lang="nl-BE" sz="1600">
                          <a:effectLst/>
                        </a:rPr>
                        <a:t>V85</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b="1" dirty="0">
                          <a:effectLst/>
                        </a:rPr>
                        <a:t>55</a:t>
                      </a:r>
                      <a:endParaRPr lang="nl-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b="1" dirty="0">
                          <a:effectLst/>
                        </a:rPr>
                        <a:t>52</a:t>
                      </a:r>
                      <a:endParaRPr lang="nl-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b="1" dirty="0">
                          <a:effectLst/>
                        </a:rPr>
                        <a:t>47</a:t>
                      </a:r>
                      <a:endParaRPr lang="nl-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b="1" dirty="0">
                          <a:effectLst/>
                        </a:rPr>
                        <a:t>44</a:t>
                      </a:r>
                      <a:endParaRPr lang="nl-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204919294"/>
                  </a:ext>
                </a:extLst>
              </a:tr>
              <a:tr h="382086">
                <a:tc>
                  <a:txBody>
                    <a:bodyPr/>
                    <a:lstStyle/>
                    <a:p>
                      <a:pPr>
                        <a:lnSpc>
                          <a:spcPct val="107000"/>
                        </a:lnSpc>
                        <a:spcAft>
                          <a:spcPts val="800"/>
                        </a:spcAft>
                        <a:buNone/>
                      </a:pPr>
                      <a:r>
                        <a:rPr lang="nl-BE" sz="1600">
                          <a:effectLst/>
                        </a:rPr>
                        <a:t>Sint-Jansstraat 258</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u="sng">
                          <a:effectLst/>
                        </a:rPr>
                        <a:t>RR Middenstraat</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u="sng" dirty="0">
                          <a:effectLst/>
                        </a:rPr>
                        <a:t>RR </a:t>
                      </a:r>
                      <a:r>
                        <a:rPr lang="nl-BE" sz="1600" u="sng" dirty="0" err="1">
                          <a:effectLst/>
                        </a:rPr>
                        <a:t>Antwerpsestwg</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u="sng" dirty="0">
                          <a:effectLst/>
                        </a:rPr>
                        <a:t>RR Middenstraat</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u="sng">
                          <a:effectLst/>
                        </a:rPr>
                        <a:t>RR Antwerpsestwg</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134273442"/>
                  </a:ext>
                </a:extLst>
              </a:tr>
              <a:tr h="382086">
                <a:tc>
                  <a:txBody>
                    <a:bodyPr/>
                    <a:lstStyle/>
                    <a:p>
                      <a:pPr>
                        <a:lnSpc>
                          <a:spcPct val="107000"/>
                        </a:lnSpc>
                        <a:spcAft>
                          <a:spcPts val="800"/>
                        </a:spcAft>
                        <a:buNone/>
                      </a:pPr>
                      <a:r>
                        <a:rPr lang="nl-BE" sz="1600">
                          <a:effectLst/>
                        </a:rPr>
                        <a:t># passanten</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a:effectLst/>
                        </a:rPr>
                        <a:t>14.967</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a:effectLst/>
                        </a:rPr>
                        <a:t>11.357</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14.799</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11.333</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232525350"/>
                  </a:ext>
                </a:extLst>
              </a:tr>
              <a:tr h="382086">
                <a:tc>
                  <a:txBody>
                    <a:bodyPr/>
                    <a:lstStyle/>
                    <a:p>
                      <a:pPr>
                        <a:lnSpc>
                          <a:spcPct val="107000"/>
                        </a:lnSpc>
                        <a:spcAft>
                          <a:spcPts val="800"/>
                        </a:spcAft>
                        <a:buNone/>
                      </a:pPr>
                      <a:r>
                        <a:rPr lang="nl-BE" sz="1600">
                          <a:effectLst/>
                        </a:rPr>
                        <a:t>% snelheidsovertredingen</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dirty="0">
                          <a:effectLst/>
                        </a:rPr>
                        <a:t>31,45</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a:effectLst/>
                        </a:rPr>
                        <a:t>44,63</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31,73</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50,97</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292311736"/>
                  </a:ext>
                </a:extLst>
              </a:tr>
              <a:tr h="382086">
                <a:tc>
                  <a:txBody>
                    <a:bodyPr/>
                    <a:lstStyle/>
                    <a:p>
                      <a:pPr>
                        <a:lnSpc>
                          <a:spcPct val="107000"/>
                        </a:lnSpc>
                        <a:spcAft>
                          <a:spcPts val="800"/>
                        </a:spcAft>
                        <a:buNone/>
                      </a:pPr>
                      <a:r>
                        <a:rPr lang="nl-BE" sz="1600">
                          <a:effectLst/>
                        </a:rPr>
                        <a:t>max. snelheid (km/u)</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dirty="0">
                          <a:effectLst/>
                        </a:rPr>
                        <a:t>107</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a:effectLst/>
                        </a:rPr>
                        <a:t>123</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109</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dirty="0">
                          <a:effectLst/>
                        </a:rPr>
                        <a:t>111</a:t>
                      </a:r>
                      <a:endParaRPr lang="nl-B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878661456"/>
                  </a:ext>
                </a:extLst>
              </a:tr>
              <a:tr h="382086">
                <a:tc>
                  <a:txBody>
                    <a:bodyPr/>
                    <a:lstStyle/>
                    <a:p>
                      <a:pPr>
                        <a:lnSpc>
                          <a:spcPct val="107000"/>
                        </a:lnSpc>
                        <a:spcAft>
                          <a:spcPts val="800"/>
                        </a:spcAft>
                        <a:buNone/>
                      </a:pPr>
                      <a:r>
                        <a:rPr lang="nl-BE" sz="1600">
                          <a:effectLst/>
                        </a:rPr>
                        <a:t>V85</a:t>
                      </a:r>
                      <a:endParaRPr lang="nl-BE"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800"/>
                        </a:spcAft>
                        <a:buNone/>
                      </a:pPr>
                      <a:r>
                        <a:rPr lang="nl-BE" sz="1600" b="1" dirty="0">
                          <a:effectLst/>
                        </a:rPr>
                        <a:t>55</a:t>
                      </a:r>
                      <a:endParaRPr lang="nl-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b="1" dirty="0">
                          <a:effectLst/>
                        </a:rPr>
                        <a:t>57</a:t>
                      </a:r>
                      <a:endParaRPr lang="nl-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b="1" dirty="0">
                          <a:effectLst/>
                        </a:rPr>
                        <a:t>55</a:t>
                      </a:r>
                      <a:endParaRPr lang="nl-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spcAft>
                          <a:spcPts val="800"/>
                        </a:spcAft>
                        <a:buNone/>
                      </a:pPr>
                      <a:r>
                        <a:rPr lang="nl-BE" sz="1600" b="1" dirty="0">
                          <a:effectLst/>
                        </a:rPr>
                        <a:t>58</a:t>
                      </a:r>
                      <a:endParaRPr lang="nl-BE"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415936164"/>
                  </a:ext>
                </a:extLst>
              </a:tr>
            </a:tbl>
          </a:graphicData>
        </a:graphic>
      </p:graphicFrame>
    </p:spTree>
    <p:extLst>
      <p:ext uri="{BB962C8B-B14F-4D97-AF65-F5344CB8AC3E}">
        <p14:creationId xmlns:p14="http://schemas.microsoft.com/office/powerpoint/2010/main" val="265265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02286B-245B-3166-DC96-3EF4EA3D6A26}"/>
            </a:ext>
          </a:extLst>
        </p:cNvPr>
        <p:cNvGrpSpPr/>
        <p:nvPr/>
      </p:nvGrpSpPr>
      <p:grpSpPr>
        <a:xfrm>
          <a:off x="0" y="0"/>
          <a:ext cx="0" cy="0"/>
          <a:chOff x="0" y="0"/>
          <a:chExt cx="0" cy="0"/>
        </a:xfrm>
      </p:grpSpPr>
      <p:pic>
        <p:nvPicPr>
          <p:cNvPr id="5" name="Afbeelding 4" descr="Afbeelding met gebouw, schermopname, buitenshuis, straat&#10;&#10;Door AI gegenereerde inhoud is mogelijk onjuist.">
            <a:extLst>
              <a:ext uri="{FF2B5EF4-FFF2-40B4-BE49-F238E27FC236}">
                <a16:creationId xmlns:a16="http://schemas.microsoft.com/office/drawing/2014/main" id="{A7D89011-555A-292B-9BFE-6A0C43F90E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3723"/>
          <a:stretch>
            <a:fillRect/>
          </a:stretch>
        </p:blipFill>
        <p:spPr bwMode="auto">
          <a:xfrm>
            <a:off x="6267450" y="3103138"/>
            <a:ext cx="5829300" cy="3658235"/>
          </a:xfrm>
          <a:prstGeom prst="rect">
            <a:avLst/>
          </a:prstGeom>
          <a:noFill/>
          <a:ln>
            <a:noFill/>
          </a:ln>
          <a:extLst>
            <a:ext uri="{53640926-AAD7-44D8-BBD7-CCE9431645EC}">
              <a14:shadowObscured xmlns:a14="http://schemas.microsoft.com/office/drawing/2010/main"/>
            </a:ext>
          </a:extLst>
        </p:spPr>
      </p:pic>
      <p:sp>
        <p:nvSpPr>
          <p:cNvPr id="2" name="Titel 1">
            <a:extLst>
              <a:ext uri="{FF2B5EF4-FFF2-40B4-BE49-F238E27FC236}">
                <a16:creationId xmlns:a16="http://schemas.microsoft.com/office/drawing/2014/main" id="{3013D193-D703-ECD1-F723-3708285193F3}"/>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Evaluatie bloembakken Sint-Jansstraat</a:t>
            </a:r>
          </a:p>
        </p:txBody>
      </p:sp>
      <p:cxnSp>
        <p:nvCxnSpPr>
          <p:cNvPr id="11" name="Rechte verbindingslijn 10">
            <a:extLst>
              <a:ext uri="{FF2B5EF4-FFF2-40B4-BE49-F238E27FC236}">
                <a16:creationId xmlns:a16="http://schemas.microsoft.com/office/drawing/2014/main" id="{83BC7328-EA19-B53D-6A8C-AAC39FA4A77A}"/>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F6F44F1E-5E22-7645-DC96-6DDAF69A5577}"/>
              </a:ext>
            </a:extLst>
          </p:cNvPr>
          <p:cNvPicPr>
            <a:picLocks noChangeAspect="1"/>
          </p:cNvPicPr>
          <p:nvPr/>
        </p:nvPicPr>
        <p:blipFill rotWithShape="1">
          <a:blip r:embed="rId4"/>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C4502976-ECF8-DCCB-ACEA-0055A43ACF13}"/>
              </a:ext>
            </a:extLst>
          </p:cNvPr>
          <p:cNvPicPr>
            <a:picLocks noChangeAspect="1"/>
          </p:cNvPicPr>
          <p:nvPr/>
        </p:nvPicPr>
        <p:blipFill rotWithShape="1">
          <a:blip r:embed="rId4"/>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9141AEDA-DAF4-2E97-5E51-26060B7DBB6C}"/>
              </a:ext>
            </a:extLst>
          </p:cNvPr>
          <p:cNvSpPr>
            <a:spLocks noGrp="1"/>
          </p:cNvSpPr>
          <p:nvPr>
            <p:ph type="subTitle" idx="1"/>
          </p:nvPr>
        </p:nvSpPr>
        <p:spPr>
          <a:xfrm>
            <a:off x="1193544" y="2414473"/>
            <a:ext cx="9731130" cy="4250273"/>
          </a:xfrm>
        </p:spPr>
        <p:txBody>
          <a:bodyPr vert="horz" lIns="91440" tIns="45720" rIns="91440" bIns="45720" rtlCol="0" anchor="t">
            <a:normAutofit/>
          </a:bodyPr>
          <a:lstStyle/>
          <a:p>
            <a:pPr algn="l">
              <a:spcBef>
                <a:spcPts val="0"/>
              </a:spcBef>
            </a:pPr>
            <a:r>
              <a:rPr lang="nl-NL" dirty="0"/>
              <a:t>Bedenkingen:</a:t>
            </a:r>
          </a:p>
          <a:p>
            <a:pPr algn="l">
              <a:spcBef>
                <a:spcPts val="0"/>
              </a:spcBef>
            </a:pPr>
            <a:endParaRPr lang="nl-NL" dirty="0"/>
          </a:p>
          <a:p>
            <a:pPr marL="342900" indent="-342900" algn="l">
              <a:spcBef>
                <a:spcPts val="0"/>
              </a:spcBef>
              <a:buFont typeface="Arial" panose="020B0604020202020204" pitchFamily="34" charset="0"/>
              <a:buChar char="•"/>
            </a:pPr>
            <a:r>
              <a:rPr lang="nl-NL" dirty="0"/>
              <a:t>Is de locatie juist? De bewoners van</a:t>
            </a:r>
          </a:p>
          <a:p>
            <a:pPr algn="l">
              <a:spcBef>
                <a:spcPts val="0"/>
              </a:spcBef>
            </a:pPr>
            <a:r>
              <a:rPr lang="nl-NL" dirty="0"/>
              <a:t>Sint-Jansstraat 246 hebben gevraagd</a:t>
            </a:r>
          </a:p>
          <a:p>
            <a:pPr algn="l">
              <a:spcBef>
                <a:spcPts val="0"/>
              </a:spcBef>
            </a:pPr>
            <a:r>
              <a:rPr lang="nl-NL" dirty="0"/>
              <a:t>of de bloembak verplaatst kan worden</a:t>
            </a:r>
          </a:p>
          <a:p>
            <a:pPr algn="l">
              <a:spcBef>
                <a:spcPts val="0"/>
              </a:spcBef>
            </a:pPr>
            <a:r>
              <a:rPr lang="nl-NL" dirty="0"/>
              <a:t>omdat ze door wachtende wagens soms</a:t>
            </a:r>
          </a:p>
          <a:p>
            <a:pPr algn="l">
              <a:spcBef>
                <a:spcPts val="0"/>
              </a:spcBef>
            </a:pPr>
            <a:r>
              <a:rPr lang="nl-NL" dirty="0"/>
              <a:t>hun oprit niet kunnen oprijden en alles</a:t>
            </a:r>
          </a:p>
          <a:p>
            <a:pPr algn="l">
              <a:spcBef>
                <a:spcPts val="0"/>
              </a:spcBef>
            </a:pPr>
            <a:r>
              <a:rPr lang="nl-NL" dirty="0"/>
              <a:t>blokkeren.</a:t>
            </a:r>
          </a:p>
          <a:p>
            <a:pPr algn="l"/>
            <a:endParaRPr lang="nl-NL" dirty="0"/>
          </a:p>
          <a:p>
            <a:pPr algn="l"/>
            <a:endParaRPr lang="nl-NL" dirty="0"/>
          </a:p>
          <a:p>
            <a:pPr algn="l"/>
            <a:endParaRPr lang="nl-NL" sz="2900" dirty="0">
              <a:solidFill>
                <a:schemeClr val="bg1">
                  <a:lumMod val="50000"/>
                </a:schemeClr>
              </a:solidFill>
              <a:latin typeface="Scala Sans Offc"/>
              <a:sym typeface="Wingdings" panose="05000000000000000000" pitchFamily="2" charset="2"/>
            </a:endParaRPr>
          </a:p>
        </p:txBody>
      </p:sp>
    </p:spTree>
    <p:extLst>
      <p:ext uri="{BB962C8B-B14F-4D97-AF65-F5344CB8AC3E}">
        <p14:creationId xmlns:p14="http://schemas.microsoft.com/office/powerpoint/2010/main" val="3680464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DB244C-ECE4-70C3-F26F-5BB9C33F33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E8FBAF-F527-DE8A-A16B-65EF9EA64DFB}"/>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Evaluatie bloembakken Sint-Jansstraat</a:t>
            </a:r>
          </a:p>
        </p:txBody>
      </p:sp>
      <p:cxnSp>
        <p:nvCxnSpPr>
          <p:cNvPr id="11" name="Rechte verbindingslijn 10">
            <a:extLst>
              <a:ext uri="{FF2B5EF4-FFF2-40B4-BE49-F238E27FC236}">
                <a16:creationId xmlns:a16="http://schemas.microsoft.com/office/drawing/2014/main" id="{5B294DC0-4ABD-5D90-28F2-7026CB4DF098}"/>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C3C9806F-1E57-8F13-20EB-151176F52873}"/>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4698D9D1-E329-A5EC-8012-0F773A51FBE6}"/>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2171F396-18D1-4C23-7F6A-F1AD5A1564C4}"/>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marL="342900" indent="-342900" algn="l">
              <a:buFont typeface="Arial" panose="020B0604020202020204" pitchFamily="34" charset="0"/>
              <a:buChar char="•"/>
            </a:pPr>
            <a:r>
              <a:rPr lang="nl-NL" dirty="0"/>
              <a:t>Deze bloembakken zijn niet zo eenvoudig te verzetten en </a:t>
            </a:r>
            <a:r>
              <a:rPr lang="nl-NL" dirty="0" err="1"/>
              <a:t>mss</a:t>
            </a:r>
            <a:r>
              <a:rPr lang="nl-NL" dirty="0"/>
              <a:t> ook te groot. Welke definitieve obstakels zijn best? Met lage bloembakken of groenvakken?</a:t>
            </a:r>
          </a:p>
          <a:p>
            <a:pPr marL="342900" indent="-342900" algn="l">
              <a:buFont typeface="Arial" panose="020B0604020202020204" pitchFamily="34" charset="0"/>
              <a:buChar char="•"/>
            </a:pPr>
            <a:r>
              <a:rPr lang="nl-NL" dirty="0"/>
              <a:t>Gezien de snelheden op het stuk tussen de bloembakken en het kruispunt, kan overwogen worden om nog een derde bloembak te plaatsen.</a:t>
            </a:r>
            <a:endParaRPr lang="nl-BE" dirty="0"/>
          </a:p>
          <a:p>
            <a:pPr algn="l"/>
            <a:r>
              <a:rPr lang="nl-NL" dirty="0"/>
              <a:t> </a:t>
            </a:r>
            <a:endParaRPr lang="nl-BE" dirty="0"/>
          </a:p>
          <a:p>
            <a:pPr algn="l"/>
            <a:r>
              <a:rPr lang="nl-NL" dirty="0"/>
              <a:t>Conclusie: De maatregel heeft een positief effect maar er is nog verbetering mogelijk, met name op het stuk tussen de bloembak en het kruispunt met </a:t>
            </a:r>
            <a:r>
              <a:rPr lang="nl-NL" dirty="0" err="1"/>
              <a:t>Antwerpsesteenweg</a:t>
            </a:r>
            <a:r>
              <a:rPr lang="nl-NL" dirty="0"/>
              <a:t>. Bij bepaling van de definitieve inrichting zal rekening gehouden worden met de vraag tot verplaatsen van de bloembak.</a:t>
            </a:r>
            <a:endParaRPr lang="nl-BE" dirty="0"/>
          </a:p>
          <a:p>
            <a:pPr algn="l"/>
            <a:endParaRPr lang="nl-NL" sz="2900" dirty="0">
              <a:solidFill>
                <a:schemeClr val="bg1">
                  <a:lumMod val="50000"/>
                </a:schemeClr>
              </a:solidFill>
              <a:latin typeface="Scala Sans Offc"/>
              <a:sym typeface="Wingdings" panose="05000000000000000000" pitchFamily="2" charset="2"/>
            </a:endParaRPr>
          </a:p>
        </p:txBody>
      </p:sp>
    </p:spTree>
    <p:extLst>
      <p:ext uri="{BB962C8B-B14F-4D97-AF65-F5344CB8AC3E}">
        <p14:creationId xmlns:p14="http://schemas.microsoft.com/office/powerpoint/2010/main" val="2271822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83C039-A563-BB7E-3C3B-DB2419B0DE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3805D48-50B7-A036-4C9F-D58869E2005E}"/>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wegen </a:t>
            </a:r>
            <a:r>
              <a:rPr lang="nl-BE" sz="3800" b="1" dirty="0" err="1">
                <a:solidFill>
                  <a:srgbClr val="DD6B18"/>
                </a:solidFill>
                <a:latin typeface="Scala Sans Offc"/>
              </a:rPr>
              <a:t>Woonbos</a:t>
            </a:r>
            <a:endParaRPr lang="nl-BE" sz="3800" b="1" dirty="0">
              <a:solidFill>
                <a:srgbClr val="DD6B18"/>
              </a:solidFill>
              <a:latin typeface="Scala Sans Offc"/>
            </a:endParaRPr>
          </a:p>
        </p:txBody>
      </p:sp>
      <p:cxnSp>
        <p:nvCxnSpPr>
          <p:cNvPr id="11" name="Rechte verbindingslijn 10">
            <a:extLst>
              <a:ext uri="{FF2B5EF4-FFF2-40B4-BE49-F238E27FC236}">
                <a16:creationId xmlns:a16="http://schemas.microsoft.com/office/drawing/2014/main" id="{D8785E55-CEF3-3E91-8BAB-78E9CC3CD5B4}"/>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D1E4A218-EC03-BCB0-16B2-1288AF431F2A}"/>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F9E01E9F-9545-A0AC-C6FF-59EAF6293057}"/>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2803E09F-ADF2-ABEB-DD5B-A39672B62A2A}"/>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BE" dirty="0"/>
              <a:t>In zitting van 26/11/2025 keurde het schepencollege het bestek en de raming voor het onderhoud van de wegen in het </a:t>
            </a:r>
            <a:r>
              <a:rPr lang="nl-BE" dirty="0" err="1"/>
              <a:t>Woonbos</a:t>
            </a:r>
            <a:r>
              <a:rPr lang="nl-BE" dirty="0"/>
              <a:t> en de weekendzone goed.</a:t>
            </a:r>
          </a:p>
          <a:p>
            <a:pPr marL="342900" indent="-342900" algn="l">
              <a:buFont typeface="Arial" panose="020B0604020202020204" pitchFamily="34" charset="0"/>
              <a:buChar char="•"/>
            </a:pPr>
            <a:r>
              <a:rPr lang="nl-BE" dirty="0"/>
              <a:t>Blijven werken met </a:t>
            </a:r>
            <a:r>
              <a:rPr lang="nl-BE" dirty="0" err="1"/>
              <a:t>betonbreekpuin</a:t>
            </a:r>
            <a:r>
              <a:rPr lang="nl-BE" dirty="0"/>
              <a:t> 0/20 én </a:t>
            </a:r>
            <a:r>
              <a:rPr lang="nl-BE" dirty="0" err="1"/>
              <a:t>betonbreekpuin</a:t>
            </a:r>
            <a:r>
              <a:rPr lang="nl-BE" dirty="0"/>
              <a:t> van 0/40.</a:t>
            </a:r>
          </a:p>
          <a:p>
            <a:pPr marL="800100" lvl="1" indent="-342900" algn="l">
              <a:buFont typeface="Arial" panose="020B0604020202020204" pitchFamily="34" charset="0"/>
              <a:buChar char="•"/>
            </a:pPr>
            <a:r>
              <a:rPr lang="nl-BE" dirty="0"/>
              <a:t>In deze fijnere fractie (0/20) zit minder grote stenen waardoor er makkelijker over gefietst kan worden. </a:t>
            </a:r>
          </a:p>
          <a:p>
            <a:pPr marL="800100" lvl="1" indent="-342900" algn="l">
              <a:buFont typeface="Arial" panose="020B0604020202020204" pitchFamily="34" charset="0"/>
              <a:buChar char="•"/>
            </a:pPr>
            <a:r>
              <a:rPr lang="nl-BE" dirty="0"/>
              <a:t>De grotere fractie (0/40) zorgt ervoor dat de wegen niet zo snel slijten.</a:t>
            </a:r>
          </a:p>
          <a:p>
            <a:pPr marL="342900" indent="-342900" algn="l">
              <a:buFont typeface="Arial" panose="020B0604020202020204" pitchFamily="34" charset="0"/>
              <a:buChar char="•"/>
            </a:pPr>
            <a:r>
              <a:rPr lang="nl-BE" dirty="0"/>
              <a:t>Het materiaal moet voldoen aan het SB250 en moet </a:t>
            </a:r>
            <a:r>
              <a:rPr lang="nl-BE" dirty="0" err="1"/>
              <a:t>Copro</a:t>
            </a:r>
            <a:r>
              <a:rPr lang="nl-BE" dirty="0"/>
              <a:t>-gekeurd zijn.</a:t>
            </a:r>
          </a:p>
          <a:p>
            <a:pPr marL="342900" indent="-342900" algn="l">
              <a:buFont typeface="Arial" panose="020B0604020202020204" pitchFamily="34" charset="0"/>
              <a:buChar char="•"/>
            </a:pPr>
            <a:r>
              <a:rPr lang="nl-BE" dirty="0"/>
              <a:t>Na het walsen wordt de straat afgewandeld, en worden alle nog duidelijk zichtbare </a:t>
            </a:r>
            <a:r>
              <a:rPr lang="nl-BE" dirty="0" err="1"/>
              <a:t>oneigen</a:t>
            </a:r>
            <a:r>
              <a:rPr lang="nl-BE" dirty="0"/>
              <a:t> materialen met de hand verwijderd (glas, nagels, plastic,…). </a:t>
            </a:r>
          </a:p>
          <a:p>
            <a:pPr algn="l"/>
            <a:endParaRPr lang="nl-NL" sz="2900" dirty="0">
              <a:solidFill>
                <a:schemeClr val="bg1">
                  <a:lumMod val="50000"/>
                </a:schemeClr>
              </a:solidFill>
              <a:latin typeface="Scala Sans Offc"/>
              <a:sym typeface="Wingdings" panose="05000000000000000000" pitchFamily="2" charset="2"/>
            </a:endParaRPr>
          </a:p>
        </p:txBody>
      </p:sp>
    </p:spTree>
    <p:extLst>
      <p:ext uri="{BB962C8B-B14F-4D97-AF65-F5344CB8AC3E}">
        <p14:creationId xmlns:p14="http://schemas.microsoft.com/office/powerpoint/2010/main" val="2878647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7C39C4-D59D-8FDD-0A87-2C44CB3515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C55D7BF-C1C1-13F9-AE92-0847920F001C}"/>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wegen </a:t>
            </a:r>
            <a:r>
              <a:rPr lang="nl-BE" sz="3800" b="1" dirty="0" err="1">
                <a:solidFill>
                  <a:srgbClr val="DD6B18"/>
                </a:solidFill>
                <a:latin typeface="Scala Sans Offc"/>
              </a:rPr>
              <a:t>Woonbos</a:t>
            </a:r>
            <a:endParaRPr lang="nl-BE" sz="3800" b="1" dirty="0">
              <a:solidFill>
                <a:srgbClr val="DD6B18"/>
              </a:solidFill>
              <a:latin typeface="Scala Sans Offc"/>
            </a:endParaRPr>
          </a:p>
        </p:txBody>
      </p:sp>
      <p:cxnSp>
        <p:nvCxnSpPr>
          <p:cNvPr id="11" name="Rechte verbindingslijn 10">
            <a:extLst>
              <a:ext uri="{FF2B5EF4-FFF2-40B4-BE49-F238E27FC236}">
                <a16:creationId xmlns:a16="http://schemas.microsoft.com/office/drawing/2014/main" id="{A25B333B-2047-A012-9E35-BE69FB934556}"/>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DFB41FB2-7277-F92B-BCD9-A9237DB288D1}"/>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805EAA8A-AD15-777E-1641-4EF8D9703DF3}"/>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9F6BD3E5-B4AB-FBCA-F3E3-994EAFD875C4}"/>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BE" dirty="0"/>
              <a:t>Binnen deze opdracht zijn ook </a:t>
            </a:r>
            <a:r>
              <a:rPr lang="nl-BE" b="1" dirty="0"/>
              <a:t>enkele aanpassingen</a:t>
            </a:r>
            <a:r>
              <a:rPr lang="nl-BE" dirty="0"/>
              <a:t> opgemaakt naar uitvoering toe. </a:t>
            </a:r>
          </a:p>
          <a:p>
            <a:pPr marL="342900" indent="-342900" algn="l">
              <a:buFont typeface="Arial" panose="020B0604020202020204" pitchFamily="34" charset="0"/>
              <a:buChar char="•"/>
            </a:pPr>
            <a:r>
              <a:rPr lang="nl-BE" dirty="0"/>
              <a:t>Zo werd expliciet opgenomen dat bij het losmaken van de verharding gewerkt moet worden met een </a:t>
            </a:r>
            <a:r>
              <a:rPr lang="nl-BE" b="1" dirty="0"/>
              <a:t>roterende grondfrees</a:t>
            </a:r>
            <a:r>
              <a:rPr lang="nl-BE" dirty="0"/>
              <a:t>. </a:t>
            </a:r>
          </a:p>
          <a:p>
            <a:pPr marL="342900" indent="-342900" algn="l">
              <a:buFont typeface="Arial" panose="020B0604020202020204" pitchFamily="34" charset="0"/>
              <a:buChar char="•"/>
            </a:pPr>
            <a:r>
              <a:rPr lang="nl-BE" dirty="0"/>
              <a:t>Daarnaast werd de termijn waarbinnen de aannemer </a:t>
            </a:r>
            <a:r>
              <a:rPr lang="nl-BE" b="1" dirty="0"/>
              <a:t>moet starten</a:t>
            </a:r>
            <a:r>
              <a:rPr lang="nl-BE" dirty="0"/>
              <a:t> met een onderhoudsronde na afroep door het bestuur vastgelegd op </a:t>
            </a:r>
            <a:r>
              <a:rPr lang="nl-BE" b="1" dirty="0"/>
              <a:t>maximaal tien werkdagen</a:t>
            </a:r>
            <a:r>
              <a:rPr lang="nl-BE" dirty="0"/>
              <a:t>. </a:t>
            </a:r>
          </a:p>
          <a:p>
            <a:pPr algn="l"/>
            <a:r>
              <a:rPr lang="nl-BE" dirty="0"/>
              <a:t>Deze aanpassingen zorgen voor meer duidelijkheid in de uitvoering en garanderen een vlotte opvolging van de onderhoudswerken.</a:t>
            </a:r>
          </a:p>
          <a:p>
            <a:pPr algn="l"/>
            <a:endParaRPr lang="nl-NL" sz="2900" dirty="0">
              <a:solidFill>
                <a:schemeClr val="bg1">
                  <a:lumMod val="50000"/>
                </a:schemeClr>
              </a:solidFill>
              <a:latin typeface="Scala Sans Offc"/>
              <a:sym typeface="Wingdings" panose="05000000000000000000" pitchFamily="2" charset="2"/>
            </a:endParaRPr>
          </a:p>
        </p:txBody>
      </p:sp>
    </p:spTree>
    <p:extLst>
      <p:ext uri="{BB962C8B-B14F-4D97-AF65-F5344CB8AC3E}">
        <p14:creationId xmlns:p14="http://schemas.microsoft.com/office/powerpoint/2010/main" val="4063019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B91A53-039A-0627-3F45-EF25255ED8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BD6B86-AB4F-1632-0DF2-ACAD4927977D}"/>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wegen </a:t>
            </a:r>
            <a:r>
              <a:rPr lang="nl-BE" sz="3800" b="1" dirty="0" err="1">
                <a:solidFill>
                  <a:srgbClr val="DD6B18"/>
                </a:solidFill>
                <a:latin typeface="Scala Sans Offc"/>
              </a:rPr>
              <a:t>Woonbos</a:t>
            </a:r>
            <a:endParaRPr lang="nl-BE" sz="3800" b="1" dirty="0">
              <a:solidFill>
                <a:srgbClr val="DD6B18"/>
              </a:solidFill>
              <a:latin typeface="Scala Sans Offc"/>
            </a:endParaRPr>
          </a:p>
        </p:txBody>
      </p:sp>
      <p:cxnSp>
        <p:nvCxnSpPr>
          <p:cNvPr id="11" name="Rechte verbindingslijn 10">
            <a:extLst>
              <a:ext uri="{FF2B5EF4-FFF2-40B4-BE49-F238E27FC236}">
                <a16:creationId xmlns:a16="http://schemas.microsoft.com/office/drawing/2014/main" id="{E8E2AEEC-E825-C557-71AF-156B32A58966}"/>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B737CB7B-F2CB-4149-A4AD-3B0535FCF28C}"/>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2200025C-8213-F7C6-E3FF-FC564E2106EC}"/>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FE76B9FC-5640-7E33-EB99-E7E10D79303B}"/>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BE" dirty="0"/>
              <a:t>Nog </a:t>
            </a:r>
            <a:r>
              <a:rPr lang="nl-BE" b="1" dirty="0"/>
              <a:t>niet opportuun </a:t>
            </a:r>
            <a:r>
              <a:rPr lang="nl-BE" dirty="0"/>
              <a:t>om met een </a:t>
            </a:r>
            <a:r>
              <a:rPr lang="nl-BE" b="1" dirty="0"/>
              <a:t>ander inert materiaal </a:t>
            </a:r>
            <a:r>
              <a:rPr lang="nl-BE" dirty="0"/>
              <a:t>te gaan werken </a:t>
            </a:r>
          </a:p>
          <a:p>
            <a:pPr marL="342900" indent="-342900" algn="l">
              <a:buFont typeface="Arial" panose="020B0604020202020204" pitchFamily="34" charset="0"/>
              <a:buChar char="•"/>
            </a:pPr>
            <a:r>
              <a:rPr lang="nl-BE" dirty="0"/>
              <a:t>Er zal immers steeds een vermenging van reeds aanwezig betonpuin met nieuw materiaal plaatsvinden. </a:t>
            </a:r>
          </a:p>
          <a:p>
            <a:pPr marL="342900" indent="-342900" algn="l">
              <a:buFont typeface="Arial" panose="020B0604020202020204" pitchFamily="34" charset="0"/>
              <a:buChar char="•"/>
            </a:pPr>
            <a:r>
              <a:rPr lang="nl-BE" dirty="0"/>
              <a:t>Pas na de aanleg van riolering zullen de wegen worden afgewerkt met een inerte toplaag.</a:t>
            </a:r>
          </a:p>
          <a:p>
            <a:pPr marL="342900" indent="-342900" algn="l">
              <a:buFont typeface="Arial" panose="020B0604020202020204" pitchFamily="34" charset="0"/>
              <a:buChar char="•"/>
            </a:pPr>
            <a:r>
              <a:rPr lang="nl-BE" dirty="0"/>
              <a:t>Vanaf dan zal er een onderhoud van de toplaag gebeuren met inert materiaal in plaats van met betonpuin. </a:t>
            </a:r>
          </a:p>
        </p:txBody>
      </p:sp>
    </p:spTree>
    <p:extLst>
      <p:ext uri="{BB962C8B-B14F-4D97-AF65-F5344CB8AC3E}">
        <p14:creationId xmlns:p14="http://schemas.microsoft.com/office/powerpoint/2010/main" val="958754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23327F-64F8-C622-86C3-60B2321FCD2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8BE612F-86C9-18D2-9415-E303FB0BFFED}"/>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wegen </a:t>
            </a:r>
            <a:r>
              <a:rPr lang="nl-BE" sz="3800" b="1" dirty="0" err="1">
                <a:solidFill>
                  <a:srgbClr val="DD6B18"/>
                </a:solidFill>
                <a:latin typeface="Scala Sans Offc"/>
              </a:rPr>
              <a:t>Woonbos</a:t>
            </a:r>
            <a:endParaRPr lang="nl-BE" sz="3800" b="1" dirty="0">
              <a:solidFill>
                <a:srgbClr val="DD6B18"/>
              </a:solidFill>
              <a:latin typeface="Scala Sans Offc"/>
            </a:endParaRPr>
          </a:p>
        </p:txBody>
      </p:sp>
      <p:cxnSp>
        <p:nvCxnSpPr>
          <p:cNvPr id="11" name="Rechte verbindingslijn 10">
            <a:extLst>
              <a:ext uri="{FF2B5EF4-FFF2-40B4-BE49-F238E27FC236}">
                <a16:creationId xmlns:a16="http://schemas.microsoft.com/office/drawing/2014/main" id="{1CAE2B68-F4AC-BEC5-D1CE-29A2BB8D41D4}"/>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53D76639-A9D4-8B7A-2A23-7614B018B9AD}"/>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78125258-E2F4-80FE-2FDD-3552E13F1A6C}"/>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90A695D0-4C92-8767-F53B-B3630592A66C}"/>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BE" dirty="0"/>
              <a:t>Binnen bestek is een optie opgenomen voor een </a:t>
            </a:r>
            <a:r>
              <a:rPr lang="nl-BE" b="1" dirty="0"/>
              <a:t>proefstraat</a:t>
            </a:r>
          </a:p>
          <a:p>
            <a:pPr marL="342900" indent="-342900" algn="l">
              <a:buFont typeface="Arial" panose="020B0604020202020204" pitchFamily="34" charset="0"/>
              <a:buChar char="•"/>
            </a:pPr>
            <a:r>
              <a:rPr lang="nl-BE" dirty="0"/>
              <a:t>Om een andere methode van onderhoud of materiaal te testen</a:t>
            </a:r>
          </a:p>
          <a:p>
            <a:pPr marL="342900" indent="-342900" algn="l">
              <a:buFont typeface="Arial" panose="020B0604020202020204" pitchFamily="34" charset="0"/>
              <a:buChar char="•"/>
            </a:pPr>
            <a:r>
              <a:rPr lang="nl-BE" dirty="0"/>
              <a:t>Welke straten, evenals de specifieke uitvoeringswijze en planning, zal in overleg met de aannemer worden vastgelegd. </a:t>
            </a:r>
          </a:p>
          <a:p>
            <a:pPr marL="342900" indent="-342900" algn="l">
              <a:buFont typeface="Arial" panose="020B0604020202020204" pitchFamily="34" charset="0"/>
              <a:buChar char="•"/>
            </a:pPr>
            <a:r>
              <a:rPr lang="nl-BE" dirty="0"/>
              <a:t>Eventuele meer- of minderprijzen worden vooraf schriftelijk overeengekomen.</a:t>
            </a:r>
          </a:p>
          <a:p>
            <a:pPr algn="l"/>
            <a:r>
              <a:rPr lang="nl-BE" dirty="0"/>
              <a:t>Doel van deze aanpassing is om innovatieve of alternatieve technieken te kunnen testen binnen de lopende opdracht, zonder een aparte aanbesteding te moeten opstarten.</a:t>
            </a:r>
          </a:p>
        </p:txBody>
      </p:sp>
    </p:spTree>
    <p:extLst>
      <p:ext uri="{BB962C8B-B14F-4D97-AF65-F5344CB8AC3E}">
        <p14:creationId xmlns:p14="http://schemas.microsoft.com/office/powerpoint/2010/main" val="3909487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1F0983-06CA-2742-2C29-63F1038526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0AFF505-22F7-C33E-CD9C-BC6B132CBA57}"/>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grachten</a:t>
            </a:r>
          </a:p>
        </p:txBody>
      </p:sp>
      <p:cxnSp>
        <p:nvCxnSpPr>
          <p:cNvPr id="11" name="Rechte verbindingslijn 10">
            <a:extLst>
              <a:ext uri="{FF2B5EF4-FFF2-40B4-BE49-F238E27FC236}">
                <a16:creationId xmlns:a16="http://schemas.microsoft.com/office/drawing/2014/main" id="{0F6181A6-075F-F4E4-4A5C-C1BDB02A3990}"/>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398E1899-76F6-4B44-586C-ACA6A1B66E79}"/>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86CF3EDE-C676-B226-355E-5550BEF84FA7}"/>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B8FE4B5F-2618-15C1-EB73-A1A295ACFF6E}"/>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BE" dirty="0"/>
              <a:t>In zitting van 25/10/2025 keurde het schepencollege het bestek en de raming voor het ruimen van de grachten goed.</a:t>
            </a:r>
          </a:p>
          <a:p>
            <a:pPr algn="l"/>
            <a:r>
              <a:rPr lang="nl-BE" dirty="0"/>
              <a:t>Dit jaar uitgebreid met percelen 2 en 3.</a:t>
            </a:r>
          </a:p>
          <a:p>
            <a:pPr marL="342900" indent="-342900" algn="l">
              <a:buFont typeface="Arial" panose="020B0604020202020204" pitchFamily="34" charset="0"/>
              <a:buChar char="•"/>
            </a:pPr>
            <a:r>
              <a:rPr lang="nl-NL" dirty="0"/>
              <a:t>perceel 1, ruimen standaard grachten onpare jaren; </a:t>
            </a:r>
          </a:p>
          <a:p>
            <a:pPr marL="342900" indent="-342900" algn="l">
              <a:buFont typeface="Arial" panose="020B0604020202020204" pitchFamily="34" charset="0"/>
              <a:buChar char="•"/>
            </a:pPr>
            <a:r>
              <a:rPr lang="nl-NL" dirty="0"/>
              <a:t>perceel 2, ruimen grachten </a:t>
            </a:r>
            <a:r>
              <a:rPr lang="nl-NL" dirty="0" err="1"/>
              <a:t>Woonbos</a:t>
            </a:r>
            <a:r>
              <a:rPr lang="nl-NL" dirty="0"/>
              <a:t>; </a:t>
            </a:r>
          </a:p>
          <a:p>
            <a:pPr marL="342900" indent="-342900" algn="l">
              <a:buFont typeface="Arial" panose="020B0604020202020204" pitchFamily="34" charset="0"/>
              <a:buChar char="•"/>
            </a:pPr>
            <a:r>
              <a:rPr lang="nl-NL" dirty="0"/>
              <a:t>perceel 3, vernieuwen duiker Zonnedauwlaan. </a:t>
            </a:r>
            <a:endParaRPr lang="nl-NL" sz="2900" dirty="0">
              <a:solidFill>
                <a:schemeClr val="bg1">
                  <a:lumMod val="50000"/>
                </a:schemeClr>
              </a:solidFill>
              <a:latin typeface="Scala Sans Offc"/>
              <a:sym typeface="Wingdings" panose="05000000000000000000" pitchFamily="2" charset="2"/>
            </a:endParaRPr>
          </a:p>
        </p:txBody>
      </p:sp>
    </p:spTree>
    <p:extLst>
      <p:ext uri="{BB962C8B-B14F-4D97-AF65-F5344CB8AC3E}">
        <p14:creationId xmlns:p14="http://schemas.microsoft.com/office/powerpoint/2010/main" val="2268349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4DE697-EB58-5D0D-3B53-43BAA765BCC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D8603C2-F2A2-35AE-0E58-F93C041719BD}"/>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grachten</a:t>
            </a:r>
          </a:p>
        </p:txBody>
      </p:sp>
      <p:cxnSp>
        <p:nvCxnSpPr>
          <p:cNvPr id="11" name="Rechte verbindingslijn 10">
            <a:extLst>
              <a:ext uri="{FF2B5EF4-FFF2-40B4-BE49-F238E27FC236}">
                <a16:creationId xmlns:a16="http://schemas.microsoft.com/office/drawing/2014/main" id="{DB654A6D-9BED-D592-B96D-627A1F9D5DDE}"/>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0DA1A802-0EF9-09C0-2986-4F502B25C135}"/>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48C4208B-53AF-FC48-EA5F-DDCE1D365F0E}"/>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99170AEB-9D36-9A1A-2BA3-DB889F2DD0FF}"/>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marL="342900" indent="-342900" algn="l">
              <a:buFont typeface="Arial" panose="020B0604020202020204" pitchFamily="34" charset="0"/>
              <a:buChar char="•"/>
            </a:pPr>
            <a:r>
              <a:rPr lang="nl-NL" dirty="0"/>
              <a:t>Uitvoering perceel 1 volgens bestek tussen 16/12/2025 en 15/01/2026, maar omwille van budgettaire redenen volledig in januari 2026 uitgevoerd. </a:t>
            </a:r>
          </a:p>
          <a:p>
            <a:pPr marL="342900" indent="-342900" algn="l">
              <a:buFont typeface="Arial" panose="020B0604020202020204" pitchFamily="34" charset="0"/>
              <a:buChar char="•"/>
            </a:pPr>
            <a:r>
              <a:rPr lang="nl-NL" dirty="0"/>
              <a:t>Voor perceel 2 extra ruiming grachten in het </a:t>
            </a:r>
            <a:r>
              <a:rPr lang="nl-NL" dirty="0" err="1"/>
              <a:t>woonbos</a:t>
            </a:r>
            <a:r>
              <a:rPr lang="nl-NL" dirty="0"/>
              <a:t> en perceel 3 vernieuwen van een </a:t>
            </a:r>
            <a:r>
              <a:rPr lang="nl-NL" dirty="0" err="1"/>
              <a:t>inbuizing</a:t>
            </a:r>
            <a:r>
              <a:rPr lang="nl-NL" dirty="0"/>
              <a:t> zal uitvoering in onderling overleg gebeuren. </a:t>
            </a:r>
          </a:p>
          <a:p>
            <a:pPr marL="342900" indent="-342900" algn="l">
              <a:buFont typeface="Arial" panose="020B0604020202020204" pitchFamily="34" charset="0"/>
              <a:buChar char="•"/>
            </a:pPr>
            <a:r>
              <a:rPr lang="nl-NL" dirty="0"/>
              <a:t>Ondertussen is hier ook prijs gevraagd als meerwerk om extra duiker en </a:t>
            </a:r>
            <a:r>
              <a:rPr lang="nl-NL" dirty="0" err="1"/>
              <a:t>herprofileren</a:t>
            </a:r>
            <a:r>
              <a:rPr lang="nl-NL" dirty="0"/>
              <a:t> grachten in </a:t>
            </a:r>
            <a:r>
              <a:rPr lang="nl-NL" dirty="0" err="1"/>
              <a:t>Klaverpad</a:t>
            </a:r>
            <a:r>
              <a:rPr lang="nl-NL" dirty="0"/>
              <a:t> uit te voeren. Duikers staan gepland in week van 9/3. </a:t>
            </a:r>
            <a:endParaRPr lang="nl-NL" dirty="0">
              <a:sym typeface="Wingdings" panose="05000000000000000000" pitchFamily="2" charset="2"/>
            </a:endParaRPr>
          </a:p>
        </p:txBody>
      </p:sp>
    </p:spTree>
    <p:extLst>
      <p:ext uri="{BB962C8B-B14F-4D97-AF65-F5344CB8AC3E}">
        <p14:creationId xmlns:p14="http://schemas.microsoft.com/office/powerpoint/2010/main" val="3479372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A0601E-C86E-92DE-CBDD-248DB08DE9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1CBF193-20D1-F31F-3D94-D37050A0D0C5}"/>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grachten</a:t>
            </a:r>
          </a:p>
        </p:txBody>
      </p:sp>
      <p:cxnSp>
        <p:nvCxnSpPr>
          <p:cNvPr id="11" name="Rechte verbindingslijn 10">
            <a:extLst>
              <a:ext uri="{FF2B5EF4-FFF2-40B4-BE49-F238E27FC236}">
                <a16:creationId xmlns:a16="http://schemas.microsoft.com/office/drawing/2014/main" id="{19C4184B-B2F7-677B-E442-A18F282208DE}"/>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444E484B-8CFB-B1E0-F85A-3CE100E785CA}"/>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6DEB6C75-A682-1FF6-948A-52631AAD9A5E}"/>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3B905F5C-A725-5FF6-5534-F7410CA48ECB}"/>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NL" dirty="0">
                <a:sym typeface="Wingdings" panose="05000000000000000000" pitchFamily="2" charset="2"/>
              </a:rPr>
              <a:t>Grachten in Essen worden door verschillende instanties onderhouden</a:t>
            </a:r>
          </a:p>
          <a:p>
            <a:pPr marL="342900" indent="-342900" algn="l">
              <a:buFont typeface="Arial" panose="020B0604020202020204" pitchFamily="34" charset="0"/>
              <a:buChar char="•"/>
            </a:pPr>
            <a:r>
              <a:rPr lang="nl-NL" dirty="0">
                <a:sym typeface="Wingdings" panose="05000000000000000000" pitchFamily="2" charset="2"/>
              </a:rPr>
              <a:t>Fluvius ruimt over algemeen de grachten met een vuilvracht</a:t>
            </a:r>
          </a:p>
          <a:p>
            <a:pPr marL="800100" lvl="1" indent="-342900" algn="l">
              <a:buFont typeface="Arial" panose="020B0604020202020204" pitchFamily="34" charset="0"/>
              <a:buChar char="•"/>
            </a:pPr>
            <a:r>
              <a:rPr lang="nl-NL" dirty="0">
                <a:sym typeface="Wingdings" panose="05000000000000000000" pitchFamily="2" charset="2"/>
              </a:rPr>
              <a:t>Zij hebben een 2-jaarlijks programma (ca. 15 à 20.000 lopende meter/jaar)</a:t>
            </a:r>
          </a:p>
          <a:p>
            <a:pPr marL="342900" indent="-342900" algn="l">
              <a:buFont typeface="Arial" panose="020B0604020202020204" pitchFamily="34" charset="0"/>
              <a:buChar char="•"/>
            </a:pPr>
            <a:r>
              <a:rPr lang="nl-NL" dirty="0">
                <a:sym typeface="Wingdings" panose="05000000000000000000" pitchFamily="2" charset="2"/>
              </a:rPr>
              <a:t>Gemeente Essen ruimt de baangrachten zonder vuilvracht</a:t>
            </a:r>
          </a:p>
          <a:p>
            <a:pPr marL="800100" lvl="1" indent="-342900" algn="l">
              <a:buFont typeface="Arial" panose="020B0604020202020204" pitchFamily="34" charset="0"/>
              <a:buChar char="•"/>
            </a:pPr>
            <a:r>
              <a:rPr lang="nl-NL" dirty="0">
                <a:sym typeface="Wingdings" panose="05000000000000000000" pitchFamily="2" charset="2"/>
              </a:rPr>
              <a:t>ook via een 2-jaarlijks programma (ca. 20 à 25.000 lopende meter/jaar)</a:t>
            </a:r>
          </a:p>
          <a:p>
            <a:pPr marL="342900" indent="-342900" algn="l">
              <a:buFont typeface="Arial" panose="020B0604020202020204" pitchFamily="34" charset="0"/>
              <a:buChar char="•"/>
            </a:pPr>
            <a:r>
              <a:rPr lang="nl-NL" dirty="0">
                <a:sym typeface="Wingdings" panose="05000000000000000000" pitchFamily="2" charset="2"/>
              </a:rPr>
              <a:t>AWV ruimt de grachten langs een gewestweg</a:t>
            </a:r>
          </a:p>
          <a:p>
            <a:pPr marL="800100" lvl="1" indent="-342900" algn="l">
              <a:buFont typeface="Arial" panose="020B0604020202020204" pitchFamily="34" charset="0"/>
              <a:buChar char="•"/>
            </a:pPr>
            <a:r>
              <a:rPr lang="nl-NL" dirty="0">
                <a:sym typeface="Wingdings" panose="05000000000000000000" pitchFamily="2" charset="2"/>
              </a:rPr>
              <a:t>Zij werken ad hoc, op basis van noodzaak</a:t>
            </a:r>
          </a:p>
          <a:p>
            <a:pPr marL="342900" indent="-342900" algn="l">
              <a:buFont typeface="Arial" panose="020B0604020202020204" pitchFamily="34" charset="0"/>
              <a:buChar char="•"/>
            </a:pPr>
            <a:r>
              <a:rPr lang="nl-NL" dirty="0">
                <a:sym typeface="Wingdings" panose="05000000000000000000" pitchFamily="2" charset="2"/>
              </a:rPr>
              <a:t>De provincie ruimt de waterlopen</a:t>
            </a:r>
          </a:p>
          <a:p>
            <a:pPr marL="800100" lvl="1" indent="-342900" algn="l">
              <a:buFont typeface="Arial" panose="020B0604020202020204" pitchFamily="34" charset="0"/>
              <a:buChar char="•"/>
            </a:pPr>
            <a:r>
              <a:rPr lang="nl-NL" dirty="0">
                <a:sym typeface="Wingdings" panose="05000000000000000000" pitchFamily="2" charset="2"/>
              </a:rPr>
              <a:t>Jaarlijkse maai/onderhoud</a:t>
            </a:r>
          </a:p>
          <a:p>
            <a:pPr algn="l"/>
            <a:endParaRPr lang="nl-NL" dirty="0">
              <a:sym typeface="Wingdings" panose="05000000000000000000" pitchFamily="2" charset="2"/>
            </a:endParaRPr>
          </a:p>
        </p:txBody>
      </p:sp>
    </p:spTree>
    <p:extLst>
      <p:ext uri="{BB962C8B-B14F-4D97-AF65-F5344CB8AC3E}">
        <p14:creationId xmlns:p14="http://schemas.microsoft.com/office/powerpoint/2010/main" val="1896655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345FD7-0501-263F-F4D5-64BA09FF00C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8BCDC0C-4AB3-87A3-4D2A-8D2D0CDC7B90}"/>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grachten</a:t>
            </a:r>
          </a:p>
        </p:txBody>
      </p:sp>
      <p:cxnSp>
        <p:nvCxnSpPr>
          <p:cNvPr id="11" name="Rechte verbindingslijn 10">
            <a:extLst>
              <a:ext uri="{FF2B5EF4-FFF2-40B4-BE49-F238E27FC236}">
                <a16:creationId xmlns:a16="http://schemas.microsoft.com/office/drawing/2014/main" id="{3CBD6562-AC6C-93A0-D648-93F5AE7D0EB9}"/>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DA1E0A71-786E-73E3-80E5-44BB89E0DB8A}"/>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CF1DC766-E008-2ED5-5DA9-79FC2935A949}"/>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9E39B0D4-A792-E265-D5ED-875952FF04D4}"/>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endParaRPr lang="nl-NL" dirty="0">
              <a:sym typeface="Wingdings" panose="05000000000000000000" pitchFamily="2" charset="2"/>
            </a:endParaRPr>
          </a:p>
        </p:txBody>
      </p:sp>
      <p:pic>
        <p:nvPicPr>
          <p:cNvPr id="5" name="Afbeelding 4">
            <a:extLst>
              <a:ext uri="{FF2B5EF4-FFF2-40B4-BE49-F238E27FC236}">
                <a16:creationId xmlns:a16="http://schemas.microsoft.com/office/drawing/2014/main" id="{C4F02D2D-13DB-B2DA-C5C7-AC09730E9543}"/>
              </a:ext>
            </a:extLst>
          </p:cNvPr>
          <p:cNvPicPr>
            <a:picLocks noChangeAspect="1"/>
          </p:cNvPicPr>
          <p:nvPr/>
        </p:nvPicPr>
        <p:blipFill>
          <a:blip r:embed="rId4"/>
          <a:stretch>
            <a:fillRect/>
          </a:stretch>
        </p:blipFill>
        <p:spPr>
          <a:xfrm>
            <a:off x="983328" y="0"/>
            <a:ext cx="10225343" cy="6858000"/>
          </a:xfrm>
          <a:prstGeom prst="rect">
            <a:avLst/>
          </a:prstGeom>
        </p:spPr>
      </p:pic>
    </p:spTree>
    <p:extLst>
      <p:ext uri="{BB962C8B-B14F-4D97-AF65-F5344CB8AC3E}">
        <p14:creationId xmlns:p14="http://schemas.microsoft.com/office/powerpoint/2010/main" val="3899702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C69571-CA96-D66F-923A-C315EB3086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AEC1690-02D1-8947-7C44-38BCC20AF13F}"/>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grachten</a:t>
            </a:r>
          </a:p>
        </p:txBody>
      </p:sp>
      <p:cxnSp>
        <p:nvCxnSpPr>
          <p:cNvPr id="11" name="Rechte verbindingslijn 10">
            <a:extLst>
              <a:ext uri="{FF2B5EF4-FFF2-40B4-BE49-F238E27FC236}">
                <a16:creationId xmlns:a16="http://schemas.microsoft.com/office/drawing/2014/main" id="{EA4BB3FB-8275-C209-500C-DD8CCD49A6AF}"/>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0CF93E8F-771D-FACE-5600-55427EC9A548}"/>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1C5A7B9E-3307-C626-3B45-E866AD29B250}"/>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4C278EFC-7C80-BC44-EBF8-28E2F71583FC}"/>
              </a:ext>
            </a:extLst>
          </p:cNvPr>
          <p:cNvSpPr>
            <a:spLocks noGrp="1"/>
          </p:cNvSpPr>
          <p:nvPr>
            <p:ph type="subTitle" idx="1"/>
          </p:nvPr>
        </p:nvSpPr>
        <p:spPr>
          <a:xfrm>
            <a:off x="1125414" y="2414473"/>
            <a:ext cx="9799259" cy="4250273"/>
          </a:xfrm>
        </p:spPr>
        <p:txBody>
          <a:bodyPr vert="horz" lIns="91440" tIns="45720" rIns="91440" bIns="45720" rtlCol="0" anchor="t">
            <a:normAutofit lnSpcReduction="10000"/>
          </a:bodyPr>
          <a:lstStyle/>
          <a:p>
            <a:pPr algn="l"/>
            <a:r>
              <a:rPr lang="nl-NL" dirty="0"/>
              <a:t>Perceel 1: het standaard ruimen van grachten</a:t>
            </a:r>
          </a:p>
          <a:p>
            <a:pPr marL="342900" indent="-342900" algn="l">
              <a:buFont typeface="Arial" panose="020B0604020202020204" pitchFamily="34" charset="0"/>
              <a:buChar char="•"/>
            </a:pPr>
            <a:r>
              <a:rPr lang="nl-NL" dirty="0"/>
              <a:t>omvat het wegnemen, het verwijderen buiten het openbaar domein van ongewenste materialen die zich in de bedding van de sloot bevinden, zoals slijk, modder, afval, vuil en ongewenst spontaan groeiend gewas. </a:t>
            </a:r>
          </a:p>
          <a:p>
            <a:pPr marL="342900" indent="-342900" algn="l">
              <a:buFont typeface="Arial" panose="020B0604020202020204" pitchFamily="34" charset="0"/>
              <a:buChar char="•"/>
            </a:pPr>
            <a:r>
              <a:rPr lang="nl-NL" dirty="0"/>
              <a:t>de instandhouding van de afwatering, inbegrepen het omleggen indien nodig; </a:t>
            </a:r>
          </a:p>
          <a:p>
            <a:pPr marL="342900" indent="-342900" algn="l">
              <a:buFont typeface="Arial" panose="020B0604020202020204" pitchFamily="34" charset="0"/>
              <a:buChar char="•"/>
            </a:pPr>
            <a:r>
              <a:rPr lang="nl-BE" dirty="0"/>
              <a:t>het voorkomen van waterstagnatie;</a:t>
            </a:r>
          </a:p>
          <a:p>
            <a:pPr marL="342900" indent="-342900" algn="l">
              <a:buFont typeface="Arial" panose="020B0604020202020204" pitchFamily="34" charset="0"/>
              <a:buChar char="•"/>
            </a:pPr>
            <a:r>
              <a:rPr lang="nl-NL" dirty="0"/>
              <a:t>het vrijmaken van </a:t>
            </a:r>
            <a:r>
              <a:rPr lang="nl-NL" dirty="0" err="1"/>
              <a:t>onderbuizingen</a:t>
            </a:r>
            <a:r>
              <a:rPr lang="nl-NL" dirty="0"/>
              <a:t> en duikers (bij Fluvius-grachten niet, voor aangelanden). </a:t>
            </a:r>
          </a:p>
          <a:p>
            <a:pPr algn="l"/>
            <a:r>
              <a:rPr lang="nl-NL" dirty="0"/>
              <a:t>In de regel wordt het ruimen van sloten uitgevoerd van stroomopwaarts naar stroomafwaarts. </a:t>
            </a:r>
            <a:endParaRPr lang="nl-NL" dirty="0">
              <a:sym typeface="Wingdings" panose="05000000000000000000" pitchFamily="2" charset="2"/>
            </a:endParaRPr>
          </a:p>
        </p:txBody>
      </p:sp>
    </p:spTree>
    <p:extLst>
      <p:ext uri="{BB962C8B-B14F-4D97-AF65-F5344CB8AC3E}">
        <p14:creationId xmlns:p14="http://schemas.microsoft.com/office/powerpoint/2010/main" val="1679125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F007BE-0D53-0773-9E1A-00C0F95662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F9DC98F-E855-B0EF-5281-2CE8119E72DD}"/>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grachten</a:t>
            </a:r>
          </a:p>
        </p:txBody>
      </p:sp>
      <p:cxnSp>
        <p:nvCxnSpPr>
          <p:cNvPr id="11" name="Rechte verbindingslijn 10">
            <a:extLst>
              <a:ext uri="{FF2B5EF4-FFF2-40B4-BE49-F238E27FC236}">
                <a16:creationId xmlns:a16="http://schemas.microsoft.com/office/drawing/2014/main" id="{E8B4B334-1D31-564F-D8AD-9A10D8B53BCA}"/>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E96BA7C5-C905-8C94-DFDE-2422E7117D0F}"/>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436D9F64-24E1-3AC3-624F-2B0FB5AC246B}"/>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7597DADC-CCA3-1C69-B973-62159868B49B}"/>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NL" dirty="0"/>
              <a:t>Perceel 2: grachten </a:t>
            </a:r>
            <a:r>
              <a:rPr lang="nl-NL" dirty="0" err="1"/>
              <a:t>Woonbos</a:t>
            </a:r>
            <a:endParaRPr lang="nl-NL" dirty="0"/>
          </a:p>
          <a:p>
            <a:pPr marL="342900" indent="-342900" algn="l">
              <a:buFont typeface="Arial" panose="020B0604020202020204" pitchFamily="34" charset="0"/>
              <a:buChar char="•"/>
            </a:pPr>
            <a:r>
              <a:rPr lang="nl-NL" dirty="0"/>
              <a:t>De ruimingswerken dienen uitgevoerd te worden met respect voor de bestaande infrastructuur, vegetatie en nutsleidingen. </a:t>
            </a:r>
          </a:p>
          <a:p>
            <a:pPr marL="342900" indent="-342900" algn="l">
              <a:buFont typeface="Arial" panose="020B0604020202020204" pitchFamily="34" charset="0"/>
              <a:buChar char="•"/>
            </a:pPr>
            <a:r>
              <a:rPr lang="nl-NL" dirty="0"/>
              <a:t>Er moet vooral gefocust worden op het vrijmaken van de watergang.</a:t>
            </a:r>
          </a:p>
          <a:p>
            <a:pPr marL="342900" indent="-342900" algn="l">
              <a:buFont typeface="Arial" panose="020B0604020202020204" pitchFamily="34" charset="0"/>
              <a:buChar char="•"/>
            </a:pPr>
            <a:r>
              <a:rPr lang="nl-NL" dirty="0"/>
              <a:t>Inheemse oevervegetatie moet maximaal gespaard blijven, exoten mogen wel worden verwijderd. </a:t>
            </a:r>
          </a:p>
          <a:p>
            <a:pPr marL="342900" indent="-342900" algn="l">
              <a:buFont typeface="Arial" panose="020B0604020202020204" pitchFamily="34" charset="0"/>
              <a:buChar char="•"/>
            </a:pPr>
            <a:r>
              <a:rPr lang="nl-NL" dirty="0"/>
              <a:t>De grachten zijn deels moeilijk bereikbaar en bevinden zich in zones met beperkte manoeuvreerruimte, waardoor handmatige uitvoering noodzakelijk zal zijn. </a:t>
            </a:r>
          </a:p>
          <a:p>
            <a:pPr algn="l"/>
            <a:endParaRPr lang="nl-BE" dirty="0"/>
          </a:p>
          <a:p>
            <a:pPr algn="l"/>
            <a:endParaRPr lang="nl-NL" dirty="0">
              <a:sym typeface="Wingdings" panose="05000000000000000000" pitchFamily="2" charset="2"/>
            </a:endParaRPr>
          </a:p>
        </p:txBody>
      </p:sp>
    </p:spTree>
    <p:extLst>
      <p:ext uri="{BB962C8B-B14F-4D97-AF65-F5344CB8AC3E}">
        <p14:creationId xmlns:p14="http://schemas.microsoft.com/office/powerpoint/2010/main" val="1037542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A22F5A-8856-09D3-8D02-C33F6382D7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028830-2B0E-30AB-6CC0-22449E2C88BC}"/>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grachten</a:t>
            </a:r>
          </a:p>
        </p:txBody>
      </p:sp>
      <p:cxnSp>
        <p:nvCxnSpPr>
          <p:cNvPr id="11" name="Rechte verbindingslijn 10">
            <a:extLst>
              <a:ext uri="{FF2B5EF4-FFF2-40B4-BE49-F238E27FC236}">
                <a16:creationId xmlns:a16="http://schemas.microsoft.com/office/drawing/2014/main" id="{74FB8A90-2FC7-D414-7067-1703C26734E3}"/>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3A015DB2-8DEA-1EE5-3D77-396E8678FC98}"/>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77C386E2-D75E-984C-AEA5-A57CCA5614FF}"/>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EAE1536C-32DF-B913-5605-486A9DEB729A}"/>
              </a:ext>
            </a:extLst>
          </p:cNvPr>
          <p:cNvSpPr>
            <a:spLocks noGrp="1"/>
          </p:cNvSpPr>
          <p:nvPr>
            <p:ph type="subTitle" idx="1"/>
          </p:nvPr>
        </p:nvSpPr>
        <p:spPr>
          <a:xfrm>
            <a:off x="1125414" y="2414473"/>
            <a:ext cx="9799259" cy="4250273"/>
          </a:xfrm>
        </p:spPr>
        <p:txBody>
          <a:bodyPr vert="horz" lIns="91440" tIns="45720" rIns="91440" bIns="45720" rtlCol="0" anchor="t">
            <a:normAutofit fontScale="92500" lnSpcReduction="20000"/>
          </a:bodyPr>
          <a:lstStyle/>
          <a:p>
            <a:pPr algn="l"/>
            <a:r>
              <a:rPr lang="nl-NL" sz="2600" dirty="0"/>
              <a:t>Perceel 2: grachten </a:t>
            </a:r>
            <a:r>
              <a:rPr lang="nl-NL" sz="2600" dirty="0" err="1"/>
              <a:t>Woonbos</a:t>
            </a:r>
            <a:endParaRPr lang="nl-NL" sz="2600" dirty="0"/>
          </a:p>
          <a:p>
            <a:pPr algn="l"/>
            <a:r>
              <a:rPr lang="nl-NL" b="1" dirty="0"/>
              <a:t>Locatie </a:t>
            </a:r>
            <a:r>
              <a:rPr lang="nl-NL" dirty="0"/>
              <a:t>						</a:t>
            </a:r>
            <a:r>
              <a:rPr lang="nl-NL" b="1" dirty="0"/>
              <a:t>Geschatte lengte (lm) </a:t>
            </a:r>
            <a:r>
              <a:rPr lang="nl-NL" dirty="0"/>
              <a:t>	</a:t>
            </a:r>
          </a:p>
          <a:p>
            <a:pPr algn="l"/>
            <a:r>
              <a:rPr lang="nl-BE" dirty="0"/>
              <a:t>Suzannalaan 					± 700 lm 	</a:t>
            </a:r>
          </a:p>
          <a:p>
            <a:pPr algn="l"/>
            <a:r>
              <a:rPr lang="nl-BE" dirty="0"/>
              <a:t>Velodreef 					± 110 lm 	</a:t>
            </a:r>
          </a:p>
          <a:p>
            <a:pPr algn="l"/>
            <a:r>
              <a:rPr lang="nl-BE" dirty="0"/>
              <a:t>Jeneverbeslaan				 	± 600 lm 	</a:t>
            </a:r>
          </a:p>
          <a:p>
            <a:pPr algn="l"/>
            <a:r>
              <a:rPr lang="nl-BE" dirty="0"/>
              <a:t>Eekhoornlaan 					± 350 lm 	</a:t>
            </a:r>
          </a:p>
          <a:p>
            <a:pPr algn="l"/>
            <a:r>
              <a:rPr lang="nl-BE" dirty="0"/>
              <a:t>Hazenpad 					± 200 lm 	</a:t>
            </a:r>
          </a:p>
          <a:p>
            <a:pPr algn="l"/>
            <a:r>
              <a:rPr lang="nl-BE" dirty="0"/>
              <a:t>Violetlaan 					± 250 lm 	</a:t>
            </a:r>
          </a:p>
          <a:p>
            <a:pPr algn="l"/>
            <a:r>
              <a:rPr lang="nl-BE" dirty="0"/>
              <a:t>Vijverlaan 					± 500 lm 	</a:t>
            </a:r>
          </a:p>
          <a:p>
            <a:pPr algn="l"/>
            <a:r>
              <a:rPr lang="nl-NL" dirty="0"/>
              <a:t>Platanenlaan + kruising Nachtengalendreef 	± 110 lm 	</a:t>
            </a:r>
          </a:p>
          <a:p>
            <a:pPr algn="l"/>
            <a:r>
              <a:rPr lang="nl-BE" dirty="0" err="1"/>
              <a:t>Bosbeek</a:t>
            </a:r>
            <a:r>
              <a:rPr lang="nl-BE" dirty="0"/>
              <a:t> 					± 1.000 lm </a:t>
            </a:r>
          </a:p>
        </p:txBody>
      </p:sp>
    </p:spTree>
    <p:extLst>
      <p:ext uri="{BB962C8B-B14F-4D97-AF65-F5344CB8AC3E}">
        <p14:creationId xmlns:p14="http://schemas.microsoft.com/office/powerpoint/2010/main" val="3676868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B68315-ECAC-1232-7384-606588C077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38810E-3C3E-EF41-E9FD-A55A73970D87}"/>
              </a:ext>
            </a:extLst>
          </p:cNvPr>
          <p:cNvSpPr>
            <a:spLocks noGrp="1"/>
          </p:cNvSpPr>
          <p:nvPr>
            <p:ph type="ctrTitle"/>
          </p:nvPr>
        </p:nvSpPr>
        <p:spPr>
          <a:xfrm>
            <a:off x="883259" y="1065241"/>
            <a:ext cx="9324569" cy="879475"/>
          </a:xfrm>
        </p:spPr>
        <p:txBody>
          <a:bodyPr>
            <a:normAutofit/>
          </a:bodyPr>
          <a:lstStyle/>
          <a:p>
            <a:pPr algn="l"/>
            <a:r>
              <a:rPr lang="nl-BE" sz="3800" b="1" dirty="0">
                <a:solidFill>
                  <a:srgbClr val="DD6B18"/>
                </a:solidFill>
                <a:latin typeface="Scala Sans Offc"/>
              </a:rPr>
              <a:t>Bestek onderhoud grachten</a:t>
            </a:r>
          </a:p>
        </p:txBody>
      </p:sp>
      <p:cxnSp>
        <p:nvCxnSpPr>
          <p:cNvPr id="11" name="Rechte verbindingslijn 10">
            <a:extLst>
              <a:ext uri="{FF2B5EF4-FFF2-40B4-BE49-F238E27FC236}">
                <a16:creationId xmlns:a16="http://schemas.microsoft.com/office/drawing/2014/main" id="{1582CBD3-7061-901D-6425-3AF2F1629137}"/>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F76E931B-B31D-FB32-D4C0-7C8D2B54BD83}"/>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43EB363A-793D-0579-7CEA-3623B98449D9}"/>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A4CAE7A7-793A-4ECE-94C9-AD79C501C18D}"/>
              </a:ext>
            </a:extLst>
          </p:cNvPr>
          <p:cNvSpPr>
            <a:spLocks noGrp="1"/>
          </p:cNvSpPr>
          <p:nvPr>
            <p:ph type="subTitle" idx="1"/>
          </p:nvPr>
        </p:nvSpPr>
        <p:spPr>
          <a:xfrm>
            <a:off x="1125415" y="2414473"/>
            <a:ext cx="4854471" cy="4250273"/>
          </a:xfrm>
        </p:spPr>
        <p:txBody>
          <a:bodyPr vert="horz" lIns="91440" tIns="45720" rIns="91440" bIns="45720" rtlCol="0" anchor="t">
            <a:normAutofit/>
          </a:bodyPr>
          <a:lstStyle/>
          <a:p>
            <a:pPr algn="l"/>
            <a:r>
              <a:rPr lang="nl-NL" dirty="0"/>
              <a:t>Perceel 3: duiker Zonnedauwlaan</a:t>
            </a:r>
          </a:p>
          <a:p>
            <a:pPr marL="342900" indent="-342900" algn="l">
              <a:buFont typeface="Arial" panose="020B0604020202020204" pitchFamily="34" charset="0"/>
              <a:buChar char="•"/>
            </a:pPr>
            <a:r>
              <a:rPr lang="nl-NL" dirty="0"/>
              <a:t>de bestaande </a:t>
            </a:r>
            <a:r>
              <a:rPr lang="nl-NL" dirty="0" err="1"/>
              <a:t>onderbuizing</a:t>
            </a:r>
            <a:r>
              <a:rPr lang="nl-NL" dirty="0"/>
              <a:t> dient volledig vernieuwd te worden</a:t>
            </a:r>
          </a:p>
          <a:p>
            <a:pPr marL="342900" indent="-342900" algn="l">
              <a:buFont typeface="Arial" panose="020B0604020202020204" pitchFamily="34" charset="0"/>
              <a:buChar char="•"/>
            </a:pPr>
            <a:r>
              <a:rPr lang="nl-NL" dirty="0"/>
              <a:t>nieuwe duiker heeft een diameter van 400 mm, uitgevoerd in beton</a:t>
            </a:r>
          </a:p>
          <a:p>
            <a:pPr marL="342900" indent="-342900" algn="l">
              <a:buFont typeface="Arial" panose="020B0604020202020204" pitchFamily="34" charset="0"/>
              <a:buChar char="•"/>
            </a:pPr>
            <a:r>
              <a:rPr lang="nl-NL" dirty="0"/>
              <a:t>als </a:t>
            </a:r>
            <a:r>
              <a:rPr lang="nl-NL" dirty="0" err="1"/>
              <a:t>kopmuur</a:t>
            </a:r>
            <a:r>
              <a:rPr lang="nl-NL" dirty="0"/>
              <a:t> wordt een kasseibeschoeiing op een fundering in mager beton voorzien. Dit met een oppervlakte van ongeveer 5 m², incl. bladrooster </a:t>
            </a:r>
            <a:endParaRPr lang="nl-BE" dirty="0"/>
          </a:p>
          <a:p>
            <a:pPr algn="l"/>
            <a:endParaRPr lang="nl-NL" dirty="0">
              <a:sym typeface="Wingdings" panose="05000000000000000000" pitchFamily="2" charset="2"/>
            </a:endParaRPr>
          </a:p>
        </p:txBody>
      </p:sp>
      <p:pic>
        <p:nvPicPr>
          <p:cNvPr id="5" name="Afbeelding 4">
            <a:extLst>
              <a:ext uri="{FF2B5EF4-FFF2-40B4-BE49-F238E27FC236}">
                <a16:creationId xmlns:a16="http://schemas.microsoft.com/office/drawing/2014/main" id="{36E7B75F-8589-A34D-057E-ED939BF0CC85}"/>
              </a:ext>
            </a:extLst>
          </p:cNvPr>
          <p:cNvPicPr>
            <a:picLocks noChangeAspect="1"/>
          </p:cNvPicPr>
          <p:nvPr/>
        </p:nvPicPr>
        <p:blipFill>
          <a:blip r:embed="rId4"/>
          <a:stretch>
            <a:fillRect/>
          </a:stretch>
        </p:blipFill>
        <p:spPr>
          <a:xfrm>
            <a:off x="5855706" y="2414180"/>
            <a:ext cx="6336294" cy="4250273"/>
          </a:xfrm>
          <a:prstGeom prst="rect">
            <a:avLst/>
          </a:prstGeom>
        </p:spPr>
      </p:pic>
    </p:spTree>
    <p:extLst>
      <p:ext uri="{BB962C8B-B14F-4D97-AF65-F5344CB8AC3E}">
        <p14:creationId xmlns:p14="http://schemas.microsoft.com/office/powerpoint/2010/main" val="2278492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569840-3FCF-CD5B-F39D-5985E3BE9F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F2FFF8-8121-AF6F-545E-02AF7A61A70A}"/>
              </a:ext>
            </a:extLst>
          </p:cNvPr>
          <p:cNvSpPr>
            <a:spLocks noGrp="1"/>
          </p:cNvSpPr>
          <p:nvPr>
            <p:ph type="ctrTitle"/>
          </p:nvPr>
        </p:nvSpPr>
        <p:spPr>
          <a:xfrm>
            <a:off x="883259" y="1065241"/>
            <a:ext cx="9324569" cy="879475"/>
          </a:xfrm>
        </p:spPr>
        <p:txBody>
          <a:bodyPr>
            <a:normAutofit/>
          </a:bodyPr>
          <a:lstStyle/>
          <a:p>
            <a:pPr algn="l"/>
            <a:r>
              <a:rPr lang="nl-BE" sz="3800" b="1" dirty="0" err="1">
                <a:solidFill>
                  <a:srgbClr val="DD6B18"/>
                </a:solidFill>
                <a:latin typeface="Scala Sans Offc"/>
              </a:rPr>
              <a:t>Stavaza</a:t>
            </a:r>
            <a:r>
              <a:rPr lang="nl-BE" sz="3800" b="1" dirty="0">
                <a:solidFill>
                  <a:srgbClr val="DD6B18"/>
                </a:solidFill>
                <a:latin typeface="Scala Sans Offc"/>
              </a:rPr>
              <a:t> ontharding Vossenboslaan</a:t>
            </a:r>
          </a:p>
        </p:txBody>
      </p:sp>
      <p:cxnSp>
        <p:nvCxnSpPr>
          <p:cNvPr id="11" name="Rechte verbindingslijn 10">
            <a:extLst>
              <a:ext uri="{FF2B5EF4-FFF2-40B4-BE49-F238E27FC236}">
                <a16:creationId xmlns:a16="http://schemas.microsoft.com/office/drawing/2014/main" id="{185F6343-42DC-5F43-98E4-36B34A5BB526}"/>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4F8F3593-7B8A-298F-CA55-F213ACE3FC73}"/>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1308BC20-300E-89F9-4CAA-DD2AEF2C8EEC}"/>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B6827CE8-E49D-D31D-0098-010816CD200F}"/>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marL="342900" indent="-342900" algn="l">
              <a:buFont typeface="Arial" panose="020B0604020202020204" pitchFamily="34" charset="0"/>
              <a:buChar char="•"/>
            </a:pPr>
            <a:r>
              <a:rPr lang="nl-BE" dirty="0"/>
              <a:t>Aanleiding was nood aan vernieuwing elektriciteitsnet omwille van vaststelling na aanvragen digitale meters.</a:t>
            </a:r>
          </a:p>
          <a:p>
            <a:pPr marL="342900" indent="-342900" algn="l">
              <a:buFont typeface="Arial" panose="020B0604020202020204" pitchFamily="34" charset="0"/>
              <a:buChar char="•"/>
            </a:pPr>
            <a:r>
              <a:rPr lang="nl-BE" dirty="0"/>
              <a:t>Fluvius heeft hier een synergievraag voor opgestart waar ondertussen ook </a:t>
            </a:r>
            <a:r>
              <a:rPr lang="nl-BE" dirty="0" err="1"/>
              <a:t>Pidpa</a:t>
            </a:r>
            <a:r>
              <a:rPr lang="nl-BE" dirty="0"/>
              <a:t> en </a:t>
            </a:r>
            <a:r>
              <a:rPr lang="nl-BE" dirty="0" err="1"/>
              <a:t>Wyre</a:t>
            </a:r>
            <a:r>
              <a:rPr lang="nl-BE" dirty="0"/>
              <a:t> op hebben ingetekend.</a:t>
            </a:r>
          </a:p>
          <a:p>
            <a:pPr marL="342900" indent="-342900" algn="l">
              <a:buFont typeface="Arial" panose="020B0604020202020204" pitchFamily="34" charset="0"/>
              <a:buChar char="•"/>
            </a:pPr>
            <a:r>
              <a:rPr lang="nl-BE" dirty="0"/>
              <a:t>Omdat tijdens deze nutswerken in heel de Vossenboslaan het voetpad langs beide kanten van de weg opgebroken moet worden, zou dit een goed moment zijn om de voetpaden te ontharden. </a:t>
            </a:r>
          </a:p>
          <a:p>
            <a:pPr marL="342900" indent="-342900" algn="l">
              <a:buFont typeface="Arial" panose="020B0604020202020204" pitchFamily="34" charset="0"/>
              <a:buChar char="•"/>
            </a:pPr>
            <a:r>
              <a:rPr lang="nl-BE" dirty="0"/>
              <a:t>Vossenboslaan is hiervoor de ideale locatie én staat ook al mee op de lijst met te ontharden locaties.</a:t>
            </a:r>
          </a:p>
        </p:txBody>
      </p:sp>
    </p:spTree>
    <p:extLst>
      <p:ext uri="{BB962C8B-B14F-4D97-AF65-F5344CB8AC3E}">
        <p14:creationId xmlns:p14="http://schemas.microsoft.com/office/powerpoint/2010/main" val="3776281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2D06F4-59D8-9E6F-A9D5-F8359F61753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9398BD1-5850-99D1-4376-ABF4708F09DA}"/>
              </a:ext>
            </a:extLst>
          </p:cNvPr>
          <p:cNvSpPr>
            <a:spLocks noGrp="1"/>
          </p:cNvSpPr>
          <p:nvPr>
            <p:ph type="ctrTitle"/>
          </p:nvPr>
        </p:nvSpPr>
        <p:spPr>
          <a:xfrm>
            <a:off x="883259" y="1065241"/>
            <a:ext cx="9324569" cy="879475"/>
          </a:xfrm>
        </p:spPr>
        <p:txBody>
          <a:bodyPr>
            <a:normAutofit/>
          </a:bodyPr>
          <a:lstStyle/>
          <a:p>
            <a:pPr algn="l"/>
            <a:r>
              <a:rPr lang="nl-BE" sz="3800" b="1" dirty="0" err="1">
                <a:solidFill>
                  <a:srgbClr val="DD6B18"/>
                </a:solidFill>
                <a:latin typeface="Scala Sans Offc"/>
              </a:rPr>
              <a:t>Stavaza</a:t>
            </a:r>
            <a:r>
              <a:rPr lang="nl-BE" sz="3800" b="1" dirty="0">
                <a:solidFill>
                  <a:srgbClr val="DD6B18"/>
                </a:solidFill>
                <a:latin typeface="Scala Sans Offc"/>
              </a:rPr>
              <a:t> ontharding Vossenboslaan</a:t>
            </a:r>
          </a:p>
        </p:txBody>
      </p:sp>
      <p:cxnSp>
        <p:nvCxnSpPr>
          <p:cNvPr id="11" name="Rechte verbindingslijn 10">
            <a:extLst>
              <a:ext uri="{FF2B5EF4-FFF2-40B4-BE49-F238E27FC236}">
                <a16:creationId xmlns:a16="http://schemas.microsoft.com/office/drawing/2014/main" id="{42882A7C-71AF-E4B7-D8E8-437A5D252CE1}"/>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A607403F-5108-A9F7-3EAC-EA856F45147D}"/>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C508ABBE-B8C7-2321-30EE-C3EEBEF81EBB}"/>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535FF9A4-5DEA-040B-D295-08CE3B8869A8}"/>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BE" dirty="0"/>
              <a:t>Normaal voorzien de nutsfirma’s een sleuf van 60 cm breed, de aanleg van de leidingen en de herbestrating van deze sleuf. </a:t>
            </a:r>
          </a:p>
          <a:p>
            <a:pPr algn="l"/>
            <a:r>
              <a:rPr lang="nl-BE" dirty="0"/>
              <a:t>Om voetpaden te ontharden zijn volgende werken nodig</a:t>
            </a:r>
          </a:p>
          <a:p>
            <a:pPr marL="342900" indent="-342900" algn="l">
              <a:buFont typeface="Arial" panose="020B0604020202020204" pitchFamily="34" charset="0"/>
              <a:buChar char="•"/>
            </a:pPr>
            <a:r>
              <a:rPr lang="nl-BE" dirty="0"/>
              <a:t>de volledige verharding (breedte 1,56 m) moet uitgebroken worden, dus circa 90 cm extra,</a:t>
            </a:r>
          </a:p>
          <a:p>
            <a:pPr marL="342900" indent="-342900" algn="l">
              <a:buFont typeface="Arial" panose="020B0604020202020204" pitchFamily="34" charset="0"/>
              <a:buChar char="•"/>
            </a:pPr>
            <a:r>
              <a:rPr lang="nl-BE" dirty="0"/>
              <a:t>afvoer van deze verharding en fundering,</a:t>
            </a:r>
          </a:p>
          <a:p>
            <a:pPr marL="342900" indent="-342900" algn="l">
              <a:buFont typeface="Arial" panose="020B0604020202020204" pitchFamily="34" charset="0"/>
              <a:buChar char="•"/>
            </a:pPr>
            <a:r>
              <a:rPr lang="nl-BE" dirty="0"/>
              <a:t>opvullen groenzones met teelaarde en aanplanten </a:t>
            </a:r>
          </a:p>
          <a:p>
            <a:pPr marL="342900" indent="-342900" algn="l">
              <a:buFont typeface="Arial" panose="020B0604020202020204" pitchFamily="34" charset="0"/>
              <a:buChar char="•"/>
            </a:pPr>
            <a:r>
              <a:rPr lang="nl-BE" dirty="0"/>
              <a:t>nieuwe opritten voorzien.</a:t>
            </a:r>
          </a:p>
        </p:txBody>
      </p:sp>
    </p:spTree>
    <p:extLst>
      <p:ext uri="{BB962C8B-B14F-4D97-AF65-F5344CB8AC3E}">
        <p14:creationId xmlns:p14="http://schemas.microsoft.com/office/powerpoint/2010/main" val="334832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9FCFA4-5B7F-E93B-877A-2DAB978332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2A38D2-77E8-627A-93FC-E0884BA94757}"/>
              </a:ext>
            </a:extLst>
          </p:cNvPr>
          <p:cNvSpPr>
            <a:spLocks noGrp="1"/>
          </p:cNvSpPr>
          <p:nvPr>
            <p:ph type="ctrTitle"/>
          </p:nvPr>
        </p:nvSpPr>
        <p:spPr>
          <a:xfrm>
            <a:off x="883259" y="1065241"/>
            <a:ext cx="9324569" cy="879475"/>
          </a:xfrm>
        </p:spPr>
        <p:txBody>
          <a:bodyPr>
            <a:normAutofit/>
          </a:bodyPr>
          <a:lstStyle/>
          <a:p>
            <a:pPr algn="l"/>
            <a:r>
              <a:rPr lang="nl-BE" sz="3800" b="1" dirty="0" err="1">
                <a:solidFill>
                  <a:srgbClr val="DD6B18"/>
                </a:solidFill>
                <a:latin typeface="Scala Sans Offc"/>
              </a:rPr>
              <a:t>Stavaza</a:t>
            </a:r>
            <a:r>
              <a:rPr lang="nl-BE" sz="3800" b="1" dirty="0">
                <a:solidFill>
                  <a:srgbClr val="DD6B18"/>
                </a:solidFill>
                <a:latin typeface="Scala Sans Offc"/>
              </a:rPr>
              <a:t> ontharding Vossenboslaan</a:t>
            </a:r>
          </a:p>
        </p:txBody>
      </p:sp>
      <p:cxnSp>
        <p:nvCxnSpPr>
          <p:cNvPr id="11" name="Rechte verbindingslijn 10">
            <a:extLst>
              <a:ext uri="{FF2B5EF4-FFF2-40B4-BE49-F238E27FC236}">
                <a16:creationId xmlns:a16="http://schemas.microsoft.com/office/drawing/2014/main" id="{35512FDC-CFEA-316F-98AE-DA9D63E91548}"/>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E238494A-D58E-0D30-EE4F-1C0ACD96CDAB}"/>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10EACB18-59F9-9998-B820-AAA786952DDE}"/>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0FA5F2E7-9631-D29F-5615-94818C01B77E}"/>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BE" dirty="0"/>
              <a:t>Voorstel uitgewerkt door nutsmaatschappijen en hun aannemer:</a:t>
            </a:r>
          </a:p>
          <a:p>
            <a:pPr marL="342900" indent="-342900" algn="l">
              <a:buFont typeface="Arial" panose="020B0604020202020204" pitchFamily="34" charset="0"/>
              <a:buChar char="•"/>
            </a:pPr>
            <a:r>
              <a:rPr lang="nl-BE" dirty="0"/>
              <a:t>Kosten voor uitbraak en afvoer van verharding, inclusief uitgraving van de fundering tot op teelaarde in de groenzones  op kosten van de nutsmaatschappijen</a:t>
            </a:r>
          </a:p>
          <a:p>
            <a:pPr marL="342900" indent="-342900" algn="l">
              <a:buFont typeface="Arial" panose="020B0604020202020204" pitchFamily="34" charset="0"/>
              <a:buChar char="•"/>
            </a:pPr>
            <a:r>
              <a:rPr lang="nl-BE" dirty="0"/>
              <a:t>De gemeente zorgt voor het aanvullen groenzones en aanplanting in eigen beheer, evenals de kosten voor het vernieuwen van de opritten in waterdoorlatende klinkers. </a:t>
            </a:r>
          </a:p>
          <a:p>
            <a:pPr marL="342900" indent="-342900" algn="l">
              <a:buFont typeface="Arial" panose="020B0604020202020204" pitchFamily="34" charset="0"/>
              <a:buChar char="•"/>
            </a:pPr>
            <a:r>
              <a:rPr lang="nl-BE" dirty="0"/>
              <a:t>Een totaal onthardingsproject wordt geraamd op € 154.339,15 incl. btw. Voorstel van de nutsmaatschappijen zou een besparing betekenen van € 39.677,11 incl. btw. </a:t>
            </a:r>
          </a:p>
        </p:txBody>
      </p:sp>
    </p:spTree>
    <p:extLst>
      <p:ext uri="{BB962C8B-B14F-4D97-AF65-F5344CB8AC3E}">
        <p14:creationId xmlns:p14="http://schemas.microsoft.com/office/powerpoint/2010/main" val="178471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A522DB-F80C-1A75-3789-12E935FF53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7188A5-CC0E-886F-0227-6F3E8B4F4F15}"/>
              </a:ext>
            </a:extLst>
          </p:cNvPr>
          <p:cNvSpPr>
            <a:spLocks noGrp="1"/>
          </p:cNvSpPr>
          <p:nvPr>
            <p:ph type="ctrTitle"/>
          </p:nvPr>
        </p:nvSpPr>
        <p:spPr>
          <a:xfrm>
            <a:off x="883259" y="1065241"/>
            <a:ext cx="9324569" cy="879475"/>
          </a:xfrm>
        </p:spPr>
        <p:txBody>
          <a:bodyPr>
            <a:normAutofit/>
          </a:bodyPr>
          <a:lstStyle/>
          <a:p>
            <a:pPr algn="l"/>
            <a:r>
              <a:rPr lang="nl-BE" sz="3800" b="1" dirty="0" err="1">
                <a:solidFill>
                  <a:srgbClr val="DD6B18"/>
                </a:solidFill>
                <a:latin typeface="Scala Sans Offc"/>
              </a:rPr>
              <a:t>Stavaza</a:t>
            </a:r>
            <a:r>
              <a:rPr lang="nl-BE" sz="3800" b="1" dirty="0">
                <a:solidFill>
                  <a:srgbClr val="DD6B18"/>
                </a:solidFill>
                <a:latin typeface="Scala Sans Offc"/>
              </a:rPr>
              <a:t> ontharding Vossenboslaan</a:t>
            </a:r>
          </a:p>
        </p:txBody>
      </p:sp>
      <p:cxnSp>
        <p:nvCxnSpPr>
          <p:cNvPr id="11" name="Rechte verbindingslijn 10">
            <a:extLst>
              <a:ext uri="{FF2B5EF4-FFF2-40B4-BE49-F238E27FC236}">
                <a16:creationId xmlns:a16="http://schemas.microsoft.com/office/drawing/2014/main" id="{D338CFB7-D53D-B7E0-761D-4CB428894820}"/>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6E909268-9593-DEFF-DC70-D0CAC2B965CB}"/>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9CAA562C-408A-EC56-1DD4-106711ED28DA}"/>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DE17ED4C-D960-06F5-C9C0-C0AB7EDF2052}"/>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NL" dirty="0"/>
              <a:t>Beslissing schepencollege 14/01/2026</a:t>
            </a:r>
          </a:p>
          <a:p>
            <a:pPr marL="342900" indent="-342900" algn="l">
              <a:buFont typeface="Arial" panose="020B0604020202020204" pitchFamily="34" charset="0"/>
              <a:buChar char="•"/>
            </a:pPr>
            <a:r>
              <a:rPr lang="nl-NL" dirty="0"/>
              <a:t>Besloten wordt geen goedkeuring te geven aan de voorgestelde kostenverdeling. </a:t>
            </a:r>
          </a:p>
          <a:p>
            <a:pPr marL="342900" indent="-342900" algn="l">
              <a:buFont typeface="Arial" panose="020B0604020202020204" pitchFamily="34" charset="0"/>
              <a:buChar char="•"/>
            </a:pPr>
            <a:r>
              <a:rPr lang="nl-NL" dirty="0"/>
              <a:t>De kostprijs moet worden onderhandeld met de nutsmaatschappij. </a:t>
            </a:r>
          </a:p>
          <a:p>
            <a:pPr marL="342900" indent="-342900" algn="l">
              <a:buFont typeface="Arial" panose="020B0604020202020204" pitchFamily="34" charset="0"/>
              <a:buChar char="•"/>
            </a:pPr>
            <a:r>
              <a:rPr lang="nl-NL" dirty="0"/>
              <a:t>De timing van de start van de werken moet rekening houden met de tijd die nodig is om de bewoners voldoende te informeren over </a:t>
            </a:r>
            <a:r>
              <a:rPr lang="nl-NL" dirty="0" err="1"/>
              <a:t>onthardingen</a:t>
            </a:r>
            <a:r>
              <a:rPr lang="nl-NL" dirty="0"/>
              <a:t>.</a:t>
            </a:r>
          </a:p>
          <a:p>
            <a:pPr marL="342900" indent="-342900" algn="l">
              <a:buFont typeface="Arial" panose="020B0604020202020204" pitchFamily="34" charset="0"/>
              <a:buChar char="•"/>
            </a:pPr>
            <a:r>
              <a:rPr lang="nl-NL" dirty="0"/>
              <a:t>De bewoners moeten worden geïnformeerd op een bewonersvergadering waar zij ook kunnen aangeven waar zij hun oprit willen.</a:t>
            </a:r>
            <a:endParaRPr lang="nl-BE" dirty="0"/>
          </a:p>
        </p:txBody>
      </p:sp>
    </p:spTree>
    <p:extLst>
      <p:ext uri="{BB962C8B-B14F-4D97-AF65-F5344CB8AC3E}">
        <p14:creationId xmlns:p14="http://schemas.microsoft.com/office/powerpoint/2010/main" val="2757749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51EB6F-8475-B8E6-9835-7FDA9A4C6E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4A30F8-ABC2-DB5C-82D0-BFEFBD30BBFE}"/>
              </a:ext>
            </a:extLst>
          </p:cNvPr>
          <p:cNvSpPr>
            <a:spLocks noGrp="1"/>
          </p:cNvSpPr>
          <p:nvPr>
            <p:ph type="ctrTitle"/>
          </p:nvPr>
        </p:nvSpPr>
        <p:spPr>
          <a:xfrm>
            <a:off x="883259" y="1065241"/>
            <a:ext cx="9324569" cy="879475"/>
          </a:xfrm>
        </p:spPr>
        <p:txBody>
          <a:bodyPr>
            <a:normAutofit/>
          </a:bodyPr>
          <a:lstStyle/>
          <a:p>
            <a:pPr algn="l"/>
            <a:r>
              <a:rPr lang="nl-BE" sz="3800" b="1" dirty="0" err="1">
                <a:solidFill>
                  <a:srgbClr val="DD6B18"/>
                </a:solidFill>
                <a:latin typeface="Scala Sans Offc"/>
              </a:rPr>
              <a:t>Stavaza</a:t>
            </a:r>
            <a:r>
              <a:rPr lang="nl-BE" sz="3800" b="1" dirty="0">
                <a:solidFill>
                  <a:srgbClr val="DD6B18"/>
                </a:solidFill>
                <a:latin typeface="Scala Sans Offc"/>
              </a:rPr>
              <a:t> ontharding Vossenboslaan</a:t>
            </a:r>
          </a:p>
        </p:txBody>
      </p:sp>
      <p:cxnSp>
        <p:nvCxnSpPr>
          <p:cNvPr id="11" name="Rechte verbindingslijn 10">
            <a:extLst>
              <a:ext uri="{FF2B5EF4-FFF2-40B4-BE49-F238E27FC236}">
                <a16:creationId xmlns:a16="http://schemas.microsoft.com/office/drawing/2014/main" id="{BF756D5E-3F9F-C1AF-EC8E-82F7A9E3C898}"/>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6F836C69-35D5-FB41-4F53-749B5D7F8A55}"/>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3A095854-6C2B-5D07-E79A-19DDFF8F7AA2}"/>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4" name="Ondertitel 4">
            <a:extLst>
              <a:ext uri="{FF2B5EF4-FFF2-40B4-BE49-F238E27FC236}">
                <a16:creationId xmlns:a16="http://schemas.microsoft.com/office/drawing/2014/main" id="{135407BE-0A28-77C2-0710-A00FD2BC018D}"/>
              </a:ext>
            </a:extLst>
          </p:cNvPr>
          <p:cNvSpPr>
            <a:spLocks noGrp="1"/>
          </p:cNvSpPr>
          <p:nvPr>
            <p:ph type="subTitle" idx="1"/>
          </p:nvPr>
        </p:nvSpPr>
        <p:spPr>
          <a:xfrm>
            <a:off x="1125414" y="2414473"/>
            <a:ext cx="9799259" cy="4250273"/>
          </a:xfrm>
        </p:spPr>
        <p:txBody>
          <a:bodyPr vert="horz" lIns="91440" tIns="45720" rIns="91440" bIns="45720" rtlCol="0" anchor="t">
            <a:normAutofit/>
          </a:bodyPr>
          <a:lstStyle/>
          <a:p>
            <a:pPr algn="l"/>
            <a:r>
              <a:rPr lang="nl-BE" dirty="0"/>
              <a:t>Nieuw project dat niet voorzien was, moet als project nog opgestart worden</a:t>
            </a:r>
          </a:p>
          <a:p>
            <a:pPr marL="342900" indent="-342900" algn="l">
              <a:buFont typeface="Arial" panose="020B0604020202020204" pitchFamily="34" charset="0"/>
              <a:buChar char="•"/>
            </a:pPr>
            <a:r>
              <a:rPr lang="nl-BE" dirty="0"/>
              <a:t>te beginnen met ontwerp opmaken </a:t>
            </a:r>
          </a:p>
          <a:p>
            <a:pPr marL="342900" indent="-342900" algn="l">
              <a:buFont typeface="Arial" panose="020B0604020202020204" pitchFamily="34" charset="0"/>
              <a:buChar char="•"/>
            </a:pPr>
            <a:r>
              <a:rPr lang="nl-BE" dirty="0"/>
              <a:t>dan bewonersvergadering om project toe te lichten en gevolgen voor bereikbaarheid te duiden</a:t>
            </a:r>
          </a:p>
          <a:p>
            <a:pPr marL="342900" indent="-342900" algn="l">
              <a:buFont typeface="Arial" panose="020B0604020202020204" pitchFamily="34" charset="0"/>
              <a:buChar char="•"/>
            </a:pPr>
            <a:r>
              <a:rPr lang="nl-BE" dirty="0"/>
              <a:t>nieuwe afspraken met nutsmaatschappijen naar kostenverdeling, zij hebben ook een rol te vervullen in het behalen van de klimaatdoelstellingen, dus meer bijdragen in </a:t>
            </a:r>
            <a:r>
              <a:rPr lang="nl-BE" dirty="0" err="1"/>
              <a:t>onthardingen</a:t>
            </a:r>
            <a:endParaRPr lang="nl-BE" dirty="0"/>
          </a:p>
          <a:p>
            <a:pPr marL="342900" indent="-342900" algn="l">
              <a:buFont typeface="Arial" panose="020B0604020202020204" pitchFamily="34" charset="0"/>
              <a:buChar char="•"/>
            </a:pPr>
            <a:r>
              <a:rPr lang="nl-BE" dirty="0"/>
              <a:t>weinig ruimte op de diensten, bekijken om dit uit te besteden</a:t>
            </a:r>
          </a:p>
        </p:txBody>
      </p:sp>
    </p:spTree>
    <p:extLst>
      <p:ext uri="{BB962C8B-B14F-4D97-AF65-F5344CB8AC3E}">
        <p14:creationId xmlns:p14="http://schemas.microsoft.com/office/powerpoint/2010/main" val="3258079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90E11E-015B-FEBB-0694-3EE6D202DE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6B114E-C31E-FE46-C59C-782AF94FF9FE}"/>
              </a:ext>
            </a:extLst>
          </p:cNvPr>
          <p:cNvSpPr>
            <a:spLocks noGrp="1"/>
          </p:cNvSpPr>
          <p:nvPr>
            <p:ph type="ctrTitle"/>
          </p:nvPr>
        </p:nvSpPr>
        <p:spPr>
          <a:xfrm>
            <a:off x="793405" y="1065241"/>
            <a:ext cx="9324569" cy="879475"/>
          </a:xfrm>
        </p:spPr>
        <p:txBody>
          <a:bodyPr>
            <a:normAutofit/>
          </a:bodyPr>
          <a:lstStyle/>
          <a:p>
            <a:pPr algn="l"/>
            <a:r>
              <a:rPr lang="nl-BE" sz="4200" b="1" dirty="0">
                <a:solidFill>
                  <a:srgbClr val="DD6B18"/>
                </a:solidFill>
                <a:latin typeface="Scala Sans Offc"/>
              </a:rPr>
              <a:t>Varia en rondvraag</a:t>
            </a:r>
            <a:endParaRPr lang="nl-BE" sz="4200" b="1" dirty="0">
              <a:latin typeface="Scala Sans Offc"/>
            </a:endParaRPr>
          </a:p>
        </p:txBody>
      </p:sp>
      <p:cxnSp>
        <p:nvCxnSpPr>
          <p:cNvPr id="11" name="Rechte verbindingslijn 10">
            <a:extLst>
              <a:ext uri="{FF2B5EF4-FFF2-40B4-BE49-F238E27FC236}">
                <a16:creationId xmlns:a16="http://schemas.microsoft.com/office/drawing/2014/main" id="{06DB8376-7767-42AB-DD22-7DEDB1ECE2C5}"/>
              </a:ext>
            </a:extLst>
          </p:cNvPr>
          <p:cNvCxnSpPr>
            <a:cxnSpLocks/>
          </p:cNvCxnSpPr>
          <p:nvPr/>
        </p:nvCxnSpPr>
        <p:spPr>
          <a:xfrm>
            <a:off x="970163" y="2089196"/>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Afbeelding 7">
            <a:extLst>
              <a:ext uri="{FF2B5EF4-FFF2-40B4-BE49-F238E27FC236}">
                <a16:creationId xmlns:a16="http://schemas.microsoft.com/office/drawing/2014/main" id="{8178484D-0F5A-EC6E-E889-25F1CC525238}"/>
              </a:ext>
            </a:extLst>
          </p:cNvPr>
          <p:cNvPicPr>
            <a:picLocks noChangeAspect="1"/>
          </p:cNvPicPr>
          <p:nvPr/>
        </p:nvPicPr>
        <p:blipFill rotWithShape="1">
          <a:blip r:embed="rId3"/>
          <a:srcRect t="62106" r="64086" b="1"/>
          <a:stretch/>
        </p:blipFill>
        <p:spPr>
          <a:xfrm>
            <a:off x="10081230" y="0"/>
            <a:ext cx="2110770" cy="2414180"/>
          </a:xfrm>
          <a:prstGeom prst="rect">
            <a:avLst/>
          </a:prstGeom>
        </p:spPr>
      </p:pic>
      <p:pic>
        <p:nvPicPr>
          <p:cNvPr id="10" name="Afbeelding 9">
            <a:extLst>
              <a:ext uri="{FF2B5EF4-FFF2-40B4-BE49-F238E27FC236}">
                <a16:creationId xmlns:a16="http://schemas.microsoft.com/office/drawing/2014/main" id="{01EFFD77-8DCB-D9B3-027C-9BF080D437F7}"/>
              </a:ext>
            </a:extLst>
          </p:cNvPr>
          <p:cNvPicPr>
            <a:picLocks noChangeAspect="1"/>
          </p:cNvPicPr>
          <p:nvPr/>
        </p:nvPicPr>
        <p:blipFill rotWithShape="1">
          <a:blip r:embed="rId3"/>
          <a:srcRect l="62953" t="1486" r="691" b="61878"/>
          <a:stretch/>
        </p:blipFill>
        <p:spPr>
          <a:xfrm>
            <a:off x="0" y="5502192"/>
            <a:ext cx="1193544" cy="1355808"/>
          </a:xfrm>
          <a:prstGeom prst="rect">
            <a:avLst/>
          </a:prstGeom>
        </p:spPr>
      </p:pic>
      <p:sp>
        <p:nvSpPr>
          <p:cNvPr id="5" name="Ondertitel 4">
            <a:extLst>
              <a:ext uri="{FF2B5EF4-FFF2-40B4-BE49-F238E27FC236}">
                <a16:creationId xmlns:a16="http://schemas.microsoft.com/office/drawing/2014/main" id="{28CF1A56-2F1E-FF24-A791-40E9FD08B5A6}"/>
              </a:ext>
            </a:extLst>
          </p:cNvPr>
          <p:cNvSpPr>
            <a:spLocks noGrp="1"/>
          </p:cNvSpPr>
          <p:nvPr>
            <p:ph type="subTitle" idx="1"/>
          </p:nvPr>
        </p:nvSpPr>
        <p:spPr>
          <a:xfrm>
            <a:off x="973974" y="2414474"/>
            <a:ext cx="9964102" cy="3606884"/>
          </a:xfrm>
        </p:spPr>
        <p:txBody>
          <a:bodyPr vert="horz" lIns="91440" tIns="45720" rIns="91440" bIns="45720" rtlCol="0" anchor="t">
            <a:normAutofit/>
          </a:bodyPr>
          <a:lstStyle/>
          <a:p>
            <a:pPr marL="342900" lvl="2" indent="-342900" algn="l">
              <a:spcBef>
                <a:spcPts val="1000"/>
              </a:spcBef>
              <a:buFont typeface="Arial" panose="020B0604020202020204" pitchFamily="34" charset="0"/>
              <a:buChar char="•"/>
            </a:pPr>
            <a:endParaRPr lang="nl-BE" sz="2600" dirty="0">
              <a:solidFill>
                <a:schemeClr val="bg1">
                  <a:lumMod val="50000"/>
                </a:schemeClr>
              </a:solidFill>
              <a:latin typeface="Scala Sans Offc"/>
            </a:endParaRPr>
          </a:p>
        </p:txBody>
      </p:sp>
    </p:spTree>
    <p:extLst>
      <p:ext uri="{BB962C8B-B14F-4D97-AF65-F5344CB8AC3E}">
        <p14:creationId xmlns:p14="http://schemas.microsoft.com/office/powerpoint/2010/main" val="364025499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1611</Words>
  <Application>Microsoft Office PowerPoint</Application>
  <PresentationFormat>Breedbeeld</PresentationFormat>
  <Paragraphs>209</Paragraphs>
  <Slides>25</Slides>
  <Notes>25</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25</vt:i4>
      </vt:variant>
    </vt:vector>
  </HeadingPairs>
  <TitlesOfParts>
    <vt:vector size="33" baseType="lpstr">
      <vt:lpstr>Aptos</vt:lpstr>
      <vt:lpstr>Arial</vt:lpstr>
      <vt:lpstr>Calibri</vt:lpstr>
      <vt:lpstr>Calibri Light</vt:lpstr>
      <vt:lpstr>Flanders Art Sans</vt:lpstr>
      <vt:lpstr>Scala Sans Offc</vt:lpstr>
      <vt:lpstr>Wingdings</vt:lpstr>
      <vt:lpstr>Kantoorthema</vt:lpstr>
      <vt:lpstr>PowerPoint-presentatie</vt:lpstr>
      <vt:lpstr>Agenda</vt:lpstr>
      <vt:lpstr>Discussie mobiliteitsplan</vt:lpstr>
      <vt:lpstr>Evaluatie bloembakken Sint-Jansstraat</vt:lpstr>
      <vt:lpstr>Evaluatie bloembakken Sint-Jansstraat</vt:lpstr>
      <vt:lpstr>Evaluatie bloembakken Sint-Jansstraat</vt:lpstr>
      <vt:lpstr>Evaluatie bloembakken Sint-Jansstraat</vt:lpstr>
      <vt:lpstr>Bestek onderhoud wegen Woonbos</vt:lpstr>
      <vt:lpstr>Bestek onderhoud wegen Woonbos</vt:lpstr>
      <vt:lpstr>Bestek onderhoud wegen Woonbos</vt:lpstr>
      <vt:lpstr>Bestek onderhoud wegen Woonbos</vt:lpstr>
      <vt:lpstr>Bestek onderhoud grachten</vt:lpstr>
      <vt:lpstr>Bestek onderhoud grachten</vt:lpstr>
      <vt:lpstr>Bestek onderhoud grachten</vt:lpstr>
      <vt:lpstr>Bestek onderhoud grachten</vt:lpstr>
      <vt:lpstr>Bestek onderhoud grachten</vt:lpstr>
      <vt:lpstr>Bestek onderhoud grachten</vt:lpstr>
      <vt:lpstr>Bestek onderhoud grachten</vt:lpstr>
      <vt:lpstr>Bestek onderhoud grachten</vt:lpstr>
      <vt:lpstr>Stavaza ontharding Vossenboslaan</vt:lpstr>
      <vt:lpstr>Stavaza ontharding Vossenboslaan</vt:lpstr>
      <vt:lpstr>Stavaza ontharding Vossenboslaan</vt:lpstr>
      <vt:lpstr>Stavaza ontharding Vossenboslaan</vt:lpstr>
      <vt:lpstr>Stavaza ontharding Vossenboslaan</vt:lpstr>
      <vt:lpstr>Varia en rondvraag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PLAATS VOOR TITEL</dc:title>
  <dc:creator>Michel Arteel</dc:creator>
  <cp:lastModifiedBy>Jef Pleysier</cp:lastModifiedBy>
  <cp:revision>247</cp:revision>
  <cp:lastPrinted>2025-04-09T15:36:42Z</cp:lastPrinted>
  <dcterms:created xsi:type="dcterms:W3CDTF">2018-09-04T09:29:20Z</dcterms:created>
  <dcterms:modified xsi:type="dcterms:W3CDTF">2026-03-09T15:17:54Z</dcterms:modified>
</cp:coreProperties>
</file>