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7" r:id="rId2"/>
    <p:sldId id="272" r:id="rId3"/>
    <p:sldId id="290" r:id="rId4"/>
    <p:sldId id="314" r:id="rId5"/>
    <p:sldId id="321" r:id="rId6"/>
    <p:sldId id="322" r:id="rId7"/>
    <p:sldId id="315" r:id="rId8"/>
    <p:sldId id="316" r:id="rId9"/>
    <p:sldId id="317" r:id="rId10"/>
    <p:sldId id="318" r:id="rId11"/>
    <p:sldId id="320" r:id="rId12"/>
    <p:sldId id="319" r:id="rId13"/>
    <p:sldId id="313" r:id="rId14"/>
    <p:sldId id="307" r:id="rId15"/>
  </p:sldIdLst>
  <p:sldSz cx="12192000" cy="6858000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5F130F-EB15-B483-88D4-0528444D8DD9}" name="Kim Van Oudheusden" initials="KO" userId="S::kim.vanoudheusden@essen.be::eb1a9b58-b38e-469e-83cf-32d13072b98e" providerId="AD"/>
  <p188:author id="{61F8A2B2-4110-7174-CE8D-6216C83B154A}" name="Charis Huygelen" initials="CH" userId="S::charis.huygelen@essen.be::70930ecd-dcb5-44b6-9177-2cd9cbedd8f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6B18"/>
    <a:srgbClr val="B7C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is Huygelen" userId="70930ecd-dcb5-44b6-9177-2cd9cbedd8f7" providerId="ADAL" clId="{326B6443-06FC-4A1A-8755-C8F39C1AC06A}"/>
    <pc:docChg chg="modSld">
      <pc:chgData name="Charis Huygelen" userId="70930ecd-dcb5-44b6-9177-2cd9cbedd8f7" providerId="ADAL" clId="{326B6443-06FC-4A1A-8755-C8F39C1AC06A}" dt="2026-06-29T16:36:52.674" v="7" actId="20577"/>
      <pc:docMkLst>
        <pc:docMk/>
      </pc:docMkLst>
      <pc:sldChg chg="modSp mod">
        <pc:chgData name="Charis Huygelen" userId="70930ecd-dcb5-44b6-9177-2cd9cbedd8f7" providerId="ADAL" clId="{326B6443-06FC-4A1A-8755-C8F39C1AC06A}" dt="2026-06-29T16:36:52.674" v="7" actId="20577"/>
        <pc:sldMkLst>
          <pc:docMk/>
          <pc:sldMk cId="2652659127" sldId="313"/>
        </pc:sldMkLst>
        <pc:spChg chg="mod">
          <ac:chgData name="Charis Huygelen" userId="70930ecd-dcb5-44b6-9177-2cd9cbedd8f7" providerId="ADAL" clId="{326B6443-06FC-4A1A-8755-C8F39C1AC06A}" dt="2026-06-29T16:36:52.674" v="7" actId="20577"/>
          <ac:spMkLst>
            <pc:docMk/>
            <pc:sldMk cId="2652659127" sldId="313"/>
            <ac:spMk id="2" creationId="{E28FE61A-0785-01A8-1736-EE7A1FB131C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78C7D-0529-4CB9-930B-AAC899EFE97B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FCCAF-22EB-4E35-A11E-493E22675DF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9161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7067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7797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BF844-BB2B-D0AF-C3A7-DAA4F0B43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9B767F8-23CA-BFB5-1CCC-79B0E1298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DE2B348-19D6-14B7-7190-05D6D9996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08FC04E-A07B-55DD-EC9A-032182AA55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5932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5D339-A90E-928C-50E1-524AA749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CEB4B67-67A7-E06E-7DA7-B91A213F8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41CEEE9-078F-5618-37BC-0F94FB9525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DF24294-796D-FCF1-90B7-0538D3F5CE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0968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341B1-CBEF-05BB-8821-6D8127D2A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CB1687-2677-A40C-F9F3-6E58C0467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5AE55EA-E4A6-D58B-114E-753AF4416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05D5FA-C96D-8E00-0F81-D18C51E45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6982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E973C-8E1B-6F5B-88CC-7A2AA7D4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E133F6-4960-F79D-885E-5CAE76E8D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23A7EF6-D2CD-0411-D080-3EBCB0096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56AECC1-2260-E423-27E3-8B39A49A6A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4410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350F1-0ED3-F7ED-0311-3A8389EEC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AB06725-3F35-B8FB-81F0-246A52DC6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AD19F04-34DA-5B05-E7C8-68F7F0746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AA5A6B-AF74-5D40-6004-401107A9F4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2949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97454-2DF1-143C-6317-D4AA436F1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CA2A2C7-582F-2017-CB9E-4C29EBC2F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F3576D1-CB1D-37FC-EBCB-F252BFED4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9254CF3-69AB-B2BD-0C6A-9C1651310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240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4E93C-E1FC-0EC8-FE57-0F7314DE9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66A7BBA-EB25-705E-53AE-D399EDB31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CD8CF49-34AA-5DB7-EEF5-3E38E1095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B5C4683-4465-3E19-2415-60E9E20AD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6639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EB558-051D-A86C-6AC4-724703886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740D76F-8EB1-7E02-6F84-915154D96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E748761-3C6B-C5B6-519E-E3104541D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E4AB6C-3AF5-4E17-962F-32713114E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6998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42F61-4D8E-AB44-2099-86D02DD3B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D87DA5E-7A71-E254-86B2-A88262E96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3D5C0A5-A804-09AF-0032-15C7645F1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D64A49-A8CF-0BDC-B38E-5B00C02A6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0741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5DC74-F935-B7AB-B127-699B98C94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D903BFB-3B02-2B93-AB35-70ABF4FC2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5EEB01A-10D7-03D4-4E76-5185E6508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AD84A4A-A8F8-8B06-CF70-68209C22E1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932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9F77-580F-ABFD-5CE6-043174686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AB02048-09CA-C69D-9053-F33CE974C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06D33E9-E49A-0067-D2FB-3776A868A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10C1543-3D67-2499-0668-B17910314C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1276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3891E-A4E5-2EF8-515A-A274F0704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8FA87F5-F00A-D7BF-A596-26EA8F8ECB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736052D-7B3E-FD16-ED09-F452A1475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97027A5-8DAC-978E-97C6-23EF4D04B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FCCAF-22EB-4E35-A11E-493E22675DF9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56391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BC4D56-77C1-714E-B13B-BBF475B55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987EA14-DEB7-454C-A223-9E37EAB38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5A1C46-C920-D343-ABCA-7BDFB210F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880CB6-6906-4648-8E79-897D25C5E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37DD95-39DD-A144-B3FF-007DDA5F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573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FA5CC-2A0F-1F4C-B108-ACFF7199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C7FA09-199C-A84A-BEAA-5317EEB8B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DEE9A2-57E6-074F-B32E-DD286781A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6616EC-07F4-8049-9018-F44A12457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F09C70-A34E-1E41-A65F-32F5AD6F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8573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E5649-B059-904E-998F-8C798092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7D4E8B-5D33-3448-9F08-3EDC22540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E4F017-1595-304E-A200-59B0B7A2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3EEBE0-9DC9-8447-988E-F78A56C23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F39F20-7318-644B-A028-1235383E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332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A9F03-B997-D244-99C7-A8F11A8B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FD05A0-8D78-E847-AA85-B0028584A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F9B36FD-DFDA-5548-A530-8FF0A6379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C57AFE-6CC8-6747-865C-D96335A7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A54689-DD09-3845-91B7-C8FA4872F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3C58BC0-0EF8-4D49-848B-D471A8241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51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912BB-EB61-7D42-AAF6-99CD05BD8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E12E16-8803-C446-9281-F2FF0F72A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7A2ED5-15AB-1146-9DC6-FC548C4DB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23C9CA1-6AEE-B74A-AC2C-061B87ACB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E24B1BC-7428-8743-85DE-BD5AFB36D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DBF0C3A-601E-5A47-BE80-1651DFD4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DACCE89-594D-A849-B4C9-1BE997A80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FE8CEFE-C8DB-A64F-8E18-E66CB11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782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37A28-0586-CA49-8C25-B2E584B5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1169A3A-FC35-A645-A952-17AF98A16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7311D5-DA81-FD4B-A9A7-E07C7481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2283179-2B08-C14D-9DCE-5361E0E70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415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E36975F-2865-8540-8378-F83DA6116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F55B69-C53F-7148-ADC9-8B352EB5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E63043-23C0-0343-8C5E-3C5D38F54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7875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7DC6F0-C129-2A49-B6D6-2C9D4CD42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673E79-DDDD-8946-A607-49C2316D5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FC41F01-9820-0D4A-816B-4E642376C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04AF0A-0D7E-2740-B239-08FAD33E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954E33-0681-874D-A6DA-FBABBEAB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4980F6-21B1-2546-8505-A6244E6DB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782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4115F-6D29-2A46-A50F-D969B525D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CED9F7-8C55-AD47-9D33-C2BC7B9A3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6D5AE7-905B-1648-BD00-1C2AE770D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CD9DEF-5347-EA44-8870-8E5D9EBC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8583057-4CC8-DA40-9C0D-7C7D3BBC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CCA58FF-4830-D642-8E4F-F66B4FFB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519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288BC1-BB48-984A-9FB6-40EFA20B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B8B0DC4-5707-A24B-9C9E-E25A2F454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1D1760-9913-0C42-8181-BA7B34975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8A399C-CB89-DF4D-B7E8-8841046C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FC0A72-C8AD-8343-A7AB-52B5F896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899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22B2E47-7BAD-C744-AEFB-5F43744D3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B24598-58CD-A24F-A69A-71D89CF57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6DC54A-6C12-ED4A-A88D-129645F5A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B5925F-2DE6-1D45-B2BF-77EC03592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F7BF0D-9ABF-DC41-85DF-0771AA27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035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0D4D344-8229-FC45-AC07-93BFBFA9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3C3FE0-9EA7-9146-BAB5-BF9F487DE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8911D1-E880-C043-B72E-63170AEEAC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F86D7-11B5-4747-A567-EDAE110C3032}" type="datetimeFigureOut">
              <a:rPr lang="nl-BE" smtClean="0"/>
              <a:t>29/06/2026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DC5CE7-E7CD-5A4A-A3C5-384FB03AC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246464-3D85-B447-AD1A-C45870676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558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A904E1-22BD-7E41-CC8C-1A5212456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1849E454-7B98-200B-BB9A-908B971C5FB8}"/>
              </a:ext>
            </a:extLst>
          </p:cNvPr>
          <p:cNvSpPr txBox="1">
            <a:spLocks/>
          </p:cNvSpPr>
          <p:nvPr/>
        </p:nvSpPr>
        <p:spPr>
          <a:xfrm>
            <a:off x="2931412" y="3049391"/>
            <a:ext cx="7887639" cy="17772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nl-BE" sz="5000" b="1" dirty="0">
                <a:solidFill>
                  <a:schemeClr val="bg1"/>
                </a:solidFill>
                <a:latin typeface="Scala Sans Offc"/>
              </a:rPr>
              <a:t>24 juni 2026 Gemeenteraadscommissie 'Infrastructuur en Mobiliteit'</a:t>
            </a:r>
            <a:endParaRPr lang="nl-BE" sz="5000" b="1" dirty="0">
              <a:solidFill>
                <a:schemeClr val="bg1"/>
              </a:solidFill>
              <a:latin typeface="Scala Sans Offc" panose="020B0504030101020102" pitchFamily="34" charset="77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49A6DBD-BF4F-D5C1-DF05-135D52F33C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95" t="2356" r="947" b="81258"/>
          <a:stretch/>
        </p:blipFill>
        <p:spPr>
          <a:xfrm>
            <a:off x="6693571" y="5426244"/>
            <a:ext cx="5582653" cy="14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57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FB27DA-EE02-144E-36C8-C0C4824E8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88F52-A479-418A-F981-1551EAC7C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/>
              </a:rPr>
              <a:t>Agenda</a:t>
            </a:r>
            <a:endParaRPr lang="nl-BE" sz="4200" b="1" dirty="0">
              <a:latin typeface="Scala Sans Offc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2E932233-97A5-EC37-E1C5-34E0A6D04575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07EE7FBD-3FE9-0422-2EB3-E6E086B91A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92F017D-293D-9DDE-8F9F-D613A13B7C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5" name="Ondertitel 4">
            <a:extLst>
              <a:ext uri="{FF2B5EF4-FFF2-40B4-BE49-F238E27FC236}">
                <a16:creationId xmlns:a16="http://schemas.microsoft.com/office/drawing/2014/main" id="{85CB954F-E82D-DCB0-AE24-B9EDC9DA1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3"/>
            <a:ext cx="10536154" cy="4250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lvl="0" indent="-514350" algn="l">
              <a:buFont typeface="+mj-lt"/>
              <a:buAutoNum type="arabicPeriod"/>
            </a:pPr>
            <a:r>
              <a:rPr lang="nl-BE" sz="2900" dirty="0">
                <a:latin typeface="Scala Sans Offc"/>
              </a:rPr>
              <a:t>Goedkeuring verslag vorige commissie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nl-BE" sz="2900" dirty="0">
                <a:latin typeface="Scala Sans Offc"/>
              </a:rPr>
              <a:t>Toelichting wijzigingen mobiliteitsplan</a:t>
            </a:r>
          </a:p>
          <a:p>
            <a:pPr marL="514350" indent="-514350" algn="l">
              <a:buFont typeface="+mj-lt"/>
              <a:buAutoNum type="arabicPeriod"/>
            </a:pPr>
            <a:r>
              <a:rPr lang="nl-BE" sz="2900" dirty="0">
                <a:latin typeface="Scala Sans Offc"/>
              </a:rPr>
              <a:t>Lespakket Infrabel</a:t>
            </a:r>
          </a:p>
          <a:p>
            <a:pPr marL="514350" indent="-514350" algn="l">
              <a:buFont typeface="+mj-lt"/>
              <a:buAutoNum type="arabicPeriod"/>
            </a:pPr>
            <a:r>
              <a:rPr lang="nl-BE" sz="2900" dirty="0">
                <a:latin typeface="Scala Sans Offc"/>
              </a:rPr>
              <a:t>Varia en rondvraag</a:t>
            </a:r>
          </a:p>
          <a:p>
            <a:pPr algn="l"/>
            <a:endParaRPr lang="nl-BE" dirty="0">
              <a:latin typeface="Flanders Art Sans"/>
            </a:endParaRPr>
          </a:p>
        </p:txBody>
      </p:sp>
    </p:spTree>
    <p:extLst>
      <p:ext uri="{BB962C8B-B14F-4D97-AF65-F5344CB8AC3E}">
        <p14:creationId xmlns:p14="http://schemas.microsoft.com/office/powerpoint/2010/main" val="201999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A43AB-0E8F-3E2E-EBA9-775A9786C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D01101-D408-864A-48C3-59673059CC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3800" b="1" dirty="0">
                <a:solidFill>
                  <a:srgbClr val="DD6B18"/>
                </a:solidFill>
                <a:latin typeface="Scala Sans Offc"/>
              </a:rPr>
              <a:t>Toelichting wijzigingen mobiliteitsplan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DAF5E1F9-9011-EEAB-DD80-22E97CE1DE7B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C66AA56B-3D52-0DCE-B3A4-09840A513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BA0F055-03E3-8BCA-F141-AACC67F81C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4" name="Ondertitel 4">
            <a:extLst>
              <a:ext uri="{FF2B5EF4-FFF2-40B4-BE49-F238E27FC236}">
                <a16:creationId xmlns:a16="http://schemas.microsoft.com/office/drawing/2014/main" id="{0C769931-3FBC-2E63-2BFE-0751CC02F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3"/>
            <a:ext cx="9950700" cy="4250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september/oktober 2025: concept beleidsplan toegelicht + workshop voor het nieuwe schepencollege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/>
              <a:t>Besluit dat met de nodige nuances/aanpassingen/uitbreidingen een vernieuwd concept beleidsplan kon opgemaakt worden zonder nieuw of bijkomend onderzoek.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/>
              <a:t>Uiteraard zal er nog wel geïnformeerd moeten worden over het nieuwe beleidsplan.</a:t>
            </a:r>
            <a:endParaRPr lang="nl-B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eind januari 2026: </a:t>
            </a:r>
            <a:r>
              <a:rPr lang="nl-NL" dirty="0" err="1"/>
              <a:t>Vectris</a:t>
            </a:r>
            <a:r>
              <a:rPr lang="nl-NL" dirty="0"/>
              <a:t> levert een aangepast concept van het beleidsplan aan </a:t>
            </a:r>
            <a:r>
              <a:rPr lang="nl-NL" dirty="0" err="1"/>
              <a:t>obv</a:t>
            </a:r>
            <a:r>
              <a:rPr lang="nl-NL" dirty="0"/>
              <a:t> de output van de workshop met CBS</a:t>
            </a:r>
            <a:endParaRPr lang="nl-BE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4 maart 2026: mobiliteitsplan ter goedkeuring geagendeerd op het schepencollege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/>
              <a:t>besluit eerst nog intern overleg om de koppelingen met de andere beleidsplannen (BRE en KLEP) na te kijken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/>
              <a:t>en om de adviezen van de commissie nog af te wachten 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50427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1ACC40-10F1-D2AB-2BBC-D519CA6E6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3D6FF-F050-97E2-51B0-007A23876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3800" b="1" dirty="0">
                <a:solidFill>
                  <a:srgbClr val="DD6B18"/>
                </a:solidFill>
                <a:latin typeface="Scala Sans Offc"/>
              </a:rPr>
              <a:t>Toelichting wijzigingen mobiliteitsplan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B4F2678-69DF-4727-BB9D-4A750B2278F5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3966B7FF-78E6-BA02-8909-189C0998B4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06A3EA3-CE65-941E-8D20-8BA7E4265C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4" name="Ondertitel 4">
            <a:extLst>
              <a:ext uri="{FF2B5EF4-FFF2-40B4-BE49-F238E27FC236}">
                <a16:creationId xmlns:a16="http://schemas.microsoft.com/office/drawing/2014/main" id="{BF690B10-411F-BE99-B84E-044B0A87C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3"/>
            <a:ext cx="9950700" cy="4250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3 maart 2026: toelichting van mobiliteitsplan op commissie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10 maart 2026: bespreking van mobiliteitsplan op de commissie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2 april 2026: toelichting in verband met het landbouwverkeer op de LAR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23 april 2026: gezamenlijke toelichting aan alle adviesraden </a:t>
            </a:r>
            <a:endParaRPr lang="nl-BE" dirty="0"/>
          </a:p>
          <a:p>
            <a:pPr algn="l"/>
            <a:r>
              <a:rPr lang="nl-BE" dirty="0">
                <a:sym typeface="Wingdings" panose="05000000000000000000" pitchFamily="2" charset="2"/>
              </a:rPr>
              <a:t>	</a:t>
            </a:r>
            <a:r>
              <a:rPr lang="nl-BE" dirty="0"/>
              <a:t>Hieruit zijn nog enkele aanpassingen/nuances/verbeteringen aan het 	mobiliteitsplan weerhouden</a:t>
            </a:r>
          </a:p>
        </p:txBody>
      </p:sp>
    </p:spTree>
    <p:extLst>
      <p:ext uri="{BB962C8B-B14F-4D97-AF65-F5344CB8AC3E}">
        <p14:creationId xmlns:p14="http://schemas.microsoft.com/office/powerpoint/2010/main" val="645736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DF2551-F235-39B0-0CFF-6DC5111D4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E2E1D-F30D-3294-2AC2-34C159E37E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3800" b="1" dirty="0">
                <a:solidFill>
                  <a:srgbClr val="DD6B18"/>
                </a:solidFill>
                <a:latin typeface="Scala Sans Offc"/>
              </a:rPr>
              <a:t>Toelichting wijzigingen mobiliteitsplan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E9485182-C448-0F22-1D8A-FEA05A40038F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410A4F1A-1E5E-D491-58C0-F46BD654AA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8A7318D-F057-BBB9-4B77-FA6F10988B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4" name="Ondertitel 4">
            <a:extLst>
              <a:ext uri="{FF2B5EF4-FFF2-40B4-BE49-F238E27FC236}">
                <a16:creationId xmlns:a16="http://schemas.microsoft.com/office/drawing/2014/main" id="{4E948282-6963-3577-43A6-8041E856B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3"/>
            <a:ext cx="9950700" cy="4250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Gedane aanpassingen na commissie en adviesraden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sz="2200" dirty="0"/>
              <a:t>toevoeging over het klimaat en energieplan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sz="2200" dirty="0" err="1"/>
              <a:t>wijkverzamelwegen</a:t>
            </a:r>
            <a:r>
              <a:rPr lang="nl-NL" sz="2200" dirty="0"/>
              <a:t> in de tekst uitgelegd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sz="2200" dirty="0"/>
              <a:t>Aanpassingen snelheidskaart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sz="2000" dirty="0" err="1"/>
              <a:t>Horendonk</a:t>
            </a:r>
            <a:r>
              <a:rPr lang="nl-NL" sz="2000" dirty="0"/>
              <a:t> vanaf </a:t>
            </a:r>
            <a:r>
              <a:rPr lang="nl-NL" sz="2000" dirty="0" err="1"/>
              <a:t>Leegstestraat</a:t>
            </a:r>
            <a:r>
              <a:rPr lang="nl-NL" sz="2000" dirty="0"/>
              <a:t> blijft 70 km/u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sz="2000" dirty="0"/>
              <a:t>Grensstraat blijft 50 km/u buiten de schoolomgeving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sz="2000" dirty="0"/>
              <a:t>Kapelstraat volledig 30 km/u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sz="2000" dirty="0"/>
              <a:t>Ook alle andere straten ingekleurd als 50 km/u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sz="2200" dirty="0"/>
              <a:t>herformuleren en de timing van enkele acties</a:t>
            </a:r>
          </a:p>
        </p:txBody>
      </p:sp>
    </p:spTree>
    <p:extLst>
      <p:ext uri="{BB962C8B-B14F-4D97-AF65-F5344CB8AC3E}">
        <p14:creationId xmlns:p14="http://schemas.microsoft.com/office/powerpoint/2010/main" val="375697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4237DF-14B6-D169-880A-15CE72A86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DAC63-51FD-9B85-3211-3B2F97119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3800" b="1" dirty="0">
                <a:solidFill>
                  <a:srgbClr val="DD6B18"/>
                </a:solidFill>
                <a:latin typeface="Scala Sans Offc"/>
              </a:rPr>
              <a:t>Toelichting wijzigingen mobiliteitsplan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3FE82DCA-E431-382F-5F39-49B9A2FD8D12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2B18A020-5D81-F82B-83B1-9A3DCBBFF3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AADD369-7DD3-EAE8-C079-8D3BA9CB2D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4" name="Ondertitel 4">
            <a:extLst>
              <a:ext uri="{FF2B5EF4-FFF2-40B4-BE49-F238E27FC236}">
                <a16:creationId xmlns:a16="http://schemas.microsoft.com/office/drawing/2014/main" id="{A9A28CA9-CD38-DBBA-7003-F6DE11886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3" y="2414473"/>
            <a:ext cx="10717283" cy="4250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sz="2600" dirty="0"/>
              <a:t>Voornaamste aanpassingen actietabel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sz="2200" dirty="0" err="1"/>
              <a:t>Dubbels</a:t>
            </a:r>
            <a:r>
              <a:rPr lang="nl-NL" sz="2200" dirty="0"/>
              <a:t> eruit (acties worden niet meer herhaald per thema)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sz="2200" dirty="0"/>
              <a:t>Beveiligen schoolomgevingen wordt één actie </a:t>
            </a:r>
            <a:r>
              <a:rPr lang="nl-NL" sz="2200" dirty="0" err="1"/>
              <a:t>ipv</a:t>
            </a:r>
            <a:r>
              <a:rPr lang="nl-NL" sz="2200" dirty="0"/>
              <a:t> allemaal apart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sz="2200" dirty="0"/>
              <a:t>Acties toegevoegd: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sz="2000" dirty="0"/>
              <a:t>Herinrichten kruispunt Kalmthoutsesteenweg x </a:t>
            </a:r>
            <a:r>
              <a:rPr lang="nl-NL" sz="2000" dirty="0" err="1"/>
              <a:t>Antwerpsesteenweg</a:t>
            </a:r>
            <a:r>
              <a:rPr lang="nl-NL" sz="2000" dirty="0"/>
              <a:t> x Spijker op MLT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sz="2000" dirty="0"/>
              <a:t>Plan en uitrol fietsinfrastructuur (ook kader fietszones) centrum op KT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sz="2000" dirty="0"/>
              <a:t>Plan en uitrol toegankelijke bushaltes op KT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sz="2000" dirty="0"/>
              <a:t>Oprichten mobiliteitsraad op KT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965735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FDFB9F-DA18-F0AE-1B82-238930B30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2EE36-4050-F5C4-4913-B20E8648B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3800" b="1" dirty="0">
                <a:solidFill>
                  <a:srgbClr val="DD6B18"/>
                </a:solidFill>
                <a:latin typeface="Scala Sans Offc"/>
              </a:rPr>
              <a:t>Toelichting wijzigingen mobiliteitsplan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61B8E4ED-1479-0BB1-3B8E-1E198208EC23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E354B014-76E2-36B0-CE0C-3573ED3ADF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3409B06-D35B-2C74-7019-3008E207FE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4" name="Ondertitel 4">
            <a:extLst>
              <a:ext uri="{FF2B5EF4-FFF2-40B4-BE49-F238E27FC236}">
                <a16:creationId xmlns:a16="http://schemas.microsoft.com/office/drawing/2014/main" id="{CB6F9A52-929E-EFCC-72D3-316FF1757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3"/>
            <a:ext cx="9950700" cy="42502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20 mei 2026: </a:t>
            </a:r>
            <a:r>
              <a:rPr lang="nl-BE" dirty="0"/>
              <a:t>aangepaste versie van het beleidsplan en de actietabel is goedgekeurd door CBS om voor te leggen aan de Projectstuurgroep (PSG)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/>
              <a:t>3 juni 2026: bespreking opmerkingen en aanvullingen vanuit de PSG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/>
              <a:t>Ook hier ging het om nuances en kleine aanpassingen: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/>
              <a:t>Ook verwezen naar de bestaande </a:t>
            </a:r>
            <a:r>
              <a:rPr lang="nl-BE" dirty="0" err="1"/>
              <a:t>vademeca</a:t>
            </a:r>
            <a:r>
              <a:rPr lang="nl-BE" dirty="0"/>
              <a:t> en </a:t>
            </a:r>
            <a:r>
              <a:rPr lang="nl-BE" dirty="0" err="1"/>
              <a:t>fietsparkeerverordening</a:t>
            </a:r>
            <a:r>
              <a:rPr lang="nl-BE" dirty="0"/>
              <a:t>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/>
              <a:t>In actietabel in mobiliteitsplan ook partners/prioriteiten opgenomen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/>
              <a:t>Voortraject wordt meer uitgelegd (</a:t>
            </a:r>
            <a:r>
              <a:rPr lang="nl-BE" dirty="0" err="1"/>
              <a:t>bvb</a:t>
            </a:r>
            <a:r>
              <a:rPr lang="nl-BE" dirty="0"/>
              <a:t> dat onderzoek samenvallen netwerken in verschillende kernen is gebeurd)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/>
              <a:t>Gewenste BFF-traject ter hoogte van Wildert aangepast via </a:t>
            </a:r>
            <a:r>
              <a:rPr lang="nl-BE" dirty="0" err="1"/>
              <a:t>Huybergsebaan</a:t>
            </a:r>
            <a:r>
              <a:rPr lang="nl-BE" dirty="0"/>
              <a:t> en Steenovenstraat zodat het aansluit op bestaande BFF Sint-Jansstraat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/>
              <a:t>Kanttekening fietssnelweg – Middenstraat in tekst opgenomen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/>
              <a:t>Vaker linken met Nederland aangehaald in de tekst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/>
              <a:t>Kalmthoutsesteenweg: tekst aangepast dat profiel nog moet worden onderzocht</a:t>
            </a:r>
          </a:p>
        </p:txBody>
      </p:sp>
    </p:spTree>
    <p:extLst>
      <p:ext uri="{BB962C8B-B14F-4D97-AF65-F5344CB8AC3E}">
        <p14:creationId xmlns:p14="http://schemas.microsoft.com/office/powerpoint/2010/main" val="259694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0E6685-530D-9D9E-F024-241FDFD19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D385C3-CCFA-BC3F-DC0E-8829D97EBB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3800" b="1" dirty="0">
                <a:solidFill>
                  <a:srgbClr val="DD6B18"/>
                </a:solidFill>
                <a:latin typeface="Scala Sans Offc"/>
              </a:rPr>
              <a:t>Toelichting wijzigingen mobiliteitsplan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CF268FC-0BC0-B4F6-C675-0CF4894045DF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A8A7E028-8D9B-5C20-30DF-F206F45606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EFD634A-2C7F-6F51-9754-3B81F393B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4" name="Ondertitel 4">
            <a:extLst>
              <a:ext uri="{FF2B5EF4-FFF2-40B4-BE49-F238E27FC236}">
                <a16:creationId xmlns:a16="http://schemas.microsoft.com/office/drawing/2014/main" id="{1C1D4B0F-655E-DECB-4993-298038EB7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3"/>
            <a:ext cx="9950700" cy="4250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Op de gemeenteraad van juni ligt het na de PSG aangepaste mobiliteitsplan en actietabel voor ter goedkeuring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/>
              <a:t>Presentatie van </a:t>
            </a:r>
            <a:r>
              <a:rPr lang="nl-NL" dirty="0" err="1"/>
              <a:t>Vectris</a:t>
            </a:r>
            <a:r>
              <a:rPr lang="nl-NL" dirty="0"/>
              <a:t> in bijlage is ook aangepast op basis van de laatste versie die nu voorligt voor de GR 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138168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241D0A-678E-7662-4C90-0505BA201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F87888B9-0E44-84D3-D650-8FD1729540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2C20BD0-49B5-5ED0-6E3D-49164DFE34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8A3B8A9-F026-45A5-839D-7CD770766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694" y="0"/>
            <a:ext cx="9604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76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E63957-B824-5A2F-0DDE-B8E3FE60A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FC70FABC-731A-9286-FAF4-AA437D933D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E6781A2-8221-43F8-1D2F-B46B2E521B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170DEC2-3B25-F818-76A9-1BF5162F4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296" y="0"/>
            <a:ext cx="9409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47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D244AD-60C2-0921-611A-591C99029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9F68C52A-FB78-C7F5-AA37-C66C35056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8C083EC-A2BD-3D69-7A9F-C4CF462548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1944A56-2E79-C755-D3DF-F556261A7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104" y="0"/>
            <a:ext cx="9421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82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84E034-6E97-2709-345C-CA11C2A97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950992C6-CEE5-A23E-E3C2-BA5F982B7C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F4014C0-3B45-4672-60C7-4F088E7967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A72960F-56B4-A0DB-6C2A-212149E0A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1840" y="0"/>
            <a:ext cx="9188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3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C52110-EAE7-900C-1149-11977B3D9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8FE61A-0785-01A8-1736-EE7A1FB13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3259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3800" b="1" dirty="0">
                <a:solidFill>
                  <a:srgbClr val="DD6B18"/>
                </a:solidFill>
                <a:latin typeface="Scala Sans Offc"/>
              </a:rPr>
              <a:t>Lespakket Infrabel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666EF7F7-EA0B-4A2A-9712-4ABA1E8EA3D6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C7E9FDF1-DDCF-2227-CFFB-8AE4CEC448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9A8D2FD-E142-132A-C3A8-1A88360C44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4" name="Ondertitel 4">
            <a:extLst>
              <a:ext uri="{FF2B5EF4-FFF2-40B4-BE49-F238E27FC236}">
                <a16:creationId xmlns:a16="http://schemas.microsoft.com/office/drawing/2014/main" id="{848A0248-2705-173B-430D-20A64C2E2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3"/>
            <a:ext cx="9950700" cy="42502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>
                <a:sym typeface="Wingdings" panose="05000000000000000000" pitchFamily="2" charset="2"/>
              </a:rPr>
              <a:t>Toelichting door Kenny Van </a:t>
            </a:r>
            <a:r>
              <a:rPr lang="nl-NL" dirty="0" err="1">
                <a:sym typeface="Wingdings" panose="05000000000000000000" pitchFamily="2" charset="2"/>
              </a:rPr>
              <a:t>Dyck</a:t>
            </a:r>
            <a:endParaRPr lang="nl-NL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52659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90E11E-015B-FEBB-0694-3EE6D202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6B114E-C31E-FE46-C59C-782AF94FF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405" y="1065241"/>
            <a:ext cx="9324569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/>
              </a:rPr>
              <a:t>Varia en rondvraag</a:t>
            </a:r>
            <a:endParaRPr lang="nl-BE" sz="4200" b="1" dirty="0">
              <a:latin typeface="Scala Sans Offc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6DB8376-7767-42AB-DD22-7DEDB1ECE2C5}"/>
              </a:ext>
            </a:extLst>
          </p:cNvPr>
          <p:cNvCxnSpPr>
            <a:cxnSpLocks/>
          </p:cNvCxnSpPr>
          <p:nvPr/>
        </p:nvCxnSpPr>
        <p:spPr>
          <a:xfrm>
            <a:off x="970163" y="2089196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8178484D-0F5A-EC6E-E889-25F1CC5252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1EFFD77-8DCB-D9B3-027C-9BF080D437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53" t="1486" r="691" b="61878"/>
          <a:stretch/>
        </p:blipFill>
        <p:spPr>
          <a:xfrm>
            <a:off x="0" y="5502192"/>
            <a:ext cx="1193544" cy="1355808"/>
          </a:xfrm>
          <a:prstGeom prst="rect">
            <a:avLst/>
          </a:prstGeom>
        </p:spPr>
      </p:pic>
      <p:sp>
        <p:nvSpPr>
          <p:cNvPr id="5" name="Ondertitel 4">
            <a:extLst>
              <a:ext uri="{FF2B5EF4-FFF2-40B4-BE49-F238E27FC236}">
                <a16:creationId xmlns:a16="http://schemas.microsoft.com/office/drawing/2014/main" id="{28CF1A56-2F1E-FF24-A791-40E9FD08B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974" y="2414474"/>
            <a:ext cx="9964102" cy="36068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lvl="2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nl-BE" sz="2600" dirty="0">
              <a:solidFill>
                <a:schemeClr val="bg1">
                  <a:lumMod val="50000"/>
                </a:schemeClr>
              </a:solidFill>
              <a:latin typeface="Scala Sans Offc"/>
            </a:endParaRPr>
          </a:p>
        </p:txBody>
      </p:sp>
    </p:spTree>
    <p:extLst>
      <p:ext uri="{BB962C8B-B14F-4D97-AF65-F5344CB8AC3E}">
        <p14:creationId xmlns:p14="http://schemas.microsoft.com/office/powerpoint/2010/main" val="36402549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</Words>
  <Application>Microsoft Office PowerPoint</Application>
  <PresentationFormat>Breedbeeld</PresentationFormat>
  <Paragraphs>70</Paragraphs>
  <Slides>14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Flanders Art Sans</vt:lpstr>
      <vt:lpstr>Scala Sans Offc</vt:lpstr>
      <vt:lpstr>Wingdings</vt:lpstr>
      <vt:lpstr>Kantoorthema</vt:lpstr>
      <vt:lpstr>PowerPoint-presentatie</vt:lpstr>
      <vt:lpstr>Agenda</vt:lpstr>
      <vt:lpstr>Toelichting wijzigingen mobiliteitsplan</vt:lpstr>
      <vt:lpstr>Toelichting wijzigingen mobiliteitsplan</vt:lpstr>
      <vt:lpstr>Toelichting wijzigingen mobiliteitsplan</vt:lpstr>
      <vt:lpstr>Toelichting wijzigingen mobiliteitsplan</vt:lpstr>
      <vt:lpstr>Toelichting wijzigingen mobiliteitsplan</vt:lpstr>
      <vt:lpstr>Toelichting wijzigingen mobiliteitsplan</vt:lpstr>
      <vt:lpstr>PowerPoint-presentatie</vt:lpstr>
      <vt:lpstr>PowerPoint-presentatie</vt:lpstr>
      <vt:lpstr>PowerPoint-presentatie</vt:lpstr>
      <vt:lpstr>PowerPoint-presentatie</vt:lpstr>
      <vt:lpstr>Lespakket Infrabel</vt:lpstr>
      <vt:lpstr>Varia en rondvraag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VOOR TITEL</dc:title>
  <dc:creator>Michel Arteel</dc:creator>
  <cp:lastModifiedBy>Charis Huygelen</cp:lastModifiedBy>
  <cp:revision>242</cp:revision>
  <cp:lastPrinted>2025-04-09T15:36:42Z</cp:lastPrinted>
  <dcterms:created xsi:type="dcterms:W3CDTF">2018-09-04T09:29:20Z</dcterms:created>
  <dcterms:modified xsi:type="dcterms:W3CDTF">2026-06-29T16:36:55Z</dcterms:modified>
</cp:coreProperties>
</file>